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84" r:id="rId1"/>
  </p:sldMasterIdLst>
  <p:notesMasterIdLst>
    <p:notesMasterId r:id="rId41"/>
  </p:notesMasterIdLst>
  <p:handoutMasterIdLst>
    <p:handoutMasterId r:id="rId42"/>
  </p:handoutMasterIdLst>
  <p:sldIdLst>
    <p:sldId id="256" r:id="rId2"/>
    <p:sldId id="257" r:id="rId3"/>
    <p:sldId id="259" r:id="rId4"/>
    <p:sldId id="295" r:id="rId5"/>
    <p:sldId id="262" r:id="rId6"/>
    <p:sldId id="260" r:id="rId7"/>
    <p:sldId id="305" r:id="rId8"/>
    <p:sldId id="306" r:id="rId9"/>
    <p:sldId id="264" r:id="rId10"/>
    <p:sldId id="285" r:id="rId11"/>
    <p:sldId id="267" r:id="rId12"/>
    <p:sldId id="265" r:id="rId13"/>
    <p:sldId id="286" r:id="rId14"/>
    <p:sldId id="266" r:id="rId15"/>
    <p:sldId id="268" r:id="rId16"/>
    <p:sldId id="269" r:id="rId17"/>
    <p:sldId id="307" r:id="rId18"/>
    <p:sldId id="270" r:id="rId19"/>
    <p:sldId id="287" r:id="rId20"/>
    <p:sldId id="271" r:id="rId21"/>
    <p:sldId id="290" r:id="rId22"/>
    <p:sldId id="278" r:id="rId23"/>
    <p:sldId id="291" r:id="rId24"/>
    <p:sldId id="301" r:id="rId25"/>
    <p:sldId id="302" r:id="rId26"/>
    <p:sldId id="303" r:id="rId27"/>
    <p:sldId id="288" r:id="rId28"/>
    <p:sldId id="292" r:id="rId29"/>
    <p:sldId id="275" r:id="rId30"/>
    <p:sldId id="304" r:id="rId31"/>
    <p:sldId id="296" r:id="rId32"/>
    <p:sldId id="297" r:id="rId33"/>
    <p:sldId id="298" r:id="rId34"/>
    <p:sldId id="299" r:id="rId35"/>
    <p:sldId id="300" r:id="rId36"/>
    <p:sldId id="282" r:id="rId37"/>
    <p:sldId id="294" r:id="rId38"/>
    <p:sldId id="283" r:id="rId39"/>
    <p:sldId id="28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D99797"/>
    <a:srgbClr val="CE7878"/>
    <a:srgbClr val="B4424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7" autoAdjust="0"/>
    <p:restoredTop sz="31331" autoAdjust="0"/>
  </p:normalViewPr>
  <p:slideViewPr>
    <p:cSldViewPr>
      <p:cViewPr varScale="1">
        <p:scale>
          <a:sx n="20" d="100"/>
          <a:sy n="20" d="100"/>
        </p:scale>
        <p:origin x="-1536" y="-96"/>
      </p:cViewPr>
      <p:guideLst>
        <p:guide orient="horz" pos="2160"/>
        <p:guide pos="2880"/>
      </p:guideLst>
    </p:cSldViewPr>
  </p:slideViewPr>
  <p:outlineViewPr>
    <p:cViewPr>
      <p:scale>
        <a:sx n="33" d="100"/>
        <a:sy n="33" d="100"/>
      </p:scale>
      <p:origin x="0" y="5016"/>
    </p:cViewPr>
  </p:outlineViewPr>
  <p:notesTextViewPr>
    <p:cViewPr>
      <p:scale>
        <a:sx n="100" d="100"/>
        <a:sy n="100" d="100"/>
      </p:scale>
      <p:origin x="0" y="0"/>
    </p:cViewPr>
  </p:notesTextViewPr>
  <p:notesViewPr>
    <p:cSldViewPr>
      <p:cViewPr varScale="1">
        <p:scale>
          <a:sx n="81" d="100"/>
          <a:sy n="81" d="100"/>
        </p:scale>
        <p:origin x="-2093"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32EB27-D2DB-4D4A-BA5D-41C75409FB59}" type="datetimeFigureOut">
              <a:rPr lang="en-US" smtClean="0"/>
              <a:pPr/>
              <a:t>6/2/2007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27C4F2-F9EA-4201-A4C9-A8FF753AF7D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3276C7-5C87-466F-A441-CF925640C863}" type="datetimeFigureOut">
              <a:rPr lang="en-US" smtClean="0"/>
              <a:pPr/>
              <a:t>6/2/2007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28C422-AB6B-4A47-B0A5-AF645877D0B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want </a:t>
            </a:r>
            <a:r>
              <a:rPr lang="en-US" dirty="0" smtClean="0"/>
              <a:t>to rank our materials by their relevance to the visualization. There are several ways we can do this. One way is to provide an explicit spatial definition of importance in 3D space. One</a:t>
            </a:r>
            <a:r>
              <a:rPr lang="en-US" baseline="0" dirty="0" smtClean="0"/>
              <a:t> might do this by using a specialized segmentation algorithm or possibly by user painting. Either way, this requires an auxiliary volume to store the importance values for each point. Furthermore, this volume would have to be generated in a preprocessing step per dataset since the spatial definition of importance changes per CT scan.</a:t>
            </a:r>
          </a:p>
          <a:p>
            <a:endParaRPr lang="en-US" baseline="0" dirty="0" smtClean="0"/>
          </a:p>
          <a:p>
            <a:r>
              <a:rPr lang="en-US" dirty="0" smtClean="0"/>
              <a:t>We take a different approach, instead</a:t>
            </a:r>
            <a:r>
              <a:rPr lang="en-US" baseline="0" dirty="0" smtClean="0"/>
              <a:t> augmenting the transfer function with an additional component to specify the importance of the tissue represented by that component. As CT scans provide generally consistent values between scans of different patients, we only have to do this importance classification once per visualization scenario. Furthermore, because of the contrast agent, we can use the transfer function to pick out our tissues of interest.</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We’ve chosen to use a 2D transfer function based on scalar value and gradient magnitude. Looking at an abstraction of a typical histogram of gradient magnitude and scalar value, we can see how one normally identifies materials and assigns a color and opacity to each material component. This of course allows us to determine the color and opacity for each sample in the volume during rendering. By augmenting each component with an importance value I, we can then determine the importance value for each sample in the same way. I should note that this provides us with an implicit definition of importance in 3D space, which is in contrast to the explicit definition I mentioned before, but that both approaches allow one to determine an importance value for each sample being rendered.</a:t>
            </a:r>
            <a:endParaRPr lang="en-US" dirty="0" smtClean="0"/>
          </a:p>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basic things</a:t>
            </a:r>
            <a:r>
              <a:rPr lang="en-US" baseline="0" dirty="0" smtClean="0"/>
              <a:t> we do in visualization is to provide a visual distinction between objects or materials. In order to provide emphasis of important materials, we can make certain choices in color hue or saturation to guide the user to the important parts of an image. So, we might give very bright vibrant colors to an important material and render unimportant materials in subdued, grayed colors. However another means of providing visual distinction is through shading, because shading provides detail about surface orientation and allows one to see small features like bumps and creases.</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look at these two images we can see how shading provides this detail. We have two images, with and without shading, and w</a:t>
            </a:r>
            <a:r>
              <a:rPr lang="en-US" baseline="0" dirty="0" smtClean="0"/>
              <a:t>e can see that shading provides the detail necessary to fully comprehend certain structures, such as the overlapping tubular vessels.</a:t>
            </a:r>
          </a:p>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then propose to use a mixed shading model that shades materials</a:t>
            </a:r>
            <a:r>
              <a:rPr lang="en-US" baseline="0" dirty="0" smtClean="0"/>
              <a:t> based on their importance. Thus, important materials will be rendered with full surface detail information and unimportant materials will be rendered without such information.</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 this by</a:t>
            </a:r>
            <a:r>
              <a:rPr lang="en-US" baseline="0" dirty="0" smtClean="0"/>
              <a:t> first establishing a global emphasis parameter E to control the effect of this differentiation. With full emphasis, unimportant materials are rendered completely </a:t>
            </a:r>
            <a:r>
              <a:rPr lang="en-US" baseline="0" dirty="0" err="1" smtClean="0"/>
              <a:t>unshaded</a:t>
            </a:r>
            <a:r>
              <a:rPr lang="en-US" baseline="0" dirty="0" smtClean="0"/>
              <a:t>. With no emphasis, all materials are rendered equally shaded. So we begin by calculating a shaded color using any shading model, and then calculate a subdued color as a linear blend between the shaded and </a:t>
            </a:r>
            <a:r>
              <a:rPr lang="en-US" baseline="0" dirty="0" err="1" smtClean="0"/>
              <a:t>unshaded</a:t>
            </a:r>
            <a:r>
              <a:rPr lang="en-US" baseline="0" dirty="0" smtClean="0"/>
              <a:t> colors based on the global emphasis parameter. To determine the final color of a sample, we take a linear blend between this subdued color and the fully shaded color based on the sample’s importance value.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see how this</a:t>
            </a:r>
            <a:r>
              <a:rPr lang="en-US" baseline="0" dirty="0" smtClean="0"/>
              <a:t> looks </a:t>
            </a:r>
            <a:r>
              <a:rPr lang="en-US" dirty="0" smtClean="0"/>
              <a:t>in our application</a:t>
            </a:r>
            <a:r>
              <a:rPr lang="en-US" baseline="0" dirty="0" smtClean="0"/>
              <a:t> by suppressing the shading in the skin and flesh regions.</a:t>
            </a:r>
          </a:p>
          <a:p>
            <a:endParaRPr lang="en-US" dirty="0" smtClean="0"/>
          </a:p>
          <a:p>
            <a:r>
              <a:rPr lang="en-US" dirty="0" smtClean="0"/>
              <a:t>*ADVANCE* for full emphasis</a:t>
            </a:r>
          </a:p>
          <a:p>
            <a:endParaRPr lang="en-US" dirty="0" smtClean="0"/>
          </a:p>
          <a:p>
            <a:r>
              <a:rPr lang="en-US" dirty="0" smtClean="0"/>
              <a:t>We can see how removing the shading information completely</a:t>
            </a:r>
            <a:r>
              <a:rPr lang="en-US" baseline="0" dirty="0" smtClean="0"/>
              <a:t> helps remove distracting detail in the skin and flesh and causes the vasculature to stand out.</a:t>
            </a:r>
            <a:endParaRPr lang="en-US" dirty="0" smtClean="0"/>
          </a:p>
          <a:p>
            <a:endParaRPr lang="en-US" dirty="0" smtClean="0"/>
          </a:p>
          <a:p>
            <a:r>
              <a:rPr lang="en-US" dirty="0" smtClean="0"/>
              <a:t>*ADVANCE*</a:t>
            </a:r>
            <a:r>
              <a:rPr lang="en-US" baseline="0" dirty="0" smtClean="0"/>
              <a:t> for no emphasis</a:t>
            </a:r>
          </a:p>
          <a:p>
            <a:endParaRPr lang="en-US" baseline="0" dirty="0" smtClean="0"/>
          </a:p>
          <a:p>
            <a:r>
              <a:rPr lang="en-US" baseline="0" dirty="0" smtClean="0"/>
              <a:t>Without any emphasis, all materials are fully shaded and that detail in the flesh and skin returns.</a:t>
            </a:r>
          </a:p>
          <a:p>
            <a:endParaRPr lang="en-US" baseline="0" dirty="0" smtClean="0"/>
          </a:p>
          <a:p>
            <a:r>
              <a:rPr lang="en-US" baseline="0" dirty="0" smtClean="0"/>
              <a:t>*ADVANCE* for half emphasis</a:t>
            </a:r>
          </a:p>
          <a:p>
            <a:endParaRPr lang="en-US" baseline="0" dirty="0" smtClean="0"/>
          </a:p>
          <a:p>
            <a:r>
              <a:rPr lang="en-US" baseline="0" dirty="0" smtClean="0"/>
              <a:t>In practice, we emphasize with a value less than 100%, such that some subdued shading information is present to provide better 3D shape, but full shading is only used for the most important materials.</a:t>
            </a:r>
          </a:p>
          <a:p>
            <a:endParaRPr lang="en-US" baseline="0" dirty="0" smtClean="0"/>
          </a:p>
        </p:txBody>
      </p:sp>
      <p:sp>
        <p:nvSpPr>
          <p:cNvPr id="4" name="Slide Number Placeholder 3"/>
          <p:cNvSpPr>
            <a:spLocks noGrp="1"/>
          </p:cNvSpPr>
          <p:nvPr>
            <p:ph type="sldNum" sz="quarter" idx="10"/>
          </p:nvPr>
        </p:nvSpPr>
        <p:spPr/>
        <p:txBody>
          <a:bodyPr/>
          <a:lstStyle/>
          <a:p>
            <a:fld id="{5F28C422-AB6B-4A47-B0A5-AF645877D0B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Our goal with this work is to provide a visualization that allows one to view live ultrasound data in the context of a volumetric CT scan. In doing so we need to provide a clear view of the ultrasound plane as well</a:t>
            </a:r>
            <a:r>
              <a:rPr lang="en-US" sz="1200" baseline="0" dirty="0" smtClean="0"/>
              <a:t> as </a:t>
            </a:r>
            <a:r>
              <a:rPr lang="en-US" sz="1200" dirty="0" smtClean="0"/>
              <a:t>certain</a:t>
            </a:r>
            <a:r>
              <a:rPr lang="en-US" sz="1200" baseline="0" dirty="0" smtClean="0"/>
              <a:t> important </a:t>
            </a:r>
            <a:r>
              <a:rPr lang="en-US" sz="1200" dirty="0" smtClean="0"/>
              <a:t>vasculature, and also a view of the surrounding volumetric data to provide a 3D frame of </a:t>
            </a:r>
            <a:r>
              <a:rPr lang="en-US" sz="1200" dirty="0" smtClean="0"/>
              <a:t>reference.</a:t>
            </a:r>
            <a:endParaRPr lang="en-US" sz="1200" dirty="0" smtClean="0"/>
          </a:p>
        </p:txBody>
      </p:sp>
      <p:sp>
        <p:nvSpPr>
          <p:cNvPr id="4" name="Slide Number Placeholder 3"/>
          <p:cNvSpPr>
            <a:spLocks noGrp="1"/>
          </p:cNvSpPr>
          <p:nvPr>
            <p:ph type="sldNum" sz="quarter" idx="10"/>
          </p:nvPr>
        </p:nvSpPr>
        <p:spPr/>
        <p:txBody>
          <a:bodyPr/>
          <a:lstStyle/>
          <a:p>
            <a:fld id="{5F28C422-AB6B-4A47-B0A5-AF645877D0B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Going </a:t>
            </a:r>
            <a:r>
              <a:rPr lang="en-US" dirty="0" smtClean="0"/>
              <a:t>back to the goals of our visualization, we note that materials of high importance should be prominent in the visualization and may be allowed to obscure our object of interest, the ultrasound plane. On the other hand, materials of low importance do not necessarily have to be visible, since they will serve mostly to provide a 3D frame of reference. As such,</a:t>
            </a:r>
            <a:r>
              <a:rPr lang="en-US" baseline="0" dirty="0" smtClean="0"/>
              <a:t> we do not want them to obscure the ultrasound plane. In order to accomplish this, we’ll use a view-dependent cutaway structure.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the traditional cutaway view, a cut is made into the volume and around the silhouette of the object of interest at an angle theta to the view vector to remove material in front of the object of interest. This scenario then establishes two distinct regions, the clear region, which is the area being cut out, and the base region, in which the volumetric material is to be fully rendered.</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see the result of this type of cutaway in</a:t>
            </a:r>
            <a:r>
              <a:rPr lang="en-US" baseline="0" dirty="0" smtClean="0"/>
              <a:t> these two images. We see that the amount of material removed around the outline of the ultrasound plane depends on the angle of the cutaway. As there are only two regions defined, the clear, and the base, it is difficult to give special treatment to materials of varying importance.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define </a:t>
            </a:r>
            <a:r>
              <a:rPr lang="en-US" dirty="0" smtClean="0"/>
              <a:t>a richer, more flexible</a:t>
            </a:r>
            <a:r>
              <a:rPr lang="en-US" baseline="0" dirty="0" smtClean="0"/>
              <a:t> type of cutaway </a:t>
            </a:r>
            <a:r>
              <a:rPr lang="en-US" dirty="0" smtClean="0"/>
              <a:t>by establishing two additional regions, the transition and overlay regions, which we will use to convey</a:t>
            </a:r>
            <a:r>
              <a:rPr lang="en-US" baseline="0" dirty="0" smtClean="0"/>
              <a:t> more contextual information</a:t>
            </a:r>
            <a:r>
              <a:rPr lang="en-US" dirty="0" smtClean="0"/>
              <a:t>. We define the transition region to be the</a:t>
            </a:r>
            <a:r>
              <a:rPr lang="en-US" baseline="0" dirty="0" smtClean="0"/>
              <a:t> area between cutouts of two different angles, shown here as theta 1 and 2. We then define the overlay region to be the area in front of the inner cutout and the object of interest, which we show here with a thickness d. The idea is that in the transition region we will cut away materials at different angles between theta 1 and theta 2, cutting away materials of lower importance at wider angles. We will then display our most important materials in the overlay region, where they will be allowed to obscure the object of interest, up to a certain depth. We can note that when d is zero and theta 1 and theta 2 are equal, our cutaway degenerates into the traditional cutaway structure.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see</a:t>
            </a:r>
            <a:r>
              <a:rPr lang="en-US" baseline="0" dirty="0" smtClean="0"/>
              <a:t> the </a:t>
            </a:r>
            <a:r>
              <a:rPr lang="en-US" baseline="0" dirty="0" smtClean="0"/>
              <a:t>benefits of adding these additional regions </a:t>
            </a:r>
            <a:r>
              <a:rPr lang="en-US" baseline="0" dirty="0" smtClean="0"/>
              <a:t>we will look at how they can be used to create a </a:t>
            </a:r>
            <a:r>
              <a:rPr lang="en-US" baseline="0" dirty="0" smtClean="0"/>
              <a:t>layered visualization. </a:t>
            </a:r>
            <a:r>
              <a:rPr lang="en-US" baseline="0" dirty="0" smtClean="0"/>
              <a:t>We </a:t>
            </a:r>
            <a:r>
              <a:rPr lang="en-US" baseline="0" dirty="0" smtClean="0"/>
              <a:t>start with the base region shown on the left, which is equivalent to that created by the traditional cutaways.</a:t>
            </a:r>
          </a:p>
          <a:p>
            <a:endParaRPr lang="en-US" baseline="0" dirty="0" smtClean="0"/>
          </a:p>
          <a:p>
            <a:r>
              <a:rPr lang="en-US" baseline="0" dirty="0" smtClean="0"/>
              <a:t>*ADVANCE*</a:t>
            </a:r>
          </a:p>
          <a:p>
            <a:r>
              <a:rPr lang="en-US" baseline="0" dirty="0" smtClean="0"/>
              <a:t>We can then see the transition region created between the original wide cutaway angle and a narrower angle. In this region we display vasculature and bone completely while progressively trimming away skin and the yellow dense organ material.</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Integrating these </a:t>
            </a:r>
            <a:r>
              <a:rPr lang="en-US" dirty="0" smtClean="0"/>
              <a:t>two together, we see it adds a bit more context to our visualization, showing some</a:t>
            </a:r>
            <a:r>
              <a:rPr lang="en-US" baseline="0" dirty="0" smtClean="0"/>
              <a:t> of our important materials in the area next to the ultrasound plane, but not in front of the ultrasound plane. This is where our overlay region comes in.</a:t>
            </a:r>
          </a:p>
          <a:p>
            <a:endParaRPr lang="en-US" baseline="0" dirty="0" smtClean="0"/>
          </a:p>
          <a:p>
            <a:r>
              <a:rPr lang="en-US" baseline="0" dirty="0" smtClean="0"/>
              <a:t>*ADVANCE*</a:t>
            </a:r>
          </a:p>
          <a:p>
            <a:r>
              <a:rPr lang="en-US" baseline="0" dirty="0" smtClean="0"/>
              <a:t>In this area we show the most important materials, which are allowed to obscure the ultrasound plane, up to a certain thickness. In our motivating scenario, this would allow the doctor to view important vasculature immediately in front of the ultrasound plane. </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integrating</a:t>
            </a:r>
            <a:r>
              <a:rPr lang="en-US" baseline="0" dirty="0" smtClean="0"/>
              <a:t> the overlay region we see our complete layered visualization.</a:t>
            </a:r>
          </a:p>
          <a:p>
            <a:endParaRPr lang="en-US" baseline="0" dirty="0" smtClean="0"/>
          </a:p>
          <a:p>
            <a:r>
              <a:rPr lang="en-US" baseline="0" dirty="0" smtClean="0"/>
              <a:t>*ADVANCE*</a:t>
            </a:r>
          </a:p>
          <a:p>
            <a:endParaRPr lang="en-US" baseline="0" dirty="0" smtClean="0"/>
          </a:p>
          <a:p>
            <a:r>
              <a:rPr lang="en-US" baseline="0" dirty="0" smtClean="0"/>
              <a:t>We can compare this to the visualization of the base region alone and see how much additional information can be provided by incorporating the transition and overlay regions.</a:t>
            </a:r>
          </a:p>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define a</a:t>
            </a:r>
            <a:r>
              <a:rPr lang="en-US" baseline="0" dirty="0" smtClean="0"/>
              <a:t> function</a:t>
            </a:r>
            <a:r>
              <a:rPr lang="en-US" dirty="0" smtClean="0"/>
              <a:t>, omega, within</a:t>
            </a:r>
            <a:r>
              <a:rPr lang="en-US" baseline="0" dirty="0" smtClean="0"/>
              <a:t> our cutaway structure to provide some measure of how much a point is occluding our object of interest. We define this occlusion function to be zero in the base region, since the base region is never occluding the object of interest, and 1 in the clear region, since this is the innermost area of the cutaway. The occlusion function varies in the transition region, from 0 to 0.5, such that values in between represent cutaway surfaces with angles between the bounding angles, theta 1 and theta2. So we can see, for example, that a cutaway surface with an angle halfway between theta 1 and theta 2 lies where omega is 0.25. This linear variation of omega within the transition region is what allows us to cut away materials at varying angles. We then see that the overlay region defines the upper half of the occlusion range, from 0.5 to 1. And this is where we can display material that is allowed to obscure the region of interest.</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idea is then to fade a</a:t>
            </a:r>
            <a:r>
              <a:rPr lang="en-US" baseline="0" dirty="0" smtClean="0"/>
              <a:t> rendered sample </a:t>
            </a:r>
            <a:r>
              <a:rPr lang="en-US" dirty="0" smtClean="0"/>
              <a:t>based on the occlusion value for that point in 3D space. We do this by performing a</a:t>
            </a:r>
            <a:r>
              <a:rPr lang="en-US" baseline="0" dirty="0" smtClean="0"/>
              <a:t> linear fade between two occlusion thresholds, which are based on importance. So we establish these two thresholds, tau u and tau l, and we multiple the opacity of the sample by a linear ramp evaluated at omega between the two thresholds. </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techniques we present here are fairly general and could be used in several types of visualizations but we actually started this project</a:t>
            </a:r>
            <a:r>
              <a:rPr lang="en-US" baseline="0" dirty="0" smtClean="0"/>
              <a:t> to address </a:t>
            </a:r>
            <a:r>
              <a:rPr lang="en-US" dirty="0" smtClean="0"/>
              <a:t>a specific visualization need. </a:t>
            </a:r>
            <a:r>
              <a:rPr lang="en-US" baseline="0" dirty="0" smtClean="0"/>
              <a:t>Specifically, we were tasked with a way to provide more information to doctors who perform liver biopsy and radio frequency ablation. In the case of a biopsy, a needle is inserted to remove a piece of tissue for testing purposes, such as tumor diagnosis. In the case of radio frequency ablation, a needle is inserted into a tumor in order to destroy it. In either case, the doctor needs to know exactly where to place the needle in order to be effective.</a:t>
            </a:r>
          </a:p>
          <a:p>
            <a:endParaRPr lang="en-US" baseline="0" dirty="0" smtClean="0"/>
          </a:p>
          <a:p>
            <a:r>
              <a:rPr lang="en-US" baseline="0" dirty="0" smtClean="0"/>
              <a:t>The overall procedure for these needle operations begins with the patient having a CT scan, usually with contrast dye to highlight their vasculature. The doctor will then locate the target area in the CT scan and plan a needle path that minimizes damage to the surrounding organs and vessels. When it comes time to actually stick the needle in the patient, the doctor uses data from an ultrasound probe to help guide the needle to the proper location. While doing this, the doctor also needs to see the CT scan used to plan the needle path in order to make sure that critical anatomy isn’t accidentally punctured.</a:t>
            </a:r>
          </a:p>
          <a:p>
            <a:endParaRPr lang="en-US" dirty="0" smtClean="0"/>
          </a:p>
        </p:txBody>
      </p:sp>
      <p:sp>
        <p:nvSpPr>
          <p:cNvPr id="4" name="Slide Number Placeholder 3"/>
          <p:cNvSpPr>
            <a:spLocks noGrp="1"/>
          </p:cNvSpPr>
          <p:nvPr>
            <p:ph type="sldNum" sz="quarter" idx="10"/>
          </p:nvPr>
        </p:nvSpPr>
        <p:spPr/>
        <p:txBody>
          <a:bodyPr/>
          <a:lstStyle/>
          <a:p>
            <a:fld id="{5F28C422-AB6B-4A47-B0A5-AF645877D0B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dirty="0" smtClean="0"/>
              <a:t>see in this graph just</a:t>
            </a:r>
            <a:r>
              <a:rPr lang="en-US" baseline="0" dirty="0" smtClean="0"/>
              <a:t> how this works for 3 different tissue types in our visualization. The 4 regions of the cutaway structure are labeled along with their occlusion value boundaries at 0, 0.5, and 1. Starting at the lower left, we see that the red flesh, which is given a very low importance value of 0.01, is basically visible only in the base region, fading out very quickly in the transition region. Some of the liver and other organ tissue, shown in yellow, is given a moderate importance value of 0.5, such that it gradually fades throughout the transition region until it is made completely transparent in the overlay and clear areas. Looking at the vessels, in blue, these have a very high importance value of 0.99, so they’re only faded out in the very edge of the overlay area. If we set the importance to 1, the material would then be rendered in the clear area as well.</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all this in mind, we can now take a look at some results and hopefully understand what’s going on. On the left </a:t>
            </a:r>
            <a:r>
              <a:rPr lang="en-US" dirty="0" smtClean="0"/>
              <a:t>you can see some </a:t>
            </a:r>
            <a:r>
              <a:rPr lang="en-US" dirty="0" smtClean="0"/>
              <a:t>videos</a:t>
            </a:r>
            <a:r>
              <a:rPr lang="en-US" baseline="0" dirty="0" smtClean="0"/>
              <a:t> captured with our system, and on the right </a:t>
            </a:r>
            <a:r>
              <a:rPr lang="en-US" baseline="0" dirty="0" smtClean="0"/>
              <a:t>you can see a corresponding </a:t>
            </a:r>
            <a:r>
              <a:rPr lang="en-US" baseline="0" dirty="0" smtClean="0"/>
              <a:t>diagram of the cutaway </a:t>
            </a:r>
            <a:r>
              <a:rPr lang="en-US" baseline="0" dirty="0" smtClean="0"/>
              <a:t>structure.</a:t>
            </a:r>
          </a:p>
          <a:p>
            <a:endParaRPr lang="en-US" baseline="0" dirty="0" smtClean="0"/>
          </a:p>
          <a:p>
            <a:r>
              <a:rPr lang="en-US" baseline="0" dirty="0" smtClean="0"/>
              <a:t>Here we </a:t>
            </a:r>
            <a:r>
              <a:rPr lang="en-US" baseline="0" dirty="0" smtClean="0"/>
              <a:t>see the effect of using a cutaway with an angle of zero, which is visually the same as not having a cutaway and just rendering the ultrasound plane on top of the volume.</a:t>
            </a:r>
          </a:p>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introduce a moderate cutaway angle to allow us to see where in the volume this ultrasound plane is embedded.</a:t>
            </a:r>
          </a:p>
          <a:p>
            <a:endParaRPr lang="en-US" dirty="0" smtClean="0"/>
          </a:p>
          <a:p>
            <a:r>
              <a:rPr lang="en-US" dirty="0" smtClean="0"/>
              <a:t>We thus have a clear region and a base region, but we</a:t>
            </a:r>
            <a:r>
              <a:rPr lang="en-US" baseline="0" dirty="0" smtClean="0"/>
              <a:t>’re not yet making any differentiation between different materials.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can partially address this by rendering our most important material in</a:t>
            </a:r>
            <a:r>
              <a:rPr lang="en-US" baseline="0" dirty="0" smtClean="0"/>
              <a:t> the clear region.</a:t>
            </a:r>
          </a:p>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are then allowed to see all of the vasculature in front of the ultrasound plane, but note that there can be so much shown that it may overly occlude our view of the ultrasound plane.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address this, we convert this clear region into an overlay region with a small thickness.</a:t>
            </a:r>
          </a:p>
          <a:p>
            <a:endParaRPr lang="en-US" baseline="0" dirty="0" smtClean="0"/>
          </a:p>
          <a:p>
            <a:r>
              <a:rPr lang="en-US" baseline="0" dirty="0" smtClean="0"/>
              <a:t>This frees up some clutter in the interior of the cutaway and clearly shows which material is closest to the ultrasound plane.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view some of the surrounding material freed of the</a:t>
            </a:r>
            <a:r>
              <a:rPr lang="en-US" baseline="0" dirty="0" smtClean="0"/>
              <a:t> occluding flesh, we can create a transition area.</a:t>
            </a:r>
          </a:p>
          <a:p>
            <a:endParaRPr lang="en-US" baseline="0" dirty="0" smtClean="0"/>
          </a:p>
          <a:p>
            <a:r>
              <a:rPr lang="en-US" baseline="0" dirty="0" smtClean="0"/>
              <a:t>And here we see the full scope of the visualization with all of the cutaway regions added.</a:t>
            </a:r>
          </a:p>
          <a:p>
            <a:endParaRPr lang="en-US" baseline="0" dirty="0" smtClean="0"/>
          </a:p>
          <a:p>
            <a:r>
              <a:rPr lang="en-US" baseline="0" dirty="0" smtClean="0"/>
              <a:t>Notice how the cutaway structure changes as the object is rotated, keeping consistent with the current viewing direction.</a:t>
            </a:r>
          </a:p>
        </p:txBody>
      </p:sp>
      <p:sp>
        <p:nvSpPr>
          <p:cNvPr id="4" name="Slide Number Placeholder 3"/>
          <p:cNvSpPr>
            <a:spLocks noGrp="1"/>
          </p:cNvSpPr>
          <p:nvPr>
            <p:ph type="sldNum" sz="quarter" idx="10"/>
          </p:nvPr>
        </p:nvSpPr>
        <p:spPr/>
        <p:txBody>
          <a:bodyPr/>
          <a:lstStyle/>
          <a:p>
            <a:fld id="{5F28C422-AB6B-4A47-B0A5-AF645877D0B7}"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look at some more results using our system. We begin by showing</a:t>
            </a:r>
            <a:r>
              <a:rPr lang="en-US" baseline="0" dirty="0" smtClean="0"/>
              <a:t> a sweep with some typical angle parameters set and an arbitrarily large thickness for the overlay region.</a:t>
            </a:r>
          </a:p>
          <a:p>
            <a:endParaRPr lang="en-US" baseline="0" dirty="0" smtClean="0"/>
          </a:p>
          <a:p>
            <a:r>
              <a:rPr lang="en-US" baseline="0" dirty="0" smtClean="0"/>
              <a:t>We then shrink the overlay region so that only the area in front of the ultrasound is visible.</a:t>
            </a:r>
          </a:p>
          <a:p>
            <a:endParaRPr lang="en-US" baseline="0" dirty="0" smtClean="0"/>
          </a:p>
          <a:p>
            <a:r>
              <a:rPr lang="en-US" baseline="0" dirty="0" smtClean="0"/>
              <a:t>We then collapse the transition region by decreasing the outer cutaway angle until it equals the inner cutaway angle.</a:t>
            </a:r>
          </a:p>
          <a:p>
            <a:endParaRPr lang="en-US" baseline="0" dirty="0" smtClean="0"/>
          </a:p>
          <a:p>
            <a:r>
              <a:rPr lang="en-US" baseline="0" dirty="0" smtClean="0"/>
              <a:t>And finally we increase the overlay thickness so that all material is visible.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dirty="0" smtClean="0"/>
              <a:t>implemented the volume renderer as a GPU </a:t>
            </a:r>
            <a:r>
              <a:rPr lang="en-US" dirty="0" err="1" smtClean="0"/>
              <a:t>raycaster</a:t>
            </a:r>
            <a:r>
              <a:rPr lang="en-US" dirty="0" smtClean="0"/>
              <a:t> in GLSL.</a:t>
            </a:r>
            <a:r>
              <a:rPr lang="en-US" baseline="0" dirty="0" smtClean="0"/>
              <a:t> And our cutaway surface is created by rendering extruded surfaces from the ultrasound silhouette at two angles. We render this into a screen aligned height field, which we use during </a:t>
            </a:r>
            <a:r>
              <a:rPr lang="en-US" baseline="0" dirty="0" err="1" smtClean="0"/>
              <a:t>raycasting</a:t>
            </a:r>
            <a:r>
              <a:rPr lang="en-US" baseline="0" dirty="0" smtClean="0"/>
              <a:t> to compute the cutaway boundaries using only 1 lookup per ray.</a:t>
            </a:r>
          </a:p>
          <a:p>
            <a:endParaRPr lang="en-US" baseline="0" dirty="0" smtClean="0"/>
          </a:p>
          <a:p>
            <a:r>
              <a:rPr lang="en-US" baseline="0" dirty="0" smtClean="0"/>
              <a:t>As far as performance goes, we’re currently achieving interactive frame rates, at about 10 to 15 frames per second on some high end but commodity graphics hardware. Of course performance is heavily dependent on sample rate, volume size, and a few other parameters, so in practice we’ve gotten this up to 30fps by rendering at a low resolution like 512^2 and using a sample rate of one sample per </a:t>
            </a:r>
            <a:r>
              <a:rPr lang="en-US" baseline="0" dirty="0" err="1" smtClean="0"/>
              <a:t>voxel</a:t>
            </a:r>
            <a:r>
              <a:rPr lang="en-US" baseline="0" dirty="0" smtClean="0"/>
              <a:t>. In </a:t>
            </a:r>
            <a:r>
              <a:rPr lang="en-US" baseline="0" dirty="0" smtClean="0"/>
              <a:t>these </a:t>
            </a:r>
            <a:r>
              <a:rPr lang="en-US" baseline="0" dirty="0" smtClean="0"/>
              <a:t>images and movies </a:t>
            </a:r>
            <a:r>
              <a:rPr lang="en-US" baseline="0" dirty="0" smtClean="0"/>
              <a:t>we </a:t>
            </a:r>
            <a:r>
              <a:rPr lang="en-US" baseline="0" dirty="0" smtClean="0"/>
              <a:t>use double the sample rate to avoid any aliasing.</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a:t>
            </a:r>
            <a:r>
              <a:rPr lang="en-US" baseline="0" dirty="0" smtClean="0"/>
              <a:t> back on the visualization method, we’ve seen how material importance can be defined within the transfer function, how important materials can be emphasized by shading modulation, how a view-dependent cutaway structure can provide a notion of occlusion for volumetric material around an object of interest, and how this material can be removed in occluding areas, according to their importance.</a:t>
            </a:r>
          </a:p>
          <a:p>
            <a:endParaRPr lang="en-US" baseline="0" dirty="0" smtClean="0"/>
          </a:p>
          <a:p>
            <a:r>
              <a:rPr lang="en-US" dirty="0" smtClean="0"/>
              <a:t>These</a:t>
            </a:r>
            <a:r>
              <a:rPr lang="en-US" baseline="0" dirty="0" smtClean="0"/>
              <a:t> techniques were of course developed to support an application, of visualizing ultrasound data within the context of a CT scan for operations such as liver biopsy and radio frequency ablation. We’ve shown this work to a couple doctors in detail, and they’ve acknowledged the potential for this type of visualization to be used in clinical settings. In the next few months we will probably be deploying a version of this visualization system to a clinical site in the US sponsored by Siemens. Once this is done, the system will be evaluated in more depth for clinical use.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current</a:t>
            </a:r>
            <a:r>
              <a:rPr lang="en-US" baseline="0" dirty="0" smtClean="0"/>
              <a:t> systems provide these 2 views to the doctor, one showing the live ultrasound data and another showing a corresponding slice from the CT data. While they’re both useful and necessary, it is difficult from these views to relate information at one point in the ultrasound data to nearby points in the CT data not shown in the corresponding slice. Furthermore, it is difficult to establish a 3D spatial relationship between the ultrasound data and the patient unless one is holding the ultrasound probe himself. Because of this, we want to show the ultrasound information in the same image as a volumetric rendering of the CT scan.</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do this by using some hybridized rendering techniques</a:t>
            </a:r>
            <a:r>
              <a:rPr lang="en-US" baseline="0" dirty="0" smtClean="0"/>
              <a:t> to embed the ultrasound plane in a volume but if we use a transfer function that renders all tissues in the scan, we end up with tissue completely occluding the ultrasound plane.</a:t>
            </a:r>
          </a:p>
          <a:p>
            <a:endParaRPr lang="en-US" baseline="0" dirty="0" smtClean="0"/>
          </a:p>
        </p:txBody>
      </p:sp>
      <p:sp>
        <p:nvSpPr>
          <p:cNvPr id="4" name="Slide Number Placeholder 3"/>
          <p:cNvSpPr>
            <a:spLocks noGrp="1"/>
          </p:cNvSpPr>
          <p:nvPr>
            <p:ph type="sldNum" sz="quarter" idx="10"/>
          </p:nvPr>
        </p:nvSpPr>
        <p:spPr/>
        <p:txBody>
          <a:bodyPr/>
          <a:lstStyle/>
          <a:p>
            <a:fld id="{5F28C422-AB6B-4A47-B0A5-AF645877D0B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fix</a:t>
            </a:r>
            <a:r>
              <a:rPr lang="en-US" baseline="0" dirty="0" smtClean="0"/>
              <a:t> </a:t>
            </a:r>
            <a:r>
              <a:rPr lang="en-US" dirty="0" smtClean="0"/>
              <a:t>this by altering our transfer function to render only the vasculature</a:t>
            </a:r>
            <a:r>
              <a:rPr lang="en-US" baseline="0" dirty="0" smtClean="0"/>
              <a:t> of interest. So now we can see the ultrasound data as well as the surrounding vessels, but we’ve lost much of the information about the big picture, like the 3D surface of the CT scan and any other tissues or organs.</a:t>
            </a:r>
            <a:endParaRPr lang="en-US" dirty="0" smtClean="0"/>
          </a:p>
        </p:txBody>
      </p:sp>
      <p:sp>
        <p:nvSpPr>
          <p:cNvPr id="4" name="Slide Number Placeholder 3"/>
          <p:cNvSpPr>
            <a:spLocks noGrp="1"/>
          </p:cNvSpPr>
          <p:nvPr>
            <p:ph type="sldNum" sz="quarter" idx="10"/>
          </p:nvPr>
        </p:nvSpPr>
        <p:spPr/>
        <p:txBody>
          <a:bodyPr/>
          <a:lstStyle/>
          <a:p>
            <a:fld id="{5F28C422-AB6B-4A47-B0A5-AF645877D0B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address this with our solution by combining the best of both rendering styles. In the area immediately in front of the ultrasound plane, we only show the important</a:t>
            </a:r>
            <a:r>
              <a:rPr lang="en-US" baseline="0" dirty="0" smtClean="0"/>
              <a:t> vasculature. In the area around that we show other tissues gradually cut away. And behind the ultrasound plane we show the complete volume rendering. Because this cutaway view is dependent on the viewing position, we’re ensured that the ultrasound plane remains visible from any viewpoint while the surrounding material provides our 3D spatial reference frame.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several keys</a:t>
            </a:r>
            <a:r>
              <a:rPr lang="en-US" baseline="0" dirty="0" smtClean="0"/>
              <a:t> that we need in order to create this type of visualization. First we need to establish a ranking of various tissue types in our volumetric data. So, going back to our motivating problem, we have vasculature that we showed in blue being our most important tissue type. We also have other tissue types, such as red flesh and beige skin, being much less important. This type of ranking is something that is specified by the user, and the relative importance of each tissue should determine how much it is shown in the visualization. Important materials should be highly visible, and possibly be allowed to occlude our ultrasound plane. On the other hand, materials of low importance should not occlude our view of the ultrasound plane but should be visible in some areas to provide the overall 3D impression.</a:t>
            </a:r>
          </a:p>
          <a:p>
            <a:endParaRPr lang="en-US" baseline="0" dirty="0" smtClean="0"/>
          </a:p>
          <a:p>
            <a:r>
              <a:rPr lang="en-US" dirty="0" smtClean="0"/>
              <a:t>For</a:t>
            </a:r>
            <a:r>
              <a:rPr lang="en-US" baseline="0" dirty="0" smtClean="0"/>
              <a:t> the ultrasound image, we’re using ultrasound data captured along with the position and orientation of the probe in 3D space. This is done using a special </a:t>
            </a:r>
            <a:r>
              <a:rPr lang="en-US" baseline="0" dirty="0" smtClean="0"/>
              <a:t>magnetic sensor </a:t>
            </a:r>
            <a:r>
              <a:rPr lang="en-US" baseline="0" dirty="0" smtClean="0"/>
              <a:t>attached to the probe, which gives us a position in a coordinate frame that is arbitrarily different from the coordinate frame of the volumetric data. So we perform a one-time registration between the patient’s location, the positional sensor coordinate frame, and the coordinate frame of the volume. This is described in our previous work, which we reference in the paper. So as far as we’re concerned, we assume that for any slice of ultrasound data, we know its 3D position and shape in the volume.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we can see an</a:t>
            </a:r>
            <a:r>
              <a:rPr lang="en-US" baseline="0" dirty="0" smtClean="0"/>
              <a:t> overview of our </a:t>
            </a:r>
            <a:r>
              <a:rPr lang="en-US" dirty="0" smtClean="0"/>
              <a:t>visualization pipeline. Starting with the volumetric data, we</a:t>
            </a:r>
            <a:r>
              <a:rPr lang="en-US" baseline="0" dirty="0" smtClean="0"/>
              <a:t> establish our ranking of tissues by introducing an importance value to the specification of our transfer function. We then use this importance information to affect shading and emphasize tissues of interest. We then take the viewpoint information and the geometry of interest, such as the ultrasound plane, to define a special view-dependent cutaway structure. We use this structure to determine occlusion properties of tissues and use this information along with the tissue importance to create our final image.</a:t>
            </a:r>
            <a:endParaRPr lang="en-US" dirty="0"/>
          </a:p>
        </p:txBody>
      </p:sp>
      <p:sp>
        <p:nvSpPr>
          <p:cNvPr id="4" name="Slide Number Placeholder 3"/>
          <p:cNvSpPr>
            <a:spLocks noGrp="1"/>
          </p:cNvSpPr>
          <p:nvPr>
            <p:ph type="sldNum" sz="quarter" idx="10"/>
          </p:nvPr>
        </p:nvSpPr>
        <p:spPr/>
        <p:txBody>
          <a:bodyPr/>
          <a:lstStyle/>
          <a:p>
            <a:fld id="{5F28C422-AB6B-4A47-B0A5-AF645877D0B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userDrawn="1"/>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none" spc="50" baseline="0" dirty="0">
                <a:ln w="13500">
                  <a:solidFill>
                    <a:schemeClr val="accent1">
                      <a:alpha val="25000"/>
                    </a:schemeClr>
                  </a:solidFill>
                  <a:prstDash val="solid"/>
                </a:ln>
                <a:solidFill>
                  <a:schemeClr val="tx1">
                    <a:alpha val="95000"/>
                  </a:schemeClr>
                </a:solidFill>
                <a:effectLst>
                  <a:outerShdw blurRad="50800" dist="38100" dir="2700000" algn="tl" rotWithShape="0">
                    <a:prstClr val="black">
                      <a:alpha val="40000"/>
                    </a:prstClr>
                  </a:outerShdw>
                </a:effectLst>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alpha val="8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30" name="Date Placeholder 29"/>
          <p:cNvSpPr>
            <a:spLocks noGrp="1"/>
          </p:cNvSpPr>
          <p:nvPr>
            <p:ph type="dt" sz="half" idx="10"/>
          </p:nvPr>
        </p:nvSpPr>
        <p:spPr/>
        <p:txBody>
          <a:bodyPr/>
          <a:lstStyle/>
          <a:p>
            <a:fld id="{9C24298E-38AB-44DB-8073-7CF431D86F11}" type="datetime1">
              <a:rPr lang="en-US" smtClean="0"/>
              <a:pPr/>
              <a:t>6/2/2007</a:t>
            </a:fld>
            <a:endParaRPr lang="en-US"/>
          </a:p>
        </p:txBody>
      </p:sp>
      <p:sp>
        <p:nvSpPr>
          <p:cNvPr id="19" name="Footer Placeholder 18"/>
          <p:cNvSpPr>
            <a:spLocks noGrp="1"/>
          </p:cNvSpPr>
          <p:nvPr>
            <p:ph type="ftr" sz="quarter" idx="11"/>
          </p:nvPr>
        </p:nvSpPr>
        <p:spPr/>
        <p:txBody>
          <a:bodyPr/>
          <a:lstStyle/>
          <a:p>
            <a:r>
              <a:rPr lang="en-US" smtClean="0"/>
              <a:t>Michael Burns - Contextual Medical Visualization</a:t>
            </a:r>
            <a:endParaRPr lang="en-US"/>
          </a:p>
        </p:txBody>
      </p:sp>
      <p:sp>
        <p:nvSpPr>
          <p:cNvPr id="27" name="Slide Number Placeholder 26"/>
          <p:cNvSpPr>
            <a:spLocks noGrp="1"/>
          </p:cNvSpPr>
          <p:nvPr>
            <p:ph type="sldNum" sz="quarter" idx="12"/>
          </p:nvPr>
        </p:nvSpPr>
        <p:spPr/>
        <p:txBody>
          <a:bodyPr/>
          <a:lstStyle/>
          <a:p>
            <a:fld id="{56EBA3F7-48F9-4F05-9CFF-22DD844507C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F8618906-FBF0-4722-9D12-DF1D4EE298AA}" type="datetime1">
              <a:rPr lang="en-US" smtClean="0"/>
              <a:pPr/>
              <a:t>6/2/2007</a:t>
            </a:fld>
            <a:endParaRPr lang="en-US"/>
          </a:p>
        </p:txBody>
      </p:sp>
      <p:sp>
        <p:nvSpPr>
          <p:cNvPr id="6" name="Footer Placeholder 5"/>
          <p:cNvSpPr>
            <a:spLocks noGrp="1"/>
          </p:cNvSpPr>
          <p:nvPr>
            <p:ph type="ftr" sz="quarter" idx="11"/>
          </p:nvPr>
        </p:nvSpPr>
        <p:spPr/>
        <p:txBody>
          <a:bodyPr/>
          <a:lstStyle/>
          <a:p>
            <a:r>
              <a:rPr lang="en-US" smtClean="0"/>
              <a:t>Michael Burns - Contextual Medical Visualization</a:t>
            </a:r>
            <a:endParaRPr lang="en-US"/>
          </a:p>
        </p:txBody>
      </p:sp>
      <p:sp>
        <p:nvSpPr>
          <p:cNvPr id="7" name="Slide Number Placeholder 6"/>
          <p:cNvSpPr>
            <a:spLocks noGrp="1"/>
          </p:cNvSpPr>
          <p:nvPr>
            <p:ph type="sldNum" sz="quarter" idx="12"/>
          </p:nvPr>
        </p:nvSpPr>
        <p:spPr/>
        <p:txBody>
          <a:bodyPr/>
          <a:lstStyle/>
          <a:p>
            <a:fld id="{56EBA3F7-48F9-4F05-9CFF-22DD844507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7A9062F-0D77-4906-95A3-D781C4C9FE8C}" type="datetime1">
              <a:rPr lang="en-US" smtClean="0"/>
              <a:pPr/>
              <a:t>6/2/2007</a:t>
            </a:fld>
            <a:endParaRPr lang="en-US"/>
          </a:p>
        </p:txBody>
      </p:sp>
      <p:sp>
        <p:nvSpPr>
          <p:cNvPr id="5" name="Footer Placeholder 4"/>
          <p:cNvSpPr>
            <a:spLocks noGrp="1"/>
          </p:cNvSpPr>
          <p:nvPr>
            <p:ph type="ftr" sz="quarter" idx="11"/>
          </p:nvPr>
        </p:nvSpPr>
        <p:spPr/>
        <p:txBody>
          <a:bodyPr/>
          <a:lstStyle/>
          <a:p>
            <a:r>
              <a:rPr lang="en-US" smtClean="0"/>
              <a:t>Michael Burns - Contextual Medical Visualization</a:t>
            </a:r>
            <a:endParaRPr lang="en-US"/>
          </a:p>
        </p:txBody>
      </p:sp>
      <p:sp>
        <p:nvSpPr>
          <p:cNvPr id="6" name="Slide Number Placeholder 5"/>
          <p:cNvSpPr>
            <a:spLocks noGrp="1"/>
          </p:cNvSpPr>
          <p:nvPr>
            <p:ph type="sldNum" sz="quarter" idx="12"/>
          </p:nvPr>
        </p:nvSpPr>
        <p:spPr/>
        <p:txBody>
          <a:bodyPr/>
          <a:lstStyle/>
          <a:p>
            <a:fld id="{56EBA3F7-48F9-4F05-9CFF-22DD844507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C158844-A48C-4B75-92F9-12E64BBB633C}" type="datetime1">
              <a:rPr lang="en-US" smtClean="0"/>
              <a:pPr/>
              <a:t>6/2/2007</a:t>
            </a:fld>
            <a:endParaRPr lang="en-US"/>
          </a:p>
        </p:txBody>
      </p:sp>
      <p:sp>
        <p:nvSpPr>
          <p:cNvPr id="5" name="Footer Placeholder 4"/>
          <p:cNvSpPr>
            <a:spLocks noGrp="1"/>
          </p:cNvSpPr>
          <p:nvPr>
            <p:ph type="ftr" sz="quarter" idx="11"/>
          </p:nvPr>
        </p:nvSpPr>
        <p:spPr/>
        <p:txBody>
          <a:bodyPr/>
          <a:lstStyle/>
          <a:p>
            <a:r>
              <a:rPr lang="en-US" smtClean="0"/>
              <a:t>Michael Burns - Contextual Medical Visualization</a:t>
            </a:r>
            <a:endParaRPr lang="en-US"/>
          </a:p>
        </p:txBody>
      </p:sp>
      <p:sp>
        <p:nvSpPr>
          <p:cNvPr id="6" name="Slide Number Placeholder 5"/>
          <p:cNvSpPr>
            <a:spLocks noGrp="1"/>
          </p:cNvSpPr>
          <p:nvPr>
            <p:ph type="sldNum" sz="quarter" idx="12"/>
          </p:nvPr>
        </p:nvSpPr>
        <p:spPr/>
        <p:txBody>
          <a:bodyPr/>
          <a:lstStyle/>
          <a:p>
            <a:fld id="{56EBA3F7-48F9-4F05-9CFF-22DD844507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67600" cy="1143000"/>
          </a:xfrm>
        </p:spPr>
        <p:txBody>
          <a:bodyPr/>
          <a:lstStyle>
            <a:lvl1pPr algn="l">
              <a:defRPr>
                <a:ln w="13500">
                  <a:solidFill>
                    <a:schemeClr val="accent1">
                      <a:alpha val="25000"/>
                    </a:schemeClr>
                  </a:solidFill>
                  <a:prstDash val="solid"/>
                </a:ln>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0732CC54-2278-4621-9445-09656D2EB74F}" type="datetime1">
              <a:rPr lang="en-US" smtClean="0"/>
              <a:pPr/>
              <a:t>6/2/2007</a:t>
            </a:fld>
            <a:endParaRPr lang="en-US"/>
          </a:p>
        </p:txBody>
      </p:sp>
      <p:sp>
        <p:nvSpPr>
          <p:cNvPr id="5" name="Footer Placeholder 4"/>
          <p:cNvSpPr>
            <a:spLocks noGrp="1"/>
          </p:cNvSpPr>
          <p:nvPr>
            <p:ph type="ftr" sz="quarter" idx="11"/>
          </p:nvPr>
        </p:nvSpPr>
        <p:spPr/>
        <p:txBody>
          <a:bodyPr/>
          <a:lstStyle/>
          <a:p>
            <a:r>
              <a:rPr lang="en-US" smtClean="0"/>
              <a:t>Michael Burns - Contextual Medical Visualization</a:t>
            </a:r>
            <a:endParaRPr lang="en-US"/>
          </a:p>
        </p:txBody>
      </p:sp>
      <p:sp>
        <p:nvSpPr>
          <p:cNvPr id="6" name="Slide Number Placeholder 5"/>
          <p:cNvSpPr>
            <a:spLocks noGrp="1"/>
          </p:cNvSpPr>
          <p:nvPr>
            <p:ph type="sldNum" sz="quarter" idx="12"/>
          </p:nvPr>
        </p:nvSpPr>
        <p:spPr/>
        <p:txBody>
          <a:bodyPr/>
          <a:lstStyle/>
          <a:p>
            <a:fld id="{56EBA3F7-48F9-4F05-9CFF-22DD844507C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Video">
    <p:spTree>
      <p:nvGrpSpPr>
        <p:cNvPr id="1" name=""/>
        <p:cNvGrpSpPr/>
        <p:nvPr/>
      </p:nvGrpSpPr>
      <p:grpSpPr>
        <a:xfrm>
          <a:off x="0" y="0"/>
          <a:ext cx="0" cy="0"/>
          <a:chOff x="0" y="0"/>
          <a:chExt cx="0" cy="0"/>
        </a:xfrm>
      </p:grpSpPr>
      <p:sp>
        <p:nvSpPr>
          <p:cNvPr id="7" name="Freeform 6"/>
          <p:cNvSpPr>
            <a:spLocks/>
          </p:cNvSpPr>
          <p:nvPr userDrawn="1"/>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457200" y="274320"/>
            <a:ext cx="7467600" cy="1143000"/>
          </a:xfrm>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6BC7B3F-143C-41F6-A4D1-ED68D2D9D26F}" type="datetime1">
              <a:rPr lang="en-US" smtClean="0"/>
              <a:pPr/>
              <a:t>6/2/2007</a:t>
            </a:fld>
            <a:endParaRPr lang="en-US"/>
          </a:p>
        </p:txBody>
      </p:sp>
      <p:sp>
        <p:nvSpPr>
          <p:cNvPr id="5" name="Footer Placeholder 4"/>
          <p:cNvSpPr>
            <a:spLocks noGrp="1"/>
          </p:cNvSpPr>
          <p:nvPr>
            <p:ph type="ftr" sz="quarter" idx="11"/>
          </p:nvPr>
        </p:nvSpPr>
        <p:spPr/>
        <p:txBody>
          <a:bodyPr/>
          <a:lstStyle/>
          <a:p>
            <a:r>
              <a:rPr lang="en-US" smtClean="0"/>
              <a:t>Michael Burns - Contextual Medical Visualization</a:t>
            </a:r>
            <a:endParaRPr lang="en-US"/>
          </a:p>
        </p:txBody>
      </p:sp>
      <p:sp>
        <p:nvSpPr>
          <p:cNvPr id="6" name="Slide Number Placeholder 5"/>
          <p:cNvSpPr>
            <a:spLocks noGrp="1"/>
          </p:cNvSpPr>
          <p:nvPr>
            <p:ph type="sldNum" sz="quarter" idx="12"/>
          </p:nvPr>
        </p:nvSpPr>
        <p:spPr/>
        <p:txBody>
          <a:bodyPr/>
          <a:lstStyle/>
          <a:p>
            <a:fld id="{56EBA3F7-48F9-4F05-9CFF-22DD844507C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kumimoji="0" lang="en-US" sz="4600" b="1" kern="1200" cap="none" spc="50" baseline="0" dirty="0" smtClean="0">
                <a:ln w="13500">
                  <a:solidFill>
                    <a:schemeClr val="accent1">
                      <a:alpha val="25000"/>
                    </a:schemeClr>
                  </a:solidFill>
                  <a:prstDash val="solid"/>
                </a:ln>
                <a:solidFill>
                  <a:schemeClr val="tx1">
                    <a:alpha val="95000"/>
                  </a:schemeClr>
                </a:solidFill>
                <a:effectLst>
                  <a:outerShdw blurRad="50800" dist="38100" dir="2700000" algn="tl" rotWithShape="0">
                    <a:prstClr val="black">
                      <a:alpha val="40000"/>
                    </a:prstClr>
                  </a:outerShdw>
                </a:effectLst>
                <a:latin typeface="+mj-lt"/>
                <a:ea typeface="+mj-ea"/>
                <a:cs typeface="+mj-cs"/>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kumimoji="0" lang="en-US" sz="2000" kern="1200" dirty="0" smtClean="0">
                <a:solidFill>
                  <a:schemeClr val="tx1">
                    <a:alpha val="80000"/>
                  </a:schemeClr>
                </a:solidFill>
                <a:effectLst/>
                <a:latin typeface="+mn-lt"/>
                <a:ea typeface="+mn-ea"/>
                <a:cs typeface="+mn-cs"/>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4" name="Date Placeholder 3"/>
          <p:cNvSpPr>
            <a:spLocks noGrp="1"/>
          </p:cNvSpPr>
          <p:nvPr>
            <p:ph type="dt" sz="half" idx="10"/>
          </p:nvPr>
        </p:nvSpPr>
        <p:spPr/>
        <p:txBody>
          <a:bodyPr/>
          <a:lstStyle/>
          <a:p>
            <a:fld id="{94C3B58C-DC54-4A79-BC9E-746BFFF88270}" type="datetime1">
              <a:rPr lang="en-US" smtClean="0"/>
              <a:pPr/>
              <a:t>6/2/2007</a:t>
            </a:fld>
            <a:endParaRPr lang="en-US"/>
          </a:p>
        </p:txBody>
      </p:sp>
      <p:sp>
        <p:nvSpPr>
          <p:cNvPr id="5" name="Footer Placeholder 4"/>
          <p:cNvSpPr>
            <a:spLocks noGrp="1"/>
          </p:cNvSpPr>
          <p:nvPr>
            <p:ph type="ftr" sz="quarter" idx="11"/>
          </p:nvPr>
        </p:nvSpPr>
        <p:spPr/>
        <p:txBody>
          <a:bodyPr/>
          <a:lstStyle/>
          <a:p>
            <a:r>
              <a:rPr lang="en-US" smtClean="0"/>
              <a:t>Michael Burns - Contextual Medical Visualization</a:t>
            </a:r>
            <a:endParaRPr lang="en-US"/>
          </a:p>
        </p:txBody>
      </p:sp>
      <p:sp>
        <p:nvSpPr>
          <p:cNvPr id="6" name="Slide Number Placeholder 5"/>
          <p:cNvSpPr>
            <a:spLocks noGrp="1"/>
          </p:cNvSpPr>
          <p:nvPr>
            <p:ph type="sldNum" sz="quarter" idx="12"/>
          </p:nvPr>
        </p:nvSpPr>
        <p:spPr/>
        <p:txBody>
          <a:bodyPr/>
          <a:lstStyle/>
          <a:p>
            <a:fld id="{56EBA3F7-48F9-4F05-9CFF-22DD844507C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AA28976-CCE5-41D1-A948-620643A894F5}" type="datetime1">
              <a:rPr lang="en-US" smtClean="0"/>
              <a:pPr/>
              <a:t>6/2/2007</a:t>
            </a:fld>
            <a:endParaRPr lang="en-US"/>
          </a:p>
        </p:txBody>
      </p:sp>
      <p:sp>
        <p:nvSpPr>
          <p:cNvPr id="6" name="Footer Placeholder 5"/>
          <p:cNvSpPr>
            <a:spLocks noGrp="1"/>
          </p:cNvSpPr>
          <p:nvPr>
            <p:ph type="ftr" sz="quarter" idx="11"/>
          </p:nvPr>
        </p:nvSpPr>
        <p:spPr/>
        <p:txBody>
          <a:bodyPr/>
          <a:lstStyle/>
          <a:p>
            <a:r>
              <a:rPr lang="en-US" smtClean="0"/>
              <a:t>Michael Burns - Contextual Medical Visualization</a:t>
            </a:r>
            <a:endParaRPr lang="en-US"/>
          </a:p>
        </p:txBody>
      </p:sp>
      <p:sp>
        <p:nvSpPr>
          <p:cNvPr id="7" name="Slide Number Placeholder 6"/>
          <p:cNvSpPr>
            <a:spLocks noGrp="1"/>
          </p:cNvSpPr>
          <p:nvPr>
            <p:ph type="sldNum" sz="quarter" idx="12"/>
          </p:nvPr>
        </p:nvSpPr>
        <p:spPr/>
        <p:txBody>
          <a:bodyPr/>
          <a:lstStyle/>
          <a:p>
            <a:fld id="{56EBA3F7-48F9-4F05-9CFF-22DD844507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Freeform 9"/>
          <p:cNvSpPr>
            <a:spLocks/>
          </p:cNvSpPr>
          <p:nvPr userDrawn="1"/>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1" name="Freeform 10"/>
          <p:cNvSpPr>
            <a:spLocks/>
          </p:cNvSpPr>
          <p:nvPr userDrawn="1"/>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457200" y="273050"/>
            <a:ext cx="8229600" cy="11430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5867400"/>
            <a:ext cx="4040188" cy="457200"/>
          </a:xfrm>
        </p:spPr>
        <p:txBody>
          <a:bodyPr anchor="t"/>
          <a:lstStyle>
            <a:lvl1pPr marL="0" indent="0">
              <a:buNone/>
              <a:defRPr sz="2400" b="0">
                <a:solidFill>
                  <a:schemeClr val="tx1">
                    <a:lumMod val="8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5" y="5867400"/>
            <a:ext cx="4041775" cy="457200"/>
          </a:xfrm>
        </p:spPr>
        <p:txBody>
          <a:bodyPr anchor="t"/>
          <a:lstStyle>
            <a:lvl1pPr marL="0" indent="0">
              <a:buNone/>
              <a:defRPr sz="2400" b="0">
                <a:solidFill>
                  <a:schemeClr val="tx1">
                    <a:lumMod val="8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457200" y="1516912"/>
            <a:ext cx="4040188" cy="4274288"/>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4274288"/>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C451387-A131-4657-9460-8BDE424E4A15}" type="datetime1">
              <a:rPr lang="en-US" smtClean="0"/>
              <a:pPr/>
              <a:t>6/2/2007</a:t>
            </a:fld>
            <a:endParaRPr lang="en-US"/>
          </a:p>
        </p:txBody>
      </p:sp>
      <p:sp>
        <p:nvSpPr>
          <p:cNvPr id="8" name="Footer Placeholder 7"/>
          <p:cNvSpPr>
            <a:spLocks noGrp="1"/>
          </p:cNvSpPr>
          <p:nvPr>
            <p:ph type="ftr" sz="quarter" idx="11"/>
          </p:nvPr>
        </p:nvSpPr>
        <p:spPr/>
        <p:txBody>
          <a:bodyPr/>
          <a:lstStyle/>
          <a:p>
            <a:r>
              <a:rPr lang="en-US" smtClean="0"/>
              <a:t>Michael Burns - Contextual Medical Visualization</a:t>
            </a:r>
            <a:endParaRPr lang="en-US"/>
          </a:p>
        </p:txBody>
      </p:sp>
      <p:sp>
        <p:nvSpPr>
          <p:cNvPr id="9" name="Slide Number Placeholder 8"/>
          <p:cNvSpPr>
            <a:spLocks noGrp="1"/>
          </p:cNvSpPr>
          <p:nvPr>
            <p:ph type="sldNum" sz="quarter" idx="12"/>
          </p:nvPr>
        </p:nvSpPr>
        <p:spPr/>
        <p:txBody>
          <a:bodyPr/>
          <a:lstStyle/>
          <a:p>
            <a:fld id="{56EBA3F7-48F9-4F05-9CFF-22DD844507C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dirty="0" smtClean="0"/>
              <a:t>Click to edit Master title style</a:t>
            </a:r>
            <a:endParaRPr kumimoji="0" lang="en-US" dirty="0"/>
          </a:p>
        </p:txBody>
      </p:sp>
      <p:sp>
        <p:nvSpPr>
          <p:cNvPr id="7" name="Date Placeholder 6"/>
          <p:cNvSpPr>
            <a:spLocks noGrp="1"/>
          </p:cNvSpPr>
          <p:nvPr>
            <p:ph type="dt" sz="half" idx="10"/>
          </p:nvPr>
        </p:nvSpPr>
        <p:spPr/>
        <p:txBody>
          <a:bodyPr/>
          <a:lstStyle/>
          <a:p>
            <a:fld id="{D440DC93-F7BD-48B1-8A62-54CC234DEB68}" type="datetime1">
              <a:rPr lang="en-US" smtClean="0"/>
              <a:pPr/>
              <a:t>6/2/2007</a:t>
            </a:fld>
            <a:endParaRPr lang="en-US"/>
          </a:p>
        </p:txBody>
      </p:sp>
      <p:sp>
        <p:nvSpPr>
          <p:cNvPr id="8" name="Slide Number Placeholder 7"/>
          <p:cNvSpPr>
            <a:spLocks noGrp="1"/>
          </p:cNvSpPr>
          <p:nvPr>
            <p:ph type="sldNum" sz="quarter" idx="11"/>
          </p:nvPr>
        </p:nvSpPr>
        <p:spPr/>
        <p:txBody>
          <a:bodyPr/>
          <a:lstStyle/>
          <a:p>
            <a:fld id="{56EBA3F7-48F9-4F05-9CFF-22DD844507C1}" type="slidenum">
              <a:rPr lang="en-US" smtClean="0"/>
              <a:pPr/>
              <a:t>‹#›</a:t>
            </a:fld>
            <a:endParaRPr lang="en-US"/>
          </a:p>
        </p:txBody>
      </p:sp>
      <p:sp>
        <p:nvSpPr>
          <p:cNvPr id="9" name="Footer Placeholder 8"/>
          <p:cNvSpPr>
            <a:spLocks noGrp="1"/>
          </p:cNvSpPr>
          <p:nvPr>
            <p:ph type="ftr" sz="quarter" idx="12"/>
          </p:nvPr>
        </p:nvSpPr>
        <p:spPr/>
        <p:txBody>
          <a:bodyPr/>
          <a:lstStyle/>
          <a:p>
            <a:r>
              <a:rPr lang="en-US" smtClean="0"/>
              <a:t>Michael Burns - Contextual Medical Visualization</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29F68-D772-420D-AF25-DDA7CCB8D662}" type="datetime1">
              <a:rPr lang="en-US" smtClean="0"/>
              <a:pPr/>
              <a:t>6/2/2007</a:t>
            </a:fld>
            <a:endParaRPr lang="en-US"/>
          </a:p>
        </p:txBody>
      </p:sp>
      <p:sp>
        <p:nvSpPr>
          <p:cNvPr id="3" name="Footer Placeholder 2"/>
          <p:cNvSpPr>
            <a:spLocks noGrp="1"/>
          </p:cNvSpPr>
          <p:nvPr>
            <p:ph type="ftr" sz="quarter" idx="11"/>
          </p:nvPr>
        </p:nvSpPr>
        <p:spPr/>
        <p:txBody>
          <a:bodyPr/>
          <a:lstStyle/>
          <a:p>
            <a:r>
              <a:rPr lang="en-US" smtClean="0"/>
              <a:t>Michael Burns - Contextual Medical Visualization</a:t>
            </a:r>
            <a:endParaRPr lang="en-US"/>
          </a:p>
        </p:txBody>
      </p:sp>
      <p:sp>
        <p:nvSpPr>
          <p:cNvPr id="4" name="Slide Number Placeholder 3"/>
          <p:cNvSpPr>
            <a:spLocks noGrp="1"/>
          </p:cNvSpPr>
          <p:nvPr>
            <p:ph type="sldNum" sz="quarter" idx="12"/>
          </p:nvPr>
        </p:nvSpPr>
        <p:spPr/>
        <p:txBody>
          <a:bodyPr/>
          <a:lstStyle/>
          <a:p>
            <a:fld id="{56EBA3F7-48F9-4F05-9CFF-22DD844507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B9D6ECA-209F-474B-BF8E-F56BA8079E41}" type="datetime1">
              <a:rPr lang="en-US" smtClean="0"/>
              <a:pPr/>
              <a:t>6/2/2007</a:t>
            </a:fld>
            <a:endParaRPr lang="en-US"/>
          </a:p>
        </p:txBody>
      </p:sp>
      <p:sp>
        <p:nvSpPr>
          <p:cNvPr id="6" name="Footer Placeholder 5"/>
          <p:cNvSpPr>
            <a:spLocks noGrp="1"/>
          </p:cNvSpPr>
          <p:nvPr>
            <p:ph type="ftr" sz="quarter" idx="11"/>
          </p:nvPr>
        </p:nvSpPr>
        <p:spPr/>
        <p:txBody>
          <a:bodyPr/>
          <a:lstStyle/>
          <a:p>
            <a:r>
              <a:rPr lang="en-US" smtClean="0"/>
              <a:t>Michael Burns - Contextual Medical Visualization</a:t>
            </a:r>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56EBA3F7-48F9-4F05-9CFF-22DD844507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59436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4AF59D6-AC07-46B7-9CD9-4BB24610D5F8}" type="datetime1">
              <a:rPr lang="en-US" smtClean="0"/>
              <a:pPr/>
              <a:t>6/2/2007</a:t>
            </a:fld>
            <a:endParaRPr lang="en-US"/>
          </a:p>
        </p:txBody>
      </p:sp>
      <p:sp>
        <p:nvSpPr>
          <p:cNvPr id="22" name="Footer Placeholder 21"/>
          <p:cNvSpPr>
            <a:spLocks noGrp="1"/>
          </p:cNvSpPr>
          <p:nvPr>
            <p:ph type="ftr" sz="quarter" idx="3"/>
          </p:nvPr>
        </p:nvSpPr>
        <p:spPr>
          <a:xfrm>
            <a:off x="76200" y="6422064"/>
            <a:ext cx="5410200" cy="365125"/>
          </a:xfrm>
          <a:prstGeom prst="rect">
            <a:avLst/>
          </a:prstGeom>
        </p:spPr>
        <p:txBody>
          <a:bodyPr vert="horz" lIns="0" rIns="0" bIns="0" anchor="b"/>
          <a:lstStyle>
            <a:lvl1pPr algn="l" eaLnBrk="1" latinLnBrk="0" hangingPunct="1">
              <a:defRPr kumimoji="0" sz="1400">
                <a:solidFill>
                  <a:schemeClr val="tx1">
                    <a:lumMod val="85000"/>
                  </a:schemeClr>
                </a:solidFill>
              </a:defRPr>
            </a:lvl1pPr>
          </a:lstStyle>
          <a:p>
            <a:r>
              <a:rPr lang="en-US" smtClean="0"/>
              <a:t>Michael Burns - Contextual Medical Visualization</a:t>
            </a:r>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6EBA3F7-48F9-4F05-9CFF-22DD844507C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85" r:id="rId1"/>
    <p:sldLayoutId id="2147483986" r:id="rId2"/>
    <p:sldLayoutId id="2147483997"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iming>
    <p:tnLst>
      <p:par>
        <p:cTn id="1" dur="indefinite" restart="never" nodeType="tmRoot"/>
      </p:par>
    </p:tnLst>
  </p:timing>
  <p:hf sldNum="0" hdr="0" dt="0"/>
  <p:txStyles>
    <p:titleStyle>
      <a:lvl1pPr algn="l" rtl="0" eaLnBrk="1" latinLnBrk="0" hangingPunct="1">
        <a:spcBef>
          <a:spcPct val="0"/>
        </a:spcBef>
        <a:buNone/>
        <a:defRPr kumimoji="0" lang="en-US" sz="4600" b="1" kern="1200" cap="none" spc="50" baseline="0" dirty="0" smtClean="0">
          <a:ln w="13500">
            <a:solidFill>
              <a:schemeClr val="accent1">
                <a:alpha val="25000"/>
              </a:schemeClr>
            </a:solidFill>
            <a:prstDash val="solid"/>
          </a:ln>
          <a:solidFill>
            <a:schemeClr val="tx1">
              <a:alpha val="95000"/>
            </a:schemeClr>
          </a:solidFill>
          <a:effectLst>
            <a:outerShdw blurRad="50800" dist="38100" dir="2700000" algn="tl" rotWithShape="0">
              <a:prstClr val="black">
                <a:alpha val="40000"/>
              </a:prstClr>
            </a:outerShdw>
          </a:effectLst>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images\vid_teaser.avi" TargetMode="External"/><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video" Target="images\vid_steps_1.avi" TargetMode="External"/><Relationship Id="rId5" Type="http://schemas.openxmlformats.org/officeDocument/2006/relationships/image" Target="../media/image1.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video" Target="images\vid_steps_2.avi" TargetMode="External"/><Relationship Id="rId5" Type="http://schemas.openxmlformats.org/officeDocument/2006/relationships/image" Target="../media/image1.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ideo" Target="images\vid_steps_3.avi" TargetMode="External"/><Relationship Id="rId5" Type="http://schemas.openxmlformats.org/officeDocument/2006/relationships/image" Target="../media/image1.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video" Target="images\vid_steps_4.avi" TargetMode="External"/><Relationship Id="rId5" Type="http://schemas.openxmlformats.org/officeDocument/2006/relationships/image" Target="../media/image1.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video" Target="images\vid_steps_5.avi" TargetMode="External"/><Relationship Id="rId5" Type="http://schemas.openxmlformats.org/officeDocument/2006/relationships/image" Target="../media/image1.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video" Target="images\vid_dataset3.avi" TargetMode="External"/><Relationship Id="rId5" Type="http://schemas.openxmlformats.org/officeDocument/2006/relationships/image" Target="../media/image1.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images\vid_ct_us.avi" TargetMode="Externa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685800"/>
            <a:ext cx="6480048" cy="2895600"/>
          </a:xfrm>
        </p:spPr>
        <p:txBody>
          <a:bodyPr>
            <a:normAutofit/>
          </a:bodyPr>
          <a:lstStyle/>
          <a:p>
            <a:r>
              <a:rPr lang="en-US" dirty="0" smtClean="0"/>
              <a:t>Feature Emphasis and Contextual Cutaways for Multimodal Medical Visualization</a:t>
            </a:r>
            <a:endParaRPr lang="en-US" dirty="0"/>
          </a:p>
        </p:txBody>
      </p:sp>
      <p:pic>
        <p:nvPicPr>
          <p:cNvPr id="5" name="Picture 4" descr="logo_bergen.png"/>
          <p:cNvPicPr>
            <a:picLocks noChangeAspect="1"/>
          </p:cNvPicPr>
          <p:nvPr/>
        </p:nvPicPr>
        <p:blipFill>
          <a:blip r:embed="rId3" cstate="print">
            <a:lum bright="-20000"/>
          </a:blip>
          <a:stretch>
            <a:fillRect/>
          </a:stretch>
        </p:blipFill>
        <p:spPr>
          <a:xfrm>
            <a:off x="4876800" y="5791200"/>
            <a:ext cx="2407158" cy="457200"/>
          </a:xfrm>
          <a:prstGeom prst="rect">
            <a:avLst/>
          </a:prstGeom>
          <a:noFill/>
          <a:effectLst>
            <a:outerShdw blurRad="50800" dist="38100" dir="2700000" algn="tl" rotWithShape="0">
              <a:prstClr val="black">
                <a:alpha val="60000"/>
              </a:prstClr>
            </a:outerShdw>
          </a:effectLst>
        </p:spPr>
      </p:pic>
      <p:pic>
        <p:nvPicPr>
          <p:cNvPr id="6" name="Picture 5" descr="logo_princeton.png"/>
          <p:cNvPicPr>
            <a:picLocks noChangeAspect="1"/>
          </p:cNvPicPr>
          <p:nvPr/>
        </p:nvPicPr>
        <p:blipFill>
          <a:blip r:embed="rId4" cstate="print">
            <a:lum bright="-20000"/>
          </a:blip>
          <a:stretch>
            <a:fillRect/>
          </a:stretch>
        </p:blipFill>
        <p:spPr>
          <a:xfrm>
            <a:off x="1578428" y="4788932"/>
            <a:ext cx="1965960" cy="457200"/>
          </a:xfrm>
          <a:prstGeom prst="rect">
            <a:avLst/>
          </a:prstGeom>
          <a:noFill/>
          <a:effectLst>
            <a:outerShdw blurRad="50800" dist="38100" dir="2700000" algn="tl" rotWithShape="0">
              <a:prstClr val="black">
                <a:alpha val="60000"/>
              </a:prstClr>
            </a:outerShdw>
          </a:effectLst>
        </p:spPr>
      </p:pic>
      <p:pic>
        <p:nvPicPr>
          <p:cNvPr id="8" name="Picture 7" descr="logo_wien.png"/>
          <p:cNvPicPr>
            <a:picLocks noChangeAspect="1"/>
          </p:cNvPicPr>
          <p:nvPr/>
        </p:nvPicPr>
        <p:blipFill>
          <a:blip r:embed="rId5" cstate="print">
            <a:lum bright="-20000"/>
          </a:blip>
          <a:stretch>
            <a:fillRect/>
          </a:stretch>
        </p:blipFill>
        <p:spPr>
          <a:xfrm>
            <a:off x="4724400" y="4837331"/>
            <a:ext cx="2569465" cy="457200"/>
          </a:xfrm>
          <a:prstGeom prst="rect">
            <a:avLst/>
          </a:prstGeom>
          <a:noFill/>
          <a:effectLst>
            <a:outerShdw blurRad="50800" dist="38100" dir="2700000" algn="tl" rotWithShape="0">
              <a:prstClr val="black">
                <a:alpha val="60000"/>
              </a:prstClr>
            </a:outerShdw>
          </a:effectLst>
        </p:spPr>
      </p:pic>
      <p:pic>
        <p:nvPicPr>
          <p:cNvPr id="9" name="Picture 8" descr="logo_siemens.png"/>
          <p:cNvPicPr>
            <a:picLocks noChangeAspect="1"/>
          </p:cNvPicPr>
          <p:nvPr/>
        </p:nvPicPr>
        <p:blipFill>
          <a:blip r:embed="rId6" cstate="print">
            <a:lum bright="-20000"/>
          </a:blip>
          <a:stretch>
            <a:fillRect/>
          </a:stretch>
        </p:blipFill>
        <p:spPr>
          <a:xfrm>
            <a:off x="1666820" y="5791200"/>
            <a:ext cx="1892808" cy="457200"/>
          </a:xfrm>
          <a:prstGeom prst="rect">
            <a:avLst/>
          </a:prstGeom>
          <a:noFill/>
          <a:effectLst>
            <a:outerShdw blurRad="50800" dist="38100" dir="2700000" algn="tl" rotWithShape="0">
              <a:prstClr val="black">
                <a:alpha val="60000"/>
              </a:prstClr>
            </a:outerShdw>
          </a:effectLst>
        </p:spPr>
      </p:pic>
      <p:sp>
        <p:nvSpPr>
          <p:cNvPr id="10" name="Rectangle 9"/>
          <p:cNvSpPr/>
          <p:nvPr/>
        </p:nvSpPr>
        <p:spPr>
          <a:xfrm>
            <a:off x="1524000" y="4419600"/>
            <a:ext cx="2133600" cy="369332"/>
          </a:xfrm>
          <a:prstGeom prst="rect">
            <a:avLst/>
          </a:prstGeom>
        </p:spPr>
        <p:txBody>
          <a:bodyPr wrap="square">
            <a:spAutoFit/>
          </a:bodyPr>
          <a:lstStyle/>
          <a:p>
            <a:pPr algn="r"/>
            <a:r>
              <a:rPr lang="en-US" dirty="0" smtClean="0">
                <a:solidFill>
                  <a:schemeClr val="tx1">
                    <a:lumMod val="85000"/>
                  </a:schemeClr>
                </a:solidFill>
              </a:rPr>
              <a:t>Michael Burns</a:t>
            </a:r>
            <a:endParaRPr lang="en-US" dirty="0">
              <a:solidFill>
                <a:schemeClr val="tx1">
                  <a:lumMod val="85000"/>
                </a:schemeClr>
              </a:solidFill>
            </a:endParaRPr>
          </a:p>
        </p:txBody>
      </p:sp>
      <p:sp>
        <p:nvSpPr>
          <p:cNvPr id="11" name="Rectangle 10"/>
          <p:cNvSpPr/>
          <p:nvPr/>
        </p:nvSpPr>
        <p:spPr>
          <a:xfrm>
            <a:off x="4648200" y="4154269"/>
            <a:ext cx="2743200" cy="646331"/>
          </a:xfrm>
          <a:prstGeom prst="rect">
            <a:avLst/>
          </a:prstGeom>
        </p:spPr>
        <p:txBody>
          <a:bodyPr wrap="square">
            <a:spAutoFit/>
          </a:bodyPr>
          <a:lstStyle/>
          <a:p>
            <a:pPr algn="r"/>
            <a:r>
              <a:rPr lang="en-US" dirty="0" smtClean="0">
                <a:solidFill>
                  <a:schemeClr val="tx1">
                    <a:lumMod val="85000"/>
                  </a:schemeClr>
                </a:solidFill>
              </a:rPr>
              <a:t>Martin </a:t>
            </a:r>
            <a:r>
              <a:rPr lang="en-US" dirty="0" err="1" smtClean="0">
                <a:solidFill>
                  <a:schemeClr val="tx1">
                    <a:lumMod val="85000"/>
                  </a:schemeClr>
                </a:solidFill>
              </a:rPr>
              <a:t>Haidacher</a:t>
            </a:r>
            <a:r>
              <a:rPr lang="en-US" dirty="0" smtClean="0">
                <a:solidFill>
                  <a:schemeClr val="tx1">
                    <a:lumMod val="85000"/>
                  </a:schemeClr>
                </a:solidFill>
              </a:rPr>
              <a:t/>
            </a:r>
            <a:br>
              <a:rPr lang="en-US" dirty="0" smtClean="0">
                <a:solidFill>
                  <a:schemeClr val="tx1">
                    <a:lumMod val="85000"/>
                  </a:schemeClr>
                </a:solidFill>
              </a:rPr>
            </a:br>
            <a:r>
              <a:rPr lang="en-US" dirty="0" smtClean="0">
                <a:solidFill>
                  <a:schemeClr val="tx1">
                    <a:lumMod val="85000"/>
                  </a:schemeClr>
                </a:solidFill>
              </a:rPr>
              <a:t>Eduard </a:t>
            </a:r>
            <a:r>
              <a:rPr lang="en-US" dirty="0" err="1" smtClean="0">
                <a:solidFill>
                  <a:schemeClr val="tx1">
                    <a:lumMod val="85000"/>
                  </a:schemeClr>
                </a:solidFill>
              </a:rPr>
              <a:t>Gröller</a:t>
            </a:r>
            <a:endParaRPr lang="en-US" dirty="0">
              <a:solidFill>
                <a:schemeClr val="tx1">
                  <a:lumMod val="85000"/>
                </a:schemeClr>
              </a:solidFill>
            </a:endParaRPr>
          </a:p>
        </p:txBody>
      </p:sp>
      <p:sp>
        <p:nvSpPr>
          <p:cNvPr id="12" name="Rectangle 11"/>
          <p:cNvSpPr/>
          <p:nvPr/>
        </p:nvSpPr>
        <p:spPr>
          <a:xfrm>
            <a:off x="4800600" y="5410200"/>
            <a:ext cx="2590800" cy="369332"/>
          </a:xfrm>
          <a:prstGeom prst="rect">
            <a:avLst/>
          </a:prstGeom>
        </p:spPr>
        <p:txBody>
          <a:bodyPr wrap="square">
            <a:spAutoFit/>
          </a:bodyPr>
          <a:lstStyle/>
          <a:p>
            <a:pPr algn="r"/>
            <a:r>
              <a:rPr lang="en-US" dirty="0" smtClean="0">
                <a:solidFill>
                  <a:schemeClr val="tx1">
                    <a:lumMod val="85000"/>
                  </a:schemeClr>
                </a:solidFill>
              </a:rPr>
              <a:t>Ivan Viola</a:t>
            </a:r>
            <a:endParaRPr lang="en-US" dirty="0">
              <a:solidFill>
                <a:schemeClr val="tx1">
                  <a:lumMod val="85000"/>
                </a:schemeClr>
              </a:solidFill>
            </a:endParaRPr>
          </a:p>
        </p:txBody>
      </p:sp>
      <p:sp>
        <p:nvSpPr>
          <p:cNvPr id="13" name="Rectangle 12"/>
          <p:cNvSpPr/>
          <p:nvPr/>
        </p:nvSpPr>
        <p:spPr>
          <a:xfrm>
            <a:off x="1600200" y="5410200"/>
            <a:ext cx="2057400" cy="369332"/>
          </a:xfrm>
          <a:prstGeom prst="rect">
            <a:avLst/>
          </a:prstGeom>
        </p:spPr>
        <p:txBody>
          <a:bodyPr wrap="square">
            <a:spAutoFit/>
          </a:bodyPr>
          <a:lstStyle/>
          <a:p>
            <a:pPr algn="r"/>
            <a:r>
              <a:rPr lang="en-US" dirty="0" smtClean="0">
                <a:solidFill>
                  <a:schemeClr val="tx1">
                    <a:lumMod val="85000"/>
                  </a:schemeClr>
                </a:solidFill>
              </a:rPr>
              <a:t>Wolfgang </a:t>
            </a:r>
            <a:r>
              <a:rPr lang="en-US" dirty="0" err="1" smtClean="0">
                <a:solidFill>
                  <a:schemeClr val="tx1">
                    <a:lumMod val="85000"/>
                  </a:schemeClr>
                </a:solidFill>
              </a:rPr>
              <a:t>Wein</a:t>
            </a:r>
            <a:endParaRPr lang="en-US" dirty="0">
              <a:solidFill>
                <a:schemeClr val="tx1">
                  <a:lumMod val="85000"/>
                </a:schemeClr>
              </a:solidFill>
            </a:endParaRPr>
          </a:p>
        </p:txBody>
      </p:sp>
      <p:sp>
        <p:nvSpPr>
          <p:cNvPr id="14" name="Subtitle 1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Pipeline</a:t>
            </a:r>
            <a:endParaRPr lang="en-US" dirty="0"/>
          </a:p>
        </p:txBody>
      </p:sp>
      <p:cxnSp>
        <p:nvCxnSpPr>
          <p:cNvPr id="34" name="Elbow Connector 33"/>
          <p:cNvCxnSpPr>
            <a:stCxn id="10" idx="2"/>
            <a:endCxn id="11" idx="0"/>
          </p:cNvCxnSpPr>
          <p:nvPr/>
        </p:nvCxnSpPr>
        <p:spPr>
          <a:xfrm rot="5400000">
            <a:off x="6134100" y="2247900"/>
            <a:ext cx="1295400" cy="13716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9" idx="2"/>
            <a:endCxn id="11" idx="0"/>
          </p:cNvCxnSpPr>
          <p:nvPr/>
        </p:nvCxnSpPr>
        <p:spPr>
          <a:xfrm rot="16200000" flipH="1">
            <a:off x="4724400" y="2209800"/>
            <a:ext cx="1295400" cy="1447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2" idx="2"/>
            <a:endCxn id="13" idx="0"/>
          </p:cNvCxnSpPr>
          <p:nvPr/>
        </p:nvCxnSpPr>
        <p:spPr>
          <a:xfrm rot="16200000" flipH="1">
            <a:off x="2476500" y="3924300"/>
            <a:ext cx="609600" cy="2209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1" idx="2"/>
            <a:endCxn id="13" idx="0"/>
          </p:cNvCxnSpPr>
          <p:nvPr/>
        </p:nvCxnSpPr>
        <p:spPr>
          <a:xfrm rot="5400000">
            <a:off x="4533900" y="3771900"/>
            <a:ext cx="914400" cy="2209800"/>
          </a:xfrm>
          <a:prstGeom prst="bentConnector3">
            <a:avLst>
              <a:gd name="adj1" fmla="val 66667"/>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7" idx="2"/>
            <a:endCxn id="8" idx="0"/>
          </p:cNvCxnSpPr>
          <p:nvPr/>
        </p:nvCxnSpPr>
        <p:spPr>
          <a:xfrm rot="5400000">
            <a:off x="1485900" y="24765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8" idx="2"/>
            <a:endCxn id="12" idx="0"/>
          </p:cNvCxnSpPr>
          <p:nvPr/>
        </p:nvCxnSpPr>
        <p:spPr>
          <a:xfrm rot="5400000">
            <a:off x="1485900" y="36957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Volumetric Data</a:t>
            </a:r>
            <a:br>
              <a:rPr lang="en-US" dirty="0" smtClean="0">
                <a:solidFill>
                  <a:schemeClr val="accent6"/>
                </a:solidFill>
              </a:rPr>
            </a:br>
            <a:r>
              <a:rPr lang="en-US" dirty="0" smtClean="0">
                <a:solidFill>
                  <a:schemeClr val="accent6"/>
                </a:solidFill>
              </a:rPr>
              <a:t>(e.g. CT Scan)</a:t>
            </a:r>
            <a:endParaRPr lang="en-US" dirty="0">
              <a:solidFill>
                <a:schemeClr val="accent6"/>
              </a:solidFill>
            </a:endParaRPr>
          </a:p>
        </p:txBody>
      </p:sp>
      <p:sp>
        <p:nvSpPr>
          <p:cNvPr id="8" name="Rounded Rectangle 7"/>
          <p:cNvSpPr/>
          <p:nvPr/>
        </p:nvSpPr>
        <p:spPr>
          <a:xfrm>
            <a:off x="381000" y="2667000"/>
            <a:ext cx="2590800" cy="838200"/>
          </a:xfrm>
          <a:prstGeom prst="roundRect">
            <a:avLst/>
          </a:prstGeom>
          <a:solidFill>
            <a:schemeClr val="accent1"/>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Importance in the Transfer Function</a:t>
            </a:r>
            <a:endParaRPr lang="en-US" dirty="0"/>
          </a:p>
        </p:txBody>
      </p:sp>
      <p:sp>
        <p:nvSpPr>
          <p:cNvPr id="9" name="Rectangle 8"/>
          <p:cNvSpPr/>
          <p:nvPr/>
        </p:nvSpPr>
        <p:spPr>
          <a:xfrm>
            <a:off x="33528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Viewpoint Information</a:t>
            </a:r>
            <a:endParaRPr lang="en-US" dirty="0">
              <a:solidFill>
                <a:schemeClr val="accent6"/>
              </a:solidFill>
            </a:endParaRPr>
          </a:p>
        </p:txBody>
      </p:sp>
      <p:sp>
        <p:nvSpPr>
          <p:cNvPr id="10" name="Rectangle 9"/>
          <p:cNvSpPr/>
          <p:nvPr/>
        </p:nvSpPr>
        <p:spPr>
          <a:xfrm>
            <a:off x="61722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Object of Interest</a:t>
            </a:r>
            <a:br>
              <a:rPr lang="en-US" dirty="0" smtClean="0">
                <a:solidFill>
                  <a:schemeClr val="accent6"/>
                </a:solidFill>
              </a:rPr>
            </a:br>
            <a:r>
              <a:rPr lang="en-US" dirty="0" smtClean="0">
                <a:solidFill>
                  <a:schemeClr val="accent6"/>
                </a:solidFill>
              </a:rPr>
              <a:t>(e.g. Ultrasound Plane)</a:t>
            </a:r>
            <a:endParaRPr lang="en-US" dirty="0">
              <a:solidFill>
                <a:schemeClr val="accent6"/>
              </a:solidFill>
            </a:endParaRPr>
          </a:p>
        </p:txBody>
      </p:sp>
      <p:sp>
        <p:nvSpPr>
          <p:cNvPr id="11" name="Rounded Rectangle 10"/>
          <p:cNvSpPr/>
          <p:nvPr/>
        </p:nvSpPr>
        <p:spPr>
          <a:xfrm>
            <a:off x="4800600" y="35814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Contextual Cutaway Views</a:t>
            </a:r>
            <a:endParaRPr lang="en-US" dirty="0">
              <a:solidFill>
                <a:schemeClr val="accent1"/>
              </a:solidFill>
            </a:endParaRPr>
          </a:p>
        </p:txBody>
      </p:sp>
      <p:sp>
        <p:nvSpPr>
          <p:cNvPr id="12" name="Rounded Rectangle 11"/>
          <p:cNvSpPr/>
          <p:nvPr/>
        </p:nvSpPr>
        <p:spPr>
          <a:xfrm>
            <a:off x="381000" y="38862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Importance-Driven Shading</a:t>
            </a:r>
            <a:endParaRPr lang="en-US" dirty="0">
              <a:solidFill>
                <a:schemeClr val="accent1"/>
              </a:solidFill>
            </a:endParaRPr>
          </a:p>
        </p:txBody>
      </p:sp>
      <p:sp>
        <p:nvSpPr>
          <p:cNvPr id="13" name="Rounded Rectangle 12"/>
          <p:cNvSpPr/>
          <p:nvPr/>
        </p:nvSpPr>
        <p:spPr>
          <a:xfrm>
            <a:off x="2590800" y="53340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Integrating Occlusion with Importance</a:t>
            </a:r>
            <a:endParaRPr lang="en-US" dirty="0">
              <a:solidFill>
                <a:schemeClr val="accent1"/>
              </a:solidFill>
            </a:endParaRPr>
          </a:p>
        </p:txBody>
      </p:sp>
      <p:sp>
        <p:nvSpPr>
          <p:cNvPr id="16" name="Footer Placeholder 15"/>
          <p:cNvSpPr>
            <a:spLocks noGrp="1"/>
          </p:cNvSpPr>
          <p:nvPr>
            <p:ph type="ftr" sz="quarter" idx="11"/>
          </p:nvPr>
        </p:nvSpPr>
        <p:spPr/>
        <p:txBody>
          <a:bodyPr/>
          <a:lstStyle/>
          <a:p>
            <a:r>
              <a:rPr lang="en-US" smtClean="0"/>
              <a:t>Michael Burns - Contextual Medical Visualization</a:t>
            </a:r>
            <a:endParaRPr lang="en-US"/>
          </a:p>
        </p:txBody>
      </p:sp>
      <p:pic>
        <p:nvPicPr>
          <p:cNvPr id="17" name="Picture 16" descr="logo_siemens.png"/>
          <p:cNvPicPr>
            <a:picLocks noChangeAspect="1"/>
          </p:cNvPicPr>
          <p:nvPr/>
        </p:nvPicPr>
        <p:blipFill>
          <a:blip r:embed="rId3"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Defining</a:t>
            </a:r>
            <a:r>
              <a:rPr lang="en-US" baseline="0" dirty="0" smtClean="0"/>
              <a:t> Importance</a:t>
            </a:r>
            <a:endParaRPr lang="en-US" dirty="0"/>
          </a:p>
        </p:txBody>
      </p:sp>
      <p:sp>
        <p:nvSpPr>
          <p:cNvPr id="3" name="Content Placeholder 2"/>
          <p:cNvSpPr>
            <a:spLocks noGrp="1"/>
          </p:cNvSpPr>
          <p:nvPr>
            <p:ph idx="1"/>
          </p:nvPr>
        </p:nvSpPr>
        <p:spPr/>
        <p:txBody>
          <a:bodyPr>
            <a:normAutofit/>
          </a:bodyPr>
          <a:lstStyle/>
          <a:p>
            <a:pPr>
              <a:buNone/>
            </a:pPr>
            <a:r>
              <a:rPr lang="en-US" dirty="0" smtClean="0"/>
              <a:t>Rank materials by relevance</a:t>
            </a:r>
          </a:p>
          <a:p>
            <a:pPr marL="660654" lvl="0" indent="-514350">
              <a:buFont typeface="+mj-lt"/>
              <a:buAutoNum type="arabicPeriod"/>
            </a:pPr>
            <a:r>
              <a:rPr lang="en-US" baseline="0" dirty="0" smtClean="0"/>
              <a:t>Definition in volumetric space</a:t>
            </a:r>
          </a:p>
          <a:p>
            <a:pPr lvl="1"/>
            <a:r>
              <a:rPr lang="en-US" dirty="0" smtClean="0"/>
              <a:t>Uses auxiliary volume</a:t>
            </a:r>
          </a:p>
          <a:p>
            <a:pPr lvl="1"/>
            <a:r>
              <a:rPr lang="en-US" baseline="0" dirty="0" smtClean="0"/>
              <a:t>Requires preprocessing per dataset</a:t>
            </a:r>
          </a:p>
          <a:p>
            <a:pPr lvl="1"/>
            <a:endParaRPr lang="en-US" baseline="0" dirty="0" smtClean="0"/>
          </a:p>
          <a:p>
            <a:pPr marL="660654" lvl="0" indent="-514350">
              <a:buFont typeface="+mj-lt"/>
              <a:buAutoNum type="arabicPeriod"/>
            </a:pPr>
            <a:r>
              <a:rPr lang="en-US" baseline="0" dirty="0" smtClean="0"/>
              <a:t>Definition in transfer function space</a:t>
            </a:r>
          </a:p>
          <a:p>
            <a:pPr lvl="1"/>
            <a:r>
              <a:rPr lang="en-US" dirty="0" smtClean="0"/>
              <a:t>Extra value in transfer function</a:t>
            </a:r>
          </a:p>
          <a:p>
            <a:pPr lvl="1"/>
            <a:r>
              <a:rPr lang="en-US" dirty="0" smtClean="0"/>
              <a:t>Shared among datasets</a:t>
            </a:r>
          </a:p>
        </p:txBody>
      </p:sp>
      <p:sp>
        <p:nvSpPr>
          <p:cNvPr id="4" name="Footer Placeholder 3"/>
          <p:cNvSpPr>
            <a:spLocks noGrp="1"/>
          </p:cNvSpPr>
          <p:nvPr>
            <p:ph type="ftr" sz="quarter" idx="11"/>
          </p:nvPr>
        </p:nvSpPr>
        <p:spPr/>
        <p:txBody>
          <a:bodyPr/>
          <a:lstStyle/>
          <a:p>
            <a:r>
              <a:rPr lang="en-US" smtClean="0"/>
              <a:t>Michael Burns - Contextual Medical Visualization</a:t>
            </a:r>
            <a:endParaRPr lang="en-US"/>
          </a:p>
        </p:txBody>
      </p:sp>
      <p:pic>
        <p:nvPicPr>
          <p:cNvPr id="5" name="Picture 4" descr="logo_princeton.png"/>
          <p:cNvPicPr>
            <a:picLocks noChangeAspect="1"/>
          </p:cNvPicPr>
          <p:nvPr/>
        </p:nvPicPr>
        <p:blipFill>
          <a:blip r:embed="rId3" cstate="print">
            <a:lum bright="-20000"/>
          </a:blip>
          <a:stretch>
            <a:fillRect/>
          </a:stretch>
        </p:blipFill>
        <p:spPr>
          <a:xfrm>
            <a:off x="7086600" y="6324600"/>
            <a:ext cx="1965960"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flipV="1">
            <a:off x="3352800" y="5204460"/>
            <a:ext cx="655320" cy="205740"/>
          </a:xfrm>
          <a:prstGeom prst="line">
            <a:avLst/>
          </a:prstGeom>
          <a:ln w="19050">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4" idx="1"/>
          </p:cNvCxnSpPr>
          <p:nvPr/>
        </p:nvCxnSpPr>
        <p:spPr>
          <a:xfrm rot="5400000" flipH="1" flipV="1">
            <a:off x="2698755" y="4542787"/>
            <a:ext cx="835660" cy="289567"/>
          </a:xfrm>
          <a:prstGeom prst="line">
            <a:avLst/>
          </a:prstGeom>
          <a:ln w="19050">
            <a:solidFill>
              <a:schemeClr val="tx1">
                <a:lumMod val="75000"/>
                <a:alpha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Defining</a:t>
            </a:r>
            <a:r>
              <a:rPr lang="en-US" baseline="0" dirty="0" smtClean="0"/>
              <a:t> Importance</a:t>
            </a:r>
            <a:endParaRPr lang="en-US" dirty="0"/>
          </a:p>
        </p:txBody>
      </p:sp>
      <p:sp>
        <p:nvSpPr>
          <p:cNvPr id="4" name="Freeform 3"/>
          <p:cNvSpPr/>
          <p:nvPr/>
        </p:nvSpPr>
        <p:spPr>
          <a:xfrm>
            <a:off x="1437640" y="3733800"/>
            <a:ext cx="3660140" cy="2138680"/>
          </a:xfrm>
          <a:custGeom>
            <a:avLst/>
            <a:gdLst>
              <a:gd name="connsiteX0" fmla="*/ 0 w 1729740"/>
              <a:gd name="connsiteY0" fmla="*/ 388620 h 1714500"/>
              <a:gd name="connsiteX1" fmla="*/ 1729740 w 1729740"/>
              <a:gd name="connsiteY1" fmla="*/ 0 h 1714500"/>
              <a:gd name="connsiteX2" fmla="*/ 1417320 w 1729740"/>
              <a:gd name="connsiteY2" fmla="*/ 1714500 h 1714500"/>
              <a:gd name="connsiteX3" fmla="*/ 1181100 w 1729740"/>
              <a:gd name="connsiteY3" fmla="*/ 533400 h 1714500"/>
              <a:gd name="connsiteX4" fmla="*/ 0 w 1729740"/>
              <a:gd name="connsiteY4" fmla="*/ 388620 h 1714500"/>
              <a:gd name="connsiteX0" fmla="*/ 0 w 1729740"/>
              <a:gd name="connsiteY0" fmla="*/ 388620 h 1714500"/>
              <a:gd name="connsiteX1" fmla="*/ 1729740 w 1729740"/>
              <a:gd name="connsiteY1" fmla="*/ 0 h 1714500"/>
              <a:gd name="connsiteX2" fmla="*/ 1417320 w 1729740"/>
              <a:gd name="connsiteY2" fmla="*/ 1714500 h 1714500"/>
              <a:gd name="connsiteX3" fmla="*/ 1181100 w 1729740"/>
              <a:gd name="connsiteY3" fmla="*/ 533400 h 1714500"/>
              <a:gd name="connsiteX4" fmla="*/ 876300 w 1729740"/>
              <a:gd name="connsiteY4" fmla="*/ 365760 h 1714500"/>
              <a:gd name="connsiteX5" fmla="*/ 0 w 1729740"/>
              <a:gd name="connsiteY5" fmla="*/ 388620 h 1714500"/>
              <a:gd name="connsiteX0" fmla="*/ 0 w 1729740"/>
              <a:gd name="connsiteY0" fmla="*/ 388620 h 1714500"/>
              <a:gd name="connsiteX1" fmla="*/ 1729740 w 1729740"/>
              <a:gd name="connsiteY1" fmla="*/ 0 h 1714500"/>
              <a:gd name="connsiteX2" fmla="*/ 1417320 w 1729740"/>
              <a:gd name="connsiteY2" fmla="*/ 1714500 h 1714500"/>
              <a:gd name="connsiteX3" fmla="*/ 1181100 w 1729740"/>
              <a:gd name="connsiteY3" fmla="*/ 533400 h 1714500"/>
              <a:gd name="connsiteX4" fmla="*/ 647700 w 1729740"/>
              <a:gd name="connsiteY4" fmla="*/ 899160 h 1714500"/>
              <a:gd name="connsiteX5" fmla="*/ 0 w 1729740"/>
              <a:gd name="connsiteY5" fmla="*/ 388620 h 1714500"/>
              <a:gd name="connsiteX0" fmla="*/ 0 w 1859280"/>
              <a:gd name="connsiteY0" fmla="*/ 388620 h 1714500"/>
              <a:gd name="connsiteX1" fmla="*/ 1729740 w 1859280"/>
              <a:gd name="connsiteY1" fmla="*/ 0 h 1714500"/>
              <a:gd name="connsiteX2" fmla="*/ 1859280 w 1859280"/>
              <a:gd name="connsiteY2" fmla="*/ 464820 h 1714500"/>
              <a:gd name="connsiteX3" fmla="*/ 1417320 w 1859280"/>
              <a:gd name="connsiteY3" fmla="*/ 1714500 h 1714500"/>
              <a:gd name="connsiteX4" fmla="*/ 1181100 w 1859280"/>
              <a:gd name="connsiteY4" fmla="*/ 533400 h 1714500"/>
              <a:gd name="connsiteX5" fmla="*/ 647700 w 1859280"/>
              <a:gd name="connsiteY5" fmla="*/ 899160 h 1714500"/>
              <a:gd name="connsiteX6" fmla="*/ 0 w 1859280"/>
              <a:gd name="connsiteY6" fmla="*/ 388620 h 1714500"/>
              <a:gd name="connsiteX0" fmla="*/ 0 w 1859280"/>
              <a:gd name="connsiteY0" fmla="*/ 388620 h 1714500"/>
              <a:gd name="connsiteX1" fmla="*/ 1729740 w 1859280"/>
              <a:gd name="connsiteY1" fmla="*/ 0 h 1714500"/>
              <a:gd name="connsiteX2" fmla="*/ 1859280 w 1859280"/>
              <a:gd name="connsiteY2" fmla="*/ 464820 h 1714500"/>
              <a:gd name="connsiteX3" fmla="*/ 1417320 w 1859280"/>
              <a:gd name="connsiteY3" fmla="*/ 1714500 h 1714500"/>
              <a:gd name="connsiteX4" fmla="*/ 1181100 w 1859280"/>
              <a:gd name="connsiteY4" fmla="*/ 533400 h 1714500"/>
              <a:gd name="connsiteX5" fmla="*/ 1173480 w 1859280"/>
              <a:gd name="connsiteY5" fmla="*/ 548640 h 1714500"/>
              <a:gd name="connsiteX6" fmla="*/ 647700 w 1859280"/>
              <a:gd name="connsiteY6" fmla="*/ 899160 h 1714500"/>
              <a:gd name="connsiteX7" fmla="*/ 0 w 1859280"/>
              <a:gd name="connsiteY7" fmla="*/ 388620 h 1714500"/>
              <a:gd name="connsiteX0" fmla="*/ 0 w 1859280"/>
              <a:gd name="connsiteY0" fmla="*/ 388620 h 1714500"/>
              <a:gd name="connsiteX1" fmla="*/ 1729740 w 1859280"/>
              <a:gd name="connsiteY1" fmla="*/ 0 h 1714500"/>
              <a:gd name="connsiteX2" fmla="*/ 1859280 w 1859280"/>
              <a:gd name="connsiteY2" fmla="*/ 464820 h 1714500"/>
              <a:gd name="connsiteX3" fmla="*/ 1417320 w 1859280"/>
              <a:gd name="connsiteY3" fmla="*/ 1714500 h 1714500"/>
              <a:gd name="connsiteX4" fmla="*/ 1181100 w 1859280"/>
              <a:gd name="connsiteY4" fmla="*/ 533400 h 1714500"/>
              <a:gd name="connsiteX5" fmla="*/ 1173480 w 1859280"/>
              <a:gd name="connsiteY5" fmla="*/ 548640 h 1714500"/>
              <a:gd name="connsiteX6" fmla="*/ 647700 w 1859280"/>
              <a:gd name="connsiteY6" fmla="*/ 899160 h 1714500"/>
              <a:gd name="connsiteX7" fmla="*/ 0 w 1859280"/>
              <a:gd name="connsiteY7" fmla="*/ 388620 h 1714500"/>
              <a:gd name="connsiteX0" fmla="*/ 0 w 1859280"/>
              <a:gd name="connsiteY0" fmla="*/ 388620 h 1714500"/>
              <a:gd name="connsiteX1" fmla="*/ 1729740 w 1859280"/>
              <a:gd name="connsiteY1" fmla="*/ 0 h 1714500"/>
              <a:gd name="connsiteX2" fmla="*/ 1859280 w 1859280"/>
              <a:gd name="connsiteY2" fmla="*/ 464820 h 1714500"/>
              <a:gd name="connsiteX3" fmla="*/ 1417320 w 1859280"/>
              <a:gd name="connsiteY3" fmla="*/ 1714500 h 1714500"/>
              <a:gd name="connsiteX4" fmla="*/ 1181100 w 1859280"/>
              <a:gd name="connsiteY4" fmla="*/ 533400 h 1714500"/>
              <a:gd name="connsiteX5" fmla="*/ 868680 w 1859280"/>
              <a:gd name="connsiteY5" fmla="*/ 929640 h 1714500"/>
              <a:gd name="connsiteX6" fmla="*/ 647700 w 1859280"/>
              <a:gd name="connsiteY6" fmla="*/ 899160 h 1714500"/>
              <a:gd name="connsiteX7" fmla="*/ 0 w 1859280"/>
              <a:gd name="connsiteY7" fmla="*/ 388620 h 1714500"/>
              <a:gd name="connsiteX0" fmla="*/ 0 w 1859280"/>
              <a:gd name="connsiteY0" fmla="*/ 617220 h 1943100"/>
              <a:gd name="connsiteX1" fmla="*/ 1196340 w 1859280"/>
              <a:gd name="connsiteY1" fmla="*/ 0 h 1943100"/>
              <a:gd name="connsiteX2" fmla="*/ 1859280 w 1859280"/>
              <a:gd name="connsiteY2" fmla="*/ 693420 h 1943100"/>
              <a:gd name="connsiteX3" fmla="*/ 1417320 w 1859280"/>
              <a:gd name="connsiteY3" fmla="*/ 1943100 h 1943100"/>
              <a:gd name="connsiteX4" fmla="*/ 1181100 w 1859280"/>
              <a:gd name="connsiteY4" fmla="*/ 762000 h 1943100"/>
              <a:gd name="connsiteX5" fmla="*/ 868680 w 1859280"/>
              <a:gd name="connsiteY5" fmla="*/ 1158240 h 1943100"/>
              <a:gd name="connsiteX6" fmla="*/ 647700 w 1859280"/>
              <a:gd name="connsiteY6" fmla="*/ 1127760 h 1943100"/>
              <a:gd name="connsiteX7" fmla="*/ 0 w 1859280"/>
              <a:gd name="connsiteY7" fmla="*/ 617220 h 1943100"/>
              <a:gd name="connsiteX0" fmla="*/ 0 w 1859280"/>
              <a:gd name="connsiteY0" fmla="*/ 1584960 h 2910840"/>
              <a:gd name="connsiteX1" fmla="*/ 1196340 w 1859280"/>
              <a:gd name="connsiteY1" fmla="*/ 967740 h 2910840"/>
              <a:gd name="connsiteX2" fmla="*/ 1859280 w 1859280"/>
              <a:gd name="connsiteY2" fmla="*/ 1661160 h 2910840"/>
              <a:gd name="connsiteX3" fmla="*/ 1417320 w 1859280"/>
              <a:gd name="connsiteY3" fmla="*/ 2910840 h 2910840"/>
              <a:gd name="connsiteX4" fmla="*/ 1181100 w 1859280"/>
              <a:gd name="connsiteY4" fmla="*/ 1729740 h 2910840"/>
              <a:gd name="connsiteX5" fmla="*/ 868680 w 1859280"/>
              <a:gd name="connsiteY5" fmla="*/ 2125980 h 2910840"/>
              <a:gd name="connsiteX6" fmla="*/ 647700 w 1859280"/>
              <a:gd name="connsiteY6" fmla="*/ 2095500 h 2910840"/>
              <a:gd name="connsiteX7" fmla="*/ 0 w 1859280"/>
              <a:gd name="connsiteY7" fmla="*/ 1584960 h 2910840"/>
              <a:gd name="connsiteX0" fmla="*/ 0 w 1859280"/>
              <a:gd name="connsiteY0" fmla="*/ 1584960 h 2910840"/>
              <a:gd name="connsiteX1" fmla="*/ 1196340 w 1859280"/>
              <a:gd name="connsiteY1" fmla="*/ 967740 h 2910840"/>
              <a:gd name="connsiteX2" fmla="*/ 1859280 w 1859280"/>
              <a:gd name="connsiteY2" fmla="*/ 1661160 h 2910840"/>
              <a:gd name="connsiteX3" fmla="*/ 1417320 w 1859280"/>
              <a:gd name="connsiteY3" fmla="*/ 2910840 h 2910840"/>
              <a:gd name="connsiteX4" fmla="*/ 1181100 w 1859280"/>
              <a:gd name="connsiteY4" fmla="*/ 1729740 h 2910840"/>
              <a:gd name="connsiteX5" fmla="*/ 868680 w 1859280"/>
              <a:gd name="connsiteY5" fmla="*/ 2125980 h 2910840"/>
              <a:gd name="connsiteX6" fmla="*/ 647700 w 1859280"/>
              <a:gd name="connsiteY6" fmla="*/ 2095500 h 2910840"/>
              <a:gd name="connsiteX7" fmla="*/ 0 w 1859280"/>
              <a:gd name="connsiteY7" fmla="*/ 1584960 h 2910840"/>
              <a:gd name="connsiteX0" fmla="*/ 0 w 1859280"/>
              <a:gd name="connsiteY0" fmla="*/ 1584960 h 2910840"/>
              <a:gd name="connsiteX1" fmla="*/ 1196340 w 1859280"/>
              <a:gd name="connsiteY1" fmla="*/ 967740 h 2910840"/>
              <a:gd name="connsiteX2" fmla="*/ 1859280 w 1859280"/>
              <a:gd name="connsiteY2" fmla="*/ 1661160 h 2910840"/>
              <a:gd name="connsiteX3" fmla="*/ 1417320 w 1859280"/>
              <a:gd name="connsiteY3" fmla="*/ 2910840 h 2910840"/>
              <a:gd name="connsiteX4" fmla="*/ 868680 w 1859280"/>
              <a:gd name="connsiteY4" fmla="*/ 2125980 h 2910840"/>
              <a:gd name="connsiteX5" fmla="*/ 647700 w 1859280"/>
              <a:gd name="connsiteY5" fmla="*/ 2095500 h 2910840"/>
              <a:gd name="connsiteX6" fmla="*/ 0 w 1859280"/>
              <a:gd name="connsiteY6" fmla="*/ 1584960 h 2910840"/>
              <a:gd name="connsiteX0" fmla="*/ 0 w 1859280"/>
              <a:gd name="connsiteY0" fmla="*/ 1584960 h 2910840"/>
              <a:gd name="connsiteX1" fmla="*/ 1196340 w 1859280"/>
              <a:gd name="connsiteY1" fmla="*/ 967740 h 2910840"/>
              <a:gd name="connsiteX2" fmla="*/ 1859280 w 1859280"/>
              <a:gd name="connsiteY2" fmla="*/ 1661160 h 2910840"/>
              <a:gd name="connsiteX3" fmla="*/ 1417320 w 1859280"/>
              <a:gd name="connsiteY3" fmla="*/ 2910840 h 2910840"/>
              <a:gd name="connsiteX4" fmla="*/ 647700 w 1859280"/>
              <a:gd name="connsiteY4" fmla="*/ 2095500 h 2910840"/>
              <a:gd name="connsiteX5" fmla="*/ 0 w 1859280"/>
              <a:gd name="connsiteY5" fmla="*/ 1584960 h 2910840"/>
              <a:gd name="connsiteX0" fmla="*/ 0 w 1417320"/>
              <a:gd name="connsiteY0" fmla="*/ 1584960 h 2910840"/>
              <a:gd name="connsiteX1" fmla="*/ 1196340 w 1417320"/>
              <a:gd name="connsiteY1" fmla="*/ 967740 h 2910840"/>
              <a:gd name="connsiteX2" fmla="*/ 1417320 w 1417320"/>
              <a:gd name="connsiteY2" fmla="*/ 2910840 h 2910840"/>
              <a:gd name="connsiteX3" fmla="*/ 647700 w 1417320"/>
              <a:gd name="connsiteY3" fmla="*/ 2095500 h 2910840"/>
              <a:gd name="connsiteX4" fmla="*/ 0 w 1417320"/>
              <a:gd name="connsiteY4" fmla="*/ 1584960 h 2910840"/>
              <a:gd name="connsiteX0" fmla="*/ 0 w 1196340"/>
              <a:gd name="connsiteY0" fmla="*/ 1584960 h 2095500"/>
              <a:gd name="connsiteX1" fmla="*/ 1196340 w 1196340"/>
              <a:gd name="connsiteY1" fmla="*/ 967740 h 2095500"/>
              <a:gd name="connsiteX2" fmla="*/ 647700 w 1196340"/>
              <a:gd name="connsiteY2" fmla="*/ 2095500 h 2095500"/>
              <a:gd name="connsiteX3" fmla="*/ 0 w 1196340"/>
              <a:gd name="connsiteY3" fmla="*/ 1584960 h 2095500"/>
              <a:gd name="connsiteX0" fmla="*/ 0 w 647700"/>
              <a:gd name="connsiteY0" fmla="*/ 0 h 510540"/>
              <a:gd name="connsiteX1" fmla="*/ 647700 w 647700"/>
              <a:gd name="connsiteY1" fmla="*/ 510540 h 510540"/>
              <a:gd name="connsiteX2" fmla="*/ 0 w 647700"/>
              <a:gd name="connsiteY2" fmla="*/ 0 h 510540"/>
              <a:gd name="connsiteX0" fmla="*/ 0 w 1325880"/>
              <a:gd name="connsiteY0" fmla="*/ 45720 h 556260"/>
              <a:gd name="connsiteX1" fmla="*/ 647700 w 1325880"/>
              <a:gd name="connsiteY1" fmla="*/ 556260 h 556260"/>
              <a:gd name="connsiteX2" fmla="*/ 1325880 w 1325880"/>
              <a:gd name="connsiteY2" fmla="*/ 0 h 556260"/>
              <a:gd name="connsiteX3" fmla="*/ 0 w 1325880"/>
              <a:gd name="connsiteY3" fmla="*/ 45720 h 556260"/>
              <a:gd name="connsiteX0" fmla="*/ 0 w 1325880"/>
              <a:gd name="connsiteY0" fmla="*/ 571500 h 1082040"/>
              <a:gd name="connsiteX1" fmla="*/ 647700 w 1325880"/>
              <a:gd name="connsiteY1" fmla="*/ 1082040 h 1082040"/>
              <a:gd name="connsiteX2" fmla="*/ 1325880 w 1325880"/>
              <a:gd name="connsiteY2" fmla="*/ 525780 h 1082040"/>
              <a:gd name="connsiteX3" fmla="*/ 0 w 1325880"/>
              <a:gd name="connsiteY3" fmla="*/ 571500 h 1082040"/>
              <a:gd name="connsiteX0" fmla="*/ 0 w 1325880"/>
              <a:gd name="connsiteY0" fmla="*/ 571500 h 1082040"/>
              <a:gd name="connsiteX1" fmla="*/ 647700 w 1325880"/>
              <a:gd name="connsiteY1" fmla="*/ 1082040 h 1082040"/>
              <a:gd name="connsiteX2" fmla="*/ 1325880 w 1325880"/>
              <a:gd name="connsiteY2" fmla="*/ 525780 h 1082040"/>
              <a:gd name="connsiteX3" fmla="*/ 0 w 1325880"/>
              <a:gd name="connsiteY3" fmla="*/ 571500 h 1082040"/>
              <a:gd name="connsiteX0" fmla="*/ 157480 w 1483360"/>
              <a:gd name="connsiteY0" fmla="*/ 571500 h 1082040"/>
              <a:gd name="connsiteX1" fmla="*/ 805180 w 1483360"/>
              <a:gd name="connsiteY1" fmla="*/ 1082040 h 1082040"/>
              <a:gd name="connsiteX2" fmla="*/ 1483360 w 1483360"/>
              <a:gd name="connsiteY2" fmla="*/ 525780 h 1082040"/>
              <a:gd name="connsiteX3" fmla="*/ 157480 w 1483360"/>
              <a:gd name="connsiteY3" fmla="*/ 571500 h 1082040"/>
              <a:gd name="connsiteX0" fmla="*/ 157480 w 1630680"/>
              <a:gd name="connsiteY0" fmla="*/ 571500 h 1082040"/>
              <a:gd name="connsiteX1" fmla="*/ 805180 w 1630680"/>
              <a:gd name="connsiteY1" fmla="*/ 1082040 h 1082040"/>
              <a:gd name="connsiteX2" fmla="*/ 1483360 w 1630680"/>
              <a:gd name="connsiteY2" fmla="*/ 525780 h 1082040"/>
              <a:gd name="connsiteX3" fmla="*/ 157480 w 1630680"/>
              <a:gd name="connsiteY3" fmla="*/ 571500 h 1082040"/>
              <a:gd name="connsiteX0" fmla="*/ 157480 w 1630680"/>
              <a:gd name="connsiteY0" fmla="*/ 571500 h 1498600"/>
              <a:gd name="connsiteX1" fmla="*/ 805180 w 1630680"/>
              <a:gd name="connsiteY1" fmla="*/ 1082040 h 1498600"/>
              <a:gd name="connsiteX2" fmla="*/ 1483360 w 1630680"/>
              <a:gd name="connsiteY2" fmla="*/ 525780 h 1498600"/>
              <a:gd name="connsiteX3" fmla="*/ 157480 w 1630680"/>
              <a:gd name="connsiteY3" fmla="*/ 571500 h 1498600"/>
              <a:gd name="connsiteX0" fmla="*/ 157480 w 1630680"/>
              <a:gd name="connsiteY0" fmla="*/ 571500 h 1498600"/>
              <a:gd name="connsiteX1" fmla="*/ 805180 w 1630680"/>
              <a:gd name="connsiteY1" fmla="*/ 1082040 h 1498600"/>
              <a:gd name="connsiteX2" fmla="*/ 1483360 w 1630680"/>
              <a:gd name="connsiteY2" fmla="*/ 525780 h 1498600"/>
              <a:gd name="connsiteX3" fmla="*/ 157480 w 1630680"/>
              <a:gd name="connsiteY3" fmla="*/ 571500 h 1498600"/>
              <a:gd name="connsiteX0" fmla="*/ 0 w 1325880"/>
              <a:gd name="connsiteY0" fmla="*/ 571500 h 571500"/>
              <a:gd name="connsiteX1" fmla="*/ 1325880 w 1325880"/>
              <a:gd name="connsiteY1" fmla="*/ 525780 h 571500"/>
              <a:gd name="connsiteX2" fmla="*/ 0 w 1325880"/>
              <a:gd name="connsiteY2" fmla="*/ 571500 h 571500"/>
              <a:gd name="connsiteX0" fmla="*/ 0 w 2773680"/>
              <a:gd name="connsiteY0" fmla="*/ 4381500 h 4381500"/>
              <a:gd name="connsiteX1" fmla="*/ 2773680 w 2773680"/>
              <a:gd name="connsiteY1" fmla="*/ 525780 h 4381500"/>
              <a:gd name="connsiteX2" fmla="*/ 0 w 2773680"/>
              <a:gd name="connsiteY2" fmla="*/ 4381500 h 4381500"/>
              <a:gd name="connsiteX0" fmla="*/ 0 w 3688080"/>
              <a:gd name="connsiteY0" fmla="*/ 571500 h 571500"/>
              <a:gd name="connsiteX1" fmla="*/ 3688080 w 3688080"/>
              <a:gd name="connsiteY1" fmla="*/ 525780 h 571500"/>
              <a:gd name="connsiteX2" fmla="*/ 0 w 3688080"/>
              <a:gd name="connsiteY2" fmla="*/ 571500 h 571500"/>
              <a:gd name="connsiteX0" fmla="*/ 0 w 3688080"/>
              <a:gd name="connsiteY0" fmla="*/ 2689860 h 2689860"/>
              <a:gd name="connsiteX1" fmla="*/ 3688080 w 3688080"/>
              <a:gd name="connsiteY1" fmla="*/ 2644140 h 2689860"/>
              <a:gd name="connsiteX2" fmla="*/ 0 w 3688080"/>
              <a:gd name="connsiteY2" fmla="*/ 2689860 h 2689860"/>
              <a:gd name="connsiteX0" fmla="*/ 314960 w 4302760"/>
              <a:gd name="connsiteY0" fmla="*/ 2080260 h 2080260"/>
              <a:gd name="connsiteX1" fmla="*/ 4003040 w 4302760"/>
              <a:gd name="connsiteY1" fmla="*/ 2034540 h 2080260"/>
              <a:gd name="connsiteX2" fmla="*/ 2113280 w 4302760"/>
              <a:gd name="connsiteY2" fmla="*/ 7620 h 2080260"/>
              <a:gd name="connsiteX3" fmla="*/ 314960 w 4302760"/>
              <a:gd name="connsiteY3" fmla="*/ 2080260 h 2080260"/>
              <a:gd name="connsiteX0" fmla="*/ 314960 w 4003040"/>
              <a:gd name="connsiteY0" fmla="*/ 2080260 h 2080260"/>
              <a:gd name="connsiteX1" fmla="*/ 4003040 w 4003040"/>
              <a:gd name="connsiteY1" fmla="*/ 2034540 h 2080260"/>
              <a:gd name="connsiteX2" fmla="*/ 2113280 w 4003040"/>
              <a:gd name="connsiteY2" fmla="*/ 7620 h 2080260"/>
              <a:gd name="connsiteX3" fmla="*/ 314960 w 4003040"/>
              <a:gd name="connsiteY3" fmla="*/ 2080260 h 2080260"/>
              <a:gd name="connsiteX0" fmla="*/ 314960 w 4003040"/>
              <a:gd name="connsiteY0" fmla="*/ 2080260 h 2080260"/>
              <a:gd name="connsiteX1" fmla="*/ 4003040 w 4003040"/>
              <a:gd name="connsiteY1" fmla="*/ 2034540 h 2080260"/>
              <a:gd name="connsiteX2" fmla="*/ 2113280 w 4003040"/>
              <a:gd name="connsiteY2" fmla="*/ 7620 h 2080260"/>
              <a:gd name="connsiteX3" fmla="*/ 314960 w 4003040"/>
              <a:gd name="connsiteY3" fmla="*/ 2080260 h 2080260"/>
              <a:gd name="connsiteX0" fmla="*/ 30480 w 3723640"/>
              <a:gd name="connsiteY0" fmla="*/ 2080260 h 2348230"/>
              <a:gd name="connsiteX1" fmla="*/ 2011680 w 3723640"/>
              <a:gd name="connsiteY1" fmla="*/ 1051560 h 2348230"/>
              <a:gd name="connsiteX2" fmla="*/ 3718560 w 3723640"/>
              <a:gd name="connsiteY2" fmla="*/ 2034540 h 2348230"/>
              <a:gd name="connsiteX3" fmla="*/ 1828800 w 3723640"/>
              <a:gd name="connsiteY3" fmla="*/ 7620 h 2348230"/>
              <a:gd name="connsiteX4" fmla="*/ 30480 w 3723640"/>
              <a:gd name="connsiteY4" fmla="*/ 2080260 h 2348230"/>
              <a:gd name="connsiteX0" fmla="*/ 30480 w 3718560"/>
              <a:gd name="connsiteY0" fmla="*/ 2080260 h 2254250"/>
              <a:gd name="connsiteX1" fmla="*/ 2011680 w 3718560"/>
              <a:gd name="connsiteY1" fmla="*/ 1051560 h 2254250"/>
              <a:gd name="connsiteX2" fmla="*/ 3718560 w 3718560"/>
              <a:gd name="connsiteY2" fmla="*/ 2034540 h 2254250"/>
              <a:gd name="connsiteX3" fmla="*/ 1828800 w 3718560"/>
              <a:gd name="connsiteY3" fmla="*/ 7620 h 2254250"/>
              <a:gd name="connsiteX4" fmla="*/ 30480 w 3718560"/>
              <a:gd name="connsiteY4" fmla="*/ 2080260 h 2254250"/>
              <a:gd name="connsiteX0" fmla="*/ 30480 w 3718560"/>
              <a:gd name="connsiteY0" fmla="*/ 2080260 h 2080260"/>
              <a:gd name="connsiteX1" fmla="*/ 2011680 w 3718560"/>
              <a:gd name="connsiteY1" fmla="*/ 1051560 h 2080260"/>
              <a:gd name="connsiteX2" fmla="*/ 3718560 w 3718560"/>
              <a:gd name="connsiteY2" fmla="*/ 2034540 h 2080260"/>
              <a:gd name="connsiteX3" fmla="*/ 1828800 w 3718560"/>
              <a:gd name="connsiteY3" fmla="*/ 7620 h 2080260"/>
              <a:gd name="connsiteX4" fmla="*/ 30480 w 3718560"/>
              <a:gd name="connsiteY4" fmla="*/ 2080260 h 2080260"/>
              <a:gd name="connsiteX0" fmla="*/ 0 w 3688080"/>
              <a:gd name="connsiteY0" fmla="*/ 2080260 h 2080260"/>
              <a:gd name="connsiteX1" fmla="*/ 1981200 w 3688080"/>
              <a:gd name="connsiteY1" fmla="*/ 1051560 h 2080260"/>
              <a:gd name="connsiteX2" fmla="*/ 3688080 w 3688080"/>
              <a:gd name="connsiteY2" fmla="*/ 2034540 h 2080260"/>
              <a:gd name="connsiteX3" fmla="*/ 1798320 w 3688080"/>
              <a:gd name="connsiteY3" fmla="*/ 7620 h 2080260"/>
              <a:gd name="connsiteX4" fmla="*/ 0 w 3688080"/>
              <a:gd name="connsiteY4" fmla="*/ 2080260 h 2080260"/>
              <a:gd name="connsiteX0" fmla="*/ 0 w 3535680"/>
              <a:gd name="connsiteY0" fmla="*/ 1874520 h 2057400"/>
              <a:gd name="connsiteX1" fmla="*/ 1828800 w 3535680"/>
              <a:gd name="connsiteY1" fmla="*/ 1074420 h 2057400"/>
              <a:gd name="connsiteX2" fmla="*/ 3535680 w 3535680"/>
              <a:gd name="connsiteY2" fmla="*/ 2057400 h 2057400"/>
              <a:gd name="connsiteX3" fmla="*/ 1645920 w 3535680"/>
              <a:gd name="connsiteY3" fmla="*/ 30480 h 2057400"/>
              <a:gd name="connsiteX4" fmla="*/ 0 w 3535680"/>
              <a:gd name="connsiteY4" fmla="*/ 1874520 h 2057400"/>
              <a:gd name="connsiteX0" fmla="*/ 0 w 3688080"/>
              <a:gd name="connsiteY0" fmla="*/ 2080260 h 2080260"/>
              <a:gd name="connsiteX1" fmla="*/ 1981200 w 3688080"/>
              <a:gd name="connsiteY1" fmla="*/ 1051560 h 2080260"/>
              <a:gd name="connsiteX2" fmla="*/ 3688080 w 3688080"/>
              <a:gd name="connsiteY2" fmla="*/ 2034540 h 2080260"/>
              <a:gd name="connsiteX3" fmla="*/ 1798320 w 3688080"/>
              <a:gd name="connsiteY3" fmla="*/ 7620 h 2080260"/>
              <a:gd name="connsiteX4" fmla="*/ 0 w 3688080"/>
              <a:gd name="connsiteY4" fmla="*/ 2080260 h 2080260"/>
              <a:gd name="connsiteX0" fmla="*/ 0 w 3688080"/>
              <a:gd name="connsiteY0" fmla="*/ 2118360 h 2118360"/>
              <a:gd name="connsiteX1" fmla="*/ 1981200 w 3688080"/>
              <a:gd name="connsiteY1" fmla="*/ 1089660 h 2118360"/>
              <a:gd name="connsiteX2" fmla="*/ 3688080 w 3688080"/>
              <a:gd name="connsiteY2" fmla="*/ 1844040 h 2118360"/>
              <a:gd name="connsiteX3" fmla="*/ 1798320 w 3688080"/>
              <a:gd name="connsiteY3" fmla="*/ 45720 h 2118360"/>
              <a:gd name="connsiteX4" fmla="*/ 0 w 3688080"/>
              <a:gd name="connsiteY4" fmla="*/ 2118360 h 2118360"/>
              <a:gd name="connsiteX0" fmla="*/ 0 w 3688080"/>
              <a:gd name="connsiteY0" fmla="*/ 2080260 h 2080260"/>
              <a:gd name="connsiteX1" fmla="*/ 1981200 w 3688080"/>
              <a:gd name="connsiteY1" fmla="*/ 1051560 h 2080260"/>
              <a:gd name="connsiteX2" fmla="*/ 3688080 w 3688080"/>
              <a:gd name="connsiteY2" fmla="*/ 2034540 h 2080260"/>
              <a:gd name="connsiteX3" fmla="*/ 1798320 w 3688080"/>
              <a:gd name="connsiteY3" fmla="*/ 7620 h 2080260"/>
              <a:gd name="connsiteX4" fmla="*/ 0 w 3688080"/>
              <a:gd name="connsiteY4" fmla="*/ 2080260 h 2080260"/>
              <a:gd name="connsiteX0" fmla="*/ 0 w 3688080"/>
              <a:gd name="connsiteY0" fmla="*/ 2001520 h 2032000"/>
              <a:gd name="connsiteX1" fmla="*/ 1981200 w 3688080"/>
              <a:gd name="connsiteY1" fmla="*/ 1049020 h 2032000"/>
              <a:gd name="connsiteX2" fmla="*/ 3688080 w 3688080"/>
              <a:gd name="connsiteY2" fmla="*/ 2032000 h 2032000"/>
              <a:gd name="connsiteX3" fmla="*/ 1798320 w 3688080"/>
              <a:gd name="connsiteY3" fmla="*/ 5080 h 2032000"/>
              <a:gd name="connsiteX4" fmla="*/ 0 w 3688080"/>
              <a:gd name="connsiteY4" fmla="*/ 2001520 h 2032000"/>
              <a:gd name="connsiteX0" fmla="*/ 0 w 3688080"/>
              <a:gd name="connsiteY0" fmla="*/ 2001520 h 2032000"/>
              <a:gd name="connsiteX1" fmla="*/ 1981200 w 3688080"/>
              <a:gd name="connsiteY1" fmla="*/ 1049020 h 2032000"/>
              <a:gd name="connsiteX2" fmla="*/ 3688080 w 3688080"/>
              <a:gd name="connsiteY2" fmla="*/ 2032000 h 2032000"/>
              <a:gd name="connsiteX3" fmla="*/ 1798320 w 3688080"/>
              <a:gd name="connsiteY3" fmla="*/ 5080 h 2032000"/>
              <a:gd name="connsiteX4" fmla="*/ 0 w 3688080"/>
              <a:gd name="connsiteY4" fmla="*/ 2001520 h 2032000"/>
              <a:gd name="connsiteX0" fmla="*/ 0 w 3688080"/>
              <a:gd name="connsiteY0" fmla="*/ 2001520 h 2032000"/>
              <a:gd name="connsiteX1" fmla="*/ 1981200 w 3688080"/>
              <a:gd name="connsiteY1" fmla="*/ 1049020 h 2032000"/>
              <a:gd name="connsiteX2" fmla="*/ 3688080 w 3688080"/>
              <a:gd name="connsiteY2" fmla="*/ 2032000 h 2032000"/>
              <a:gd name="connsiteX3" fmla="*/ 1798320 w 3688080"/>
              <a:gd name="connsiteY3" fmla="*/ 5080 h 2032000"/>
              <a:gd name="connsiteX4" fmla="*/ 0 w 36880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22120 w 3611880"/>
              <a:gd name="connsiteY3" fmla="*/ 5080 h 2032000"/>
              <a:gd name="connsiteX4" fmla="*/ 0 w 36118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22120 w 3611880"/>
              <a:gd name="connsiteY3" fmla="*/ 5080 h 2032000"/>
              <a:gd name="connsiteX4" fmla="*/ 0 w 36118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98320 w 3611880"/>
              <a:gd name="connsiteY3" fmla="*/ 5080 h 2032000"/>
              <a:gd name="connsiteX4" fmla="*/ 0 w 36118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98320 w 3611880"/>
              <a:gd name="connsiteY3" fmla="*/ 5080 h 2032000"/>
              <a:gd name="connsiteX4" fmla="*/ 0 w 36118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98320 w 3611880"/>
              <a:gd name="connsiteY3" fmla="*/ 5080 h 2032000"/>
              <a:gd name="connsiteX4" fmla="*/ 0 w 3611880"/>
              <a:gd name="connsiteY4" fmla="*/ 2001520 h 2032000"/>
              <a:gd name="connsiteX0" fmla="*/ 0 w 3614420"/>
              <a:gd name="connsiteY0" fmla="*/ 2001520 h 2032000"/>
              <a:gd name="connsiteX1" fmla="*/ 1905000 w 3614420"/>
              <a:gd name="connsiteY1" fmla="*/ 1049020 h 2032000"/>
              <a:gd name="connsiteX2" fmla="*/ 3611880 w 3614420"/>
              <a:gd name="connsiteY2" fmla="*/ 2032000 h 2032000"/>
              <a:gd name="connsiteX3" fmla="*/ 1798320 w 3614420"/>
              <a:gd name="connsiteY3" fmla="*/ 5080 h 2032000"/>
              <a:gd name="connsiteX4" fmla="*/ 0 w 3614420"/>
              <a:gd name="connsiteY4" fmla="*/ 2001520 h 2032000"/>
              <a:gd name="connsiteX0" fmla="*/ 0 w 3637280"/>
              <a:gd name="connsiteY0" fmla="*/ 2001520 h 2032000"/>
              <a:gd name="connsiteX1" fmla="*/ 1905000 w 3637280"/>
              <a:gd name="connsiteY1" fmla="*/ 1049020 h 2032000"/>
              <a:gd name="connsiteX2" fmla="*/ 3611880 w 3637280"/>
              <a:gd name="connsiteY2" fmla="*/ 2032000 h 2032000"/>
              <a:gd name="connsiteX3" fmla="*/ 1798320 w 3637280"/>
              <a:gd name="connsiteY3" fmla="*/ 5080 h 2032000"/>
              <a:gd name="connsiteX4" fmla="*/ 0 w 3637280"/>
              <a:gd name="connsiteY4" fmla="*/ 2001520 h 2032000"/>
              <a:gd name="connsiteX0" fmla="*/ 0 w 3637280"/>
              <a:gd name="connsiteY0" fmla="*/ 2001520 h 2032000"/>
              <a:gd name="connsiteX1" fmla="*/ 1905000 w 3637280"/>
              <a:gd name="connsiteY1" fmla="*/ 1049020 h 2032000"/>
              <a:gd name="connsiteX2" fmla="*/ 3611880 w 3637280"/>
              <a:gd name="connsiteY2" fmla="*/ 2032000 h 2032000"/>
              <a:gd name="connsiteX3" fmla="*/ 1798320 w 3637280"/>
              <a:gd name="connsiteY3" fmla="*/ 5080 h 2032000"/>
              <a:gd name="connsiteX4" fmla="*/ 0 w 3637280"/>
              <a:gd name="connsiteY4" fmla="*/ 2001520 h 2032000"/>
              <a:gd name="connsiteX0" fmla="*/ 0 w 3637280"/>
              <a:gd name="connsiteY0" fmla="*/ 1998980 h 2029460"/>
              <a:gd name="connsiteX1" fmla="*/ 1905000 w 3637280"/>
              <a:gd name="connsiteY1" fmla="*/ 1046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905000 w 3637280"/>
              <a:gd name="connsiteY1" fmla="*/ 1046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905000 w 3637280"/>
              <a:gd name="connsiteY1" fmla="*/ 1046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2151380 h 2151380"/>
              <a:gd name="connsiteX1" fmla="*/ 1828800 w 3637280"/>
              <a:gd name="connsiteY1" fmla="*/ 665480 h 2151380"/>
              <a:gd name="connsiteX2" fmla="*/ 3611880 w 3637280"/>
              <a:gd name="connsiteY2" fmla="*/ 2029460 h 2151380"/>
              <a:gd name="connsiteX3" fmla="*/ 1798320 w 3637280"/>
              <a:gd name="connsiteY3" fmla="*/ 2540 h 2151380"/>
              <a:gd name="connsiteX4" fmla="*/ 0 w 3637280"/>
              <a:gd name="connsiteY4" fmla="*/ 2151380 h 2151380"/>
              <a:gd name="connsiteX0" fmla="*/ 0 w 3637280"/>
              <a:gd name="connsiteY0" fmla="*/ 2151380 h 2151380"/>
              <a:gd name="connsiteX1" fmla="*/ 1828800 w 3637280"/>
              <a:gd name="connsiteY1" fmla="*/ 665480 h 2151380"/>
              <a:gd name="connsiteX2" fmla="*/ 3611880 w 3637280"/>
              <a:gd name="connsiteY2" fmla="*/ 2105660 h 2151380"/>
              <a:gd name="connsiteX3" fmla="*/ 1798320 w 3637280"/>
              <a:gd name="connsiteY3" fmla="*/ 2540 h 2151380"/>
              <a:gd name="connsiteX4" fmla="*/ 0 w 3637280"/>
              <a:gd name="connsiteY4" fmla="*/ 2151380 h 2151380"/>
              <a:gd name="connsiteX0" fmla="*/ 0 w 3637280"/>
              <a:gd name="connsiteY0" fmla="*/ 2151380 h 2151380"/>
              <a:gd name="connsiteX1" fmla="*/ 1828800 w 3637280"/>
              <a:gd name="connsiteY1" fmla="*/ 665480 h 2151380"/>
              <a:gd name="connsiteX2" fmla="*/ 3611880 w 3637280"/>
              <a:gd name="connsiteY2" fmla="*/ 2105660 h 2151380"/>
              <a:gd name="connsiteX3" fmla="*/ 1798320 w 3637280"/>
              <a:gd name="connsiteY3" fmla="*/ 2540 h 2151380"/>
              <a:gd name="connsiteX4" fmla="*/ 0 w 3637280"/>
              <a:gd name="connsiteY4" fmla="*/ 2151380 h 2151380"/>
              <a:gd name="connsiteX0" fmla="*/ 0 w 3637280"/>
              <a:gd name="connsiteY0" fmla="*/ 2151380 h 2151380"/>
              <a:gd name="connsiteX1" fmla="*/ 1828800 w 3637280"/>
              <a:gd name="connsiteY1" fmla="*/ 665480 h 2151380"/>
              <a:gd name="connsiteX2" fmla="*/ 3611880 w 3637280"/>
              <a:gd name="connsiteY2" fmla="*/ 2105660 h 2151380"/>
              <a:gd name="connsiteX3" fmla="*/ 1798320 w 3637280"/>
              <a:gd name="connsiteY3" fmla="*/ 2540 h 2151380"/>
              <a:gd name="connsiteX4" fmla="*/ 0 w 3637280"/>
              <a:gd name="connsiteY4" fmla="*/ 2151380 h 2151380"/>
              <a:gd name="connsiteX0" fmla="*/ 0 w 3561080"/>
              <a:gd name="connsiteY0" fmla="*/ 2151380 h 2151380"/>
              <a:gd name="connsiteX1" fmla="*/ 1752600 w 3561080"/>
              <a:gd name="connsiteY1" fmla="*/ 665480 h 2151380"/>
              <a:gd name="connsiteX2" fmla="*/ 3535680 w 3561080"/>
              <a:gd name="connsiteY2" fmla="*/ 2105660 h 2151380"/>
              <a:gd name="connsiteX3" fmla="*/ 1722120 w 3561080"/>
              <a:gd name="connsiteY3" fmla="*/ 2540 h 2151380"/>
              <a:gd name="connsiteX4" fmla="*/ 0 w 3561080"/>
              <a:gd name="connsiteY4" fmla="*/ 2151380 h 2151380"/>
              <a:gd name="connsiteX0" fmla="*/ 0 w 3571240"/>
              <a:gd name="connsiteY0" fmla="*/ 2146300 h 2146300"/>
              <a:gd name="connsiteX1" fmla="*/ 1762760 w 3571240"/>
              <a:gd name="connsiteY1" fmla="*/ 665480 h 2146300"/>
              <a:gd name="connsiteX2" fmla="*/ 3545840 w 3571240"/>
              <a:gd name="connsiteY2" fmla="*/ 2105660 h 2146300"/>
              <a:gd name="connsiteX3" fmla="*/ 1732280 w 3571240"/>
              <a:gd name="connsiteY3" fmla="*/ 2540 h 2146300"/>
              <a:gd name="connsiteX4" fmla="*/ 0 w 3571240"/>
              <a:gd name="connsiteY4" fmla="*/ 2146300 h 2146300"/>
              <a:gd name="connsiteX0" fmla="*/ 0 w 3566160"/>
              <a:gd name="connsiteY0" fmla="*/ 2136140 h 2136140"/>
              <a:gd name="connsiteX1" fmla="*/ 1757680 w 3566160"/>
              <a:gd name="connsiteY1" fmla="*/ 665480 h 2136140"/>
              <a:gd name="connsiteX2" fmla="*/ 3540760 w 3566160"/>
              <a:gd name="connsiteY2" fmla="*/ 2105660 h 2136140"/>
              <a:gd name="connsiteX3" fmla="*/ 1727200 w 3566160"/>
              <a:gd name="connsiteY3" fmla="*/ 2540 h 2136140"/>
              <a:gd name="connsiteX4" fmla="*/ 0 w 3566160"/>
              <a:gd name="connsiteY4" fmla="*/ 2136140 h 2136140"/>
              <a:gd name="connsiteX0" fmla="*/ 0 w 3708400"/>
              <a:gd name="connsiteY0" fmla="*/ 2136140 h 2136140"/>
              <a:gd name="connsiteX1" fmla="*/ 1757680 w 3708400"/>
              <a:gd name="connsiteY1" fmla="*/ 665480 h 2136140"/>
              <a:gd name="connsiteX2" fmla="*/ 3683000 w 3708400"/>
              <a:gd name="connsiteY2" fmla="*/ 2100580 h 2136140"/>
              <a:gd name="connsiteX3" fmla="*/ 1727200 w 3708400"/>
              <a:gd name="connsiteY3" fmla="*/ 2540 h 2136140"/>
              <a:gd name="connsiteX4" fmla="*/ 0 w 3708400"/>
              <a:gd name="connsiteY4" fmla="*/ 2136140 h 2136140"/>
              <a:gd name="connsiteX0" fmla="*/ 0 w 3683000"/>
              <a:gd name="connsiteY0" fmla="*/ 2136140 h 2136140"/>
              <a:gd name="connsiteX1" fmla="*/ 1757680 w 3683000"/>
              <a:gd name="connsiteY1" fmla="*/ 665480 h 2136140"/>
              <a:gd name="connsiteX2" fmla="*/ 3657600 w 3683000"/>
              <a:gd name="connsiteY2" fmla="*/ 2125980 h 2136140"/>
              <a:gd name="connsiteX3" fmla="*/ 1727200 w 3683000"/>
              <a:gd name="connsiteY3" fmla="*/ 2540 h 2136140"/>
              <a:gd name="connsiteX4" fmla="*/ 0 w 3683000"/>
              <a:gd name="connsiteY4" fmla="*/ 2136140 h 2136140"/>
              <a:gd name="connsiteX0" fmla="*/ 0 w 3683000"/>
              <a:gd name="connsiteY0" fmla="*/ 2136140 h 2136140"/>
              <a:gd name="connsiteX1" fmla="*/ 1757680 w 3683000"/>
              <a:gd name="connsiteY1" fmla="*/ 665480 h 2136140"/>
              <a:gd name="connsiteX2" fmla="*/ 3657600 w 3683000"/>
              <a:gd name="connsiteY2" fmla="*/ 2131060 h 2136140"/>
              <a:gd name="connsiteX3" fmla="*/ 1727200 w 3683000"/>
              <a:gd name="connsiteY3" fmla="*/ 2540 h 2136140"/>
              <a:gd name="connsiteX4" fmla="*/ 0 w 3683000"/>
              <a:gd name="connsiteY4" fmla="*/ 2136140 h 2136140"/>
              <a:gd name="connsiteX0" fmla="*/ 0 w 3683000"/>
              <a:gd name="connsiteY0" fmla="*/ 2146300 h 2146300"/>
              <a:gd name="connsiteX1" fmla="*/ 1757680 w 3683000"/>
              <a:gd name="connsiteY1" fmla="*/ 675640 h 2146300"/>
              <a:gd name="connsiteX2" fmla="*/ 3657600 w 3683000"/>
              <a:gd name="connsiteY2" fmla="*/ 2141220 h 2146300"/>
              <a:gd name="connsiteX3" fmla="*/ 1823720 w 3683000"/>
              <a:gd name="connsiteY3" fmla="*/ 2540 h 2146300"/>
              <a:gd name="connsiteX4" fmla="*/ 0 w 3683000"/>
              <a:gd name="connsiteY4" fmla="*/ 2146300 h 2146300"/>
              <a:gd name="connsiteX0" fmla="*/ 0 w 3683000"/>
              <a:gd name="connsiteY0" fmla="*/ 2146300 h 2146300"/>
              <a:gd name="connsiteX1" fmla="*/ 1844040 w 3683000"/>
              <a:gd name="connsiteY1" fmla="*/ 670560 h 2146300"/>
              <a:gd name="connsiteX2" fmla="*/ 3657600 w 3683000"/>
              <a:gd name="connsiteY2" fmla="*/ 2141220 h 2146300"/>
              <a:gd name="connsiteX3" fmla="*/ 1823720 w 3683000"/>
              <a:gd name="connsiteY3" fmla="*/ 2540 h 2146300"/>
              <a:gd name="connsiteX4" fmla="*/ 0 w 3683000"/>
              <a:gd name="connsiteY4" fmla="*/ 2146300 h 2146300"/>
              <a:gd name="connsiteX0" fmla="*/ 0 w 3683000"/>
              <a:gd name="connsiteY0" fmla="*/ 2143760 h 2143760"/>
              <a:gd name="connsiteX1" fmla="*/ 1844040 w 3683000"/>
              <a:gd name="connsiteY1" fmla="*/ 668020 h 2143760"/>
              <a:gd name="connsiteX2" fmla="*/ 3657600 w 3683000"/>
              <a:gd name="connsiteY2" fmla="*/ 2138680 h 2143760"/>
              <a:gd name="connsiteX3" fmla="*/ 1823720 w 3683000"/>
              <a:gd name="connsiteY3" fmla="*/ 0 h 2143760"/>
              <a:gd name="connsiteX4" fmla="*/ 0 w 3683000"/>
              <a:gd name="connsiteY4" fmla="*/ 2143760 h 2143760"/>
              <a:gd name="connsiteX0" fmla="*/ 0 w 3683000"/>
              <a:gd name="connsiteY0" fmla="*/ 2143760 h 2143760"/>
              <a:gd name="connsiteX1" fmla="*/ 1844040 w 3683000"/>
              <a:gd name="connsiteY1" fmla="*/ 668020 h 2143760"/>
              <a:gd name="connsiteX2" fmla="*/ 3657600 w 3683000"/>
              <a:gd name="connsiteY2" fmla="*/ 2138680 h 2143760"/>
              <a:gd name="connsiteX3" fmla="*/ 1823720 w 3683000"/>
              <a:gd name="connsiteY3" fmla="*/ 0 h 2143760"/>
              <a:gd name="connsiteX4" fmla="*/ 0 w 3683000"/>
              <a:gd name="connsiteY4" fmla="*/ 2143760 h 2143760"/>
              <a:gd name="connsiteX0" fmla="*/ 0 w 3662680"/>
              <a:gd name="connsiteY0" fmla="*/ 2143760 h 2143760"/>
              <a:gd name="connsiteX1" fmla="*/ 1844040 w 3662680"/>
              <a:gd name="connsiteY1" fmla="*/ 66802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44040 w 3662680"/>
              <a:gd name="connsiteY1" fmla="*/ 66802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44040 w 3662680"/>
              <a:gd name="connsiteY1" fmla="*/ 66802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3896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2372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2372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2372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2372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5220"/>
              <a:gd name="connsiteY0" fmla="*/ 2143760 h 2143760"/>
              <a:gd name="connsiteX1" fmla="*/ 1823720 w 3665220"/>
              <a:gd name="connsiteY1" fmla="*/ 764540 h 2143760"/>
              <a:gd name="connsiteX2" fmla="*/ 3657600 w 3665220"/>
              <a:gd name="connsiteY2" fmla="*/ 2138680 h 2143760"/>
              <a:gd name="connsiteX3" fmla="*/ 1823720 w 3665220"/>
              <a:gd name="connsiteY3" fmla="*/ 0 h 2143760"/>
              <a:gd name="connsiteX4" fmla="*/ 0 w 3665220"/>
              <a:gd name="connsiteY4" fmla="*/ 2143760 h 2143760"/>
              <a:gd name="connsiteX0" fmla="*/ 0 w 3665220"/>
              <a:gd name="connsiteY0" fmla="*/ 2143760 h 2143760"/>
              <a:gd name="connsiteX1" fmla="*/ 1823720 w 3665220"/>
              <a:gd name="connsiteY1" fmla="*/ 764540 h 2143760"/>
              <a:gd name="connsiteX2" fmla="*/ 3657600 w 3665220"/>
              <a:gd name="connsiteY2" fmla="*/ 2138680 h 2143760"/>
              <a:gd name="connsiteX3" fmla="*/ 1823720 w 3665220"/>
              <a:gd name="connsiteY3" fmla="*/ 0 h 2143760"/>
              <a:gd name="connsiteX4" fmla="*/ 0 w 3665220"/>
              <a:gd name="connsiteY4" fmla="*/ 2143760 h 2143760"/>
              <a:gd name="connsiteX0" fmla="*/ 0 w 3670300"/>
              <a:gd name="connsiteY0" fmla="*/ 2143760 h 2143760"/>
              <a:gd name="connsiteX1" fmla="*/ 1828800 w 3670300"/>
              <a:gd name="connsiteY1" fmla="*/ 764540 h 2143760"/>
              <a:gd name="connsiteX2" fmla="*/ 3662680 w 3670300"/>
              <a:gd name="connsiteY2" fmla="*/ 2138680 h 2143760"/>
              <a:gd name="connsiteX3" fmla="*/ 1828800 w 3670300"/>
              <a:gd name="connsiteY3" fmla="*/ 0 h 2143760"/>
              <a:gd name="connsiteX4" fmla="*/ 0 w 3670300"/>
              <a:gd name="connsiteY4" fmla="*/ 2143760 h 2143760"/>
              <a:gd name="connsiteX0" fmla="*/ 0 w 3665220"/>
              <a:gd name="connsiteY0" fmla="*/ 2143760 h 2143760"/>
              <a:gd name="connsiteX1" fmla="*/ 1823720 w 3665220"/>
              <a:gd name="connsiteY1" fmla="*/ 764540 h 2143760"/>
              <a:gd name="connsiteX2" fmla="*/ 3657600 w 3665220"/>
              <a:gd name="connsiteY2" fmla="*/ 2138680 h 2143760"/>
              <a:gd name="connsiteX3" fmla="*/ 1823720 w 3665220"/>
              <a:gd name="connsiteY3" fmla="*/ 0 h 2143760"/>
              <a:gd name="connsiteX4" fmla="*/ 0 w 3665220"/>
              <a:gd name="connsiteY4" fmla="*/ 2143760 h 2143760"/>
              <a:gd name="connsiteX0" fmla="*/ 0 w 3670300"/>
              <a:gd name="connsiteY0" fmla="*/ 2133600 h 2138680"/>
              <a:gd name="connsiteX1" fmla="*/ 1828800 w 3670300"/>
              <a:gd name="connsiteY1" fmla="*/ 764540 h 2138680"/>
              <a:gd name="connsiteX2" fmla="*/ 3662680 w 3670300"/>
              <a:gd name="connsiteY2" fmla="*/ 2138680 h 2138680"/>
              <a:gd name="connsiteX3" fmla="*/ 1828800 w 3670300"/>
              <a:gd name="connsiteY3" fmla="*/ 0 h 2138680"/>
              <a:gd name="connsiteX4" fmla="*/ 0 w 3670300"/>
              <a:gd name="connsiteY4" fmla="*/ 2133600 h 2138680"/>
              <a:gd name="connsiteX0" fmla="*/ 0 w 3665220"/>
              <a:gd name="connsiteY0" fmla="*/ 2143760 h 2143760"/>
              <a:gd name="connsiteX1" fmla="*/ 1823720 w 3665220"/>
              <a:gd name="connsiteY1" fmla="*/ 764540 h 2143760"/>
              <a:gd name="connsiteX2" fmla="*/ 3657600 w 3665220"/>
              <a:gd name="connsiteY2" fmla="*/ 2138680 h 2143760"/>
              <a:gd name="connsiteX3" fmla="*/ 1823720 w 3665220"/>
              <a:gd name="connsiteY3" fmla="*/ 0 h 2143760"/>
              <a:gd name="connsiteX4" fmla="*/ 0 w 3665220"/>
              <a:gd name="connsiteY4" fmla="*/ 2143760 h 2143760"/>
              <a:gd name="connsiteX0" fmla="*/ 0 w 3655060"/>
              <a:gd name="connsiteY0" fmla="*/ 2138680 h 2138680"/>
              <a:gd name="connsiteX1" fmla="*/ 1813560 w 3655060"/>
              <a:gd name="connsiteY1" fmla="*/ 764540 h 2138680"/>
              <a:gd name="connsiteX2" fmla="*/ 3647440 w 3655060"/>
              <a:gd name="connsiteY2" fmla="*/ 2138680 h 2138680"/>
              <a:gd name="connsiteX3" fmla="*/ 1813560 w 3655060"/>
              <a:gd name="connsiteY3" fmla="*/ 0 h 2138680"/>
              <a:gd name="connsiteX4" fmla="*/ 0 w 3655060"/>
              <a:gd name="connsiteY4" fmla="*/ 2138680 h 2138680"/>
              <a:gd name="connsiteX0" fmla="*/ 0 w 3660140"/>
              <a:gd name="connsiteY0" fmla="*/ 2133600 h 2138680"/>
              <a:gd name="connsiteX1" fmla="*/ 1818640 w 3660140"/>
              <a:gd name="connsiteY1" fmla="*/ 764540 h 2138680"/>
              <a:gd name="connsiteX2" fmla="*/ 3652520 w 3660140"/>
              <a:gd name="connsiteY2" fmla="*/ 2138680 h 2138680"/>
              <a:gd name="connsiteX3" fmla="*/ 1818640 w 3660140"/>
              <a:gd name="connsiteY3" fmla="*/ 0 h 2138680"/>
              <a:gd name="connsiteX4" fmla="*/ 0 w 3660140"/>
              <a:gd name="connsiteY4" fmla="*/ 2133600 h 2138680"/>
              <a:gd name="connsiteX0" fmla="*/ 0 w 3665220"/>
              <a:gd name="connsiteY0" fmla="*/ 2138680 h 2138680"/>
              <a:gd name="connsiteX1" fmla="*/ 1823720 w 3665220"/>
              <a:gd name="connsiteY1" fmla="*/ 764540 h 2138680"/>
              <a:gd name="connsiteX2" fmla="*/ 3657600 w 3665220"/>
              <a:gd name="connsiteY2" fmla="*/ 2138680 h 2138680"/>
              <a:gd name="connsiteX3" fmla="*/ 1823720 w 3665220"/>
              <a:gd name="connsiteY3" fmla="*/ 0 h 2138680"/>
              <a:gd name="connsiteX4" fmla="*/ 0 w 3665220"/>
              <a:gd name="connsiteY4" fmla="*/ 2138680 h 2138680"/>
              <a:gd name="connsiteX0" fmla="*/ 0 w 3665220"/>
              <a:gd name="connsiteY0" fmla="*/ 2138680 h 2138680"/>
              <a:gd name="connsiteX1" fmla="*/ 1823720 w 3665220"/>
              <a:gd name="connsiteY1" fmla="*/ 535940 h 2138680"/>
              <a:gd name="connsiteX2" fmla="*/ 3657600 w 3665220"/>
              <a:gd name="connsiteY2" fmla="*/ 2138680 h 2138680"/>
              <a:gd name="connsiteX3" fmla="*/ 1823720 w 3665220"/>
              <a:gd name="connsiteY3" fmla="*/ 0 h 2138680"/>
              <a:gd name="connsiteX4" fmla="*/ 0 w 3665220"/>
              <a:gd name="connsiteY4" fmla="*/ 2138680 h 2138680"/>
              <a:gd name="connsiteX0" fmla="*/ 0 w 3662680"/>
              <a:gd name="connsiteY0" fmla="*/ 2138680 h 2138680"/>
              <a:gd name="connsiteX1" fmla="*/ 1823720 w 3662680"/>
              <a:gd name="connsiteY1" fmla="*/ 535940 h 2138680"/>
              <a:gd name="connsiteX2" fmla="*/ 3657600 w 3662680"/>
              <a:gd name="connsiteY2" fmla="*/ 2138680 h 2138680"/>
              <a:gd name="connsiteX3" fmla="*/ 1823720 w 3662680"/>
              <a:gd name="connsiteY3" fmla="*/ 0 h 2138680"/>
              <a:gd name="connsiteX4" fmla="*/ 0 w 3662680"/>
              <a:gd name="connsiteY4" fmla="*/ 2138680 h 2138680"/>
              <a:gd name="connsiteX0" fmla="*/ 2540 w 3665220"/>
              <a:gd name="connsiteY0" fmla="*/ 2138680 h 2138680"/>
              <a:gd name="connsiteX1" fmla="*/ 1826260 w 3665220"/>
              <a:gd name="connsiteY1" fmla="*/ 535940 h 2138680"/>
              <a:gd name="connsiteX2" fmla="*/ 3660140 w 3665220"/>
              <a:gd name="connsiteY2" fmla="*/ 2138680 h 2138680"/>
              <a:gd name="connsiteX3" fmla="*/ 1826260 w 3665220"/>
              <a:gd name="connsiteY3" fmla="*/ 0 h 2138680"/>
              <a:gd name="connsiteX4" fmla="*/ 2540 w 3665220"/>
              <a:gd name="connsiteY4" fmla="*/ 2138680 h 213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220" h="2138680">
                <a:moveTo>
                  <a:pt x="2540" y="2138680"/>
                </a:moveTo>
                <a:cubicBezTo>
                  <a:pt x="0" y="1289050"/>
                  <a:pt x="911860" y="535940"/>
                  <a:pt x="1826260" y="535940"/>
                </a:cubicBezTo>
                <a:cubicBezTo>
                  <a:pt x="2740660" y="541020"/>
                  <a:pt x="3660140" y="1301750"/>
                  <a:pt x="3660140" y="2138680"/>
                </a:cubicBezTo>
                <a:cubicBezTo>
                  <a:pt x="3665220" y="1074420"/>
                  <a:pt x="2753360" y="2540"/>
                  <a:pt x="1826260" y="0"/>
                </a:cubicBezTo>
                <a:cubicBezTo>
                  <a:pt x="909320" y="5080"/>
                  <a:pt x="7620" y="1068070"/>
                  <a:pt x="2540" y="2138680"/>
                </a:cubicBezTo>
                <a:close/>
              </a:path>
            </a:pathLst>
          </a:custGeom>
          <a:solidFill>
            <a:schemeClr val="tx1">
              <a:lumMod val="75000"/>
              <a:alpha val="50000"/>
            </a:schemeClr>
          </a:solidFill>
          <a:ln>
            <a:solidFill>
              <a:schemeClr val="tx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957320" y="2819400"/>
            <a:ext cx="3662680" cy="3053080"/>
          </a:xfrm>
          <a:custGeom>
            <a:avLst/>
            <a:gdLst>
              <a:gd name="connsiteX0" fmla="*/ 0 w 1729740"/>
              <a:gd name="connsiteY0" fmla="*/ 388620 h 1714500"/>
              <a:gd name="connsiteX1" fmla="*/ 1729740 w 1729740"/>
              <a:gd name="connsiteY1" fmla="*/ 0 h 1714500"/>
              <a:gd name="connsiteX2" fmla="*/ 1417320 w 1729740"/>
              <a:gd name="connsiteY2" fmla="*/ 1714500 h 1714500"/>
              <a:gd name="connsiteX3" fmla="*/ 1181100 w 1729740"/>
              <a:gd name="connsiteY3" fmla="*/ 533400 h 1714500"/>
              <a:gd name="connsiteX4" fmla="*/ 0 w 1729740"/>
              <a:gd name="connsiteY4" fmla="*/ 388620 h 1714500"/>
              <a:gd name="connsiteX0" fmla="*/ 0 w 1729740"/>
              <a:gd name="connsiteY0" fmla="*/ 388620 h 1714500"/>
              <a:gd name="connsiteX1" fmla="*/ 1729740 w 1729740"/>
              <a:gd name="connsiteY1" fmla="*/ 0 h 1714500"/>
              <a:gd name="connsiteX2" fmla="*/ 1417320 w 1729740"/>
              <a:gd name="connsiteY2" fmla="*/ 1714500 h 1714500"/>
              <a:gd name="connsiteX3" fmla="*/ 1181100 w 1729740"/>
              <a:gd name="connsiteY3" fmla="*/ 533400 h 1714500"/>
              <a:gd name="connsiteX4" fmla="*/ 876300 w 1729740"/>
              <a:gd name="connsiteY4" fmla="*/ 365760 h 1714500"/>
              <a:gd name="connsiteX5" fmla="*/ 0 w 1729740"/>
              <a:gd name="connsiteY5" fmla="*/ 388620 h 1714500"/>
              <a:gd name="connsiteX0" fmla="*/ 0 w 1729740"/>
              <a:gd name="connsiteY0" fmla="*/ 388620 h 1714500"/>
              <a:gd name="connsiteX1" fmla="*/ 1729740 w 1729740"/>
              <a:gd name="connsiteY1" fmla="*/ 0 h 1714500"/>
              <a:gd name="connsiteX2" fmla="*/ 1417320 w 1729740"/>
              <a:gd name="connsiteY2" fmla="*/ 1714500 h 1714500"/>
              <a:gd name="connsiteX3" fmla="*/ 1181100 w 1729740"/>
              <a:gd name="connsiteY3" fmla="*/ 533400 h 1714500"/>
              <a:gd name="connsiteX4" fmla="*/ 647700 w 1729740"/>
              <a:gd name="connsiteY4" fmla="*/ 899160 h 1714500"/>
              <a:gd name="connsiteX5" fmla="*/ 0 w 1729740"/>
              <a:gd name="connsiteY5" fmla="*/ 388620 h 1714500"/>
              <a:gd name="connsiteX0" fmla="*/ 0 w 1859280"/>
              <a:gd name="connsiteY0" fmla="*/ 388620 h 1714500"/>
              <a:gd name="connsiteX1" fmla="*/ 1729740 w 1859280"/>
              <a:gd name="connsiteY1" fmla="*/ 0 h 1714500"/>
              <a:gd name="connsiteX2" fmla="*/ 1859280 w 1859280"/>
              <a:gd name="connsiteY2" fmla="*/ 464820 h 1714500"/>
              <a:gd name="connsiteX3" fmla="*/ 1417320 w 1859280"/>
              <a:gd name="connsiteY3" fmla="*/ 1714500 h 1714500"/>
              <a:gd name="connsiteX4" fmla="*/ 1181100 w 1859280"/>
              <a:gd name="connsiteY4" fmla="*/ 533400 h 1714500"/>
              <a:gd name="connsiteX5" fmla="*/ 647700 w 1859280"/>
              <a:gd name="connsiteY5" fmla="*/ 899160 h 1714500"/>
              <a:gd name="connsiteX6" fmla="*/ 0 w 1859280"/>
              <a:gd name="connsiteY6" fmla="*/ 388620 h 1714500"/>
              <a:gd name="connsiteX0" fmla="*/ 0 w 1859280"/>
              <a:gd name="connsiteY0" fmla="*/ 388620 h 1714500"/>
              <a:gd name="connsiteX1" fmla="*/ 1729740 w 1859280"/>
              <a:gd name="connsiteY1" fmla="*/ 0 h 1714500"/>
              <a:gd name="connsiteX2" fmla="*/ 1859280 w 1859280"/>
              <a:gd name="connsiteY2" fmla="*/ 464820 h 1714500"/>
              <a:gd name="connsiteX3" fmla="*/ 1417320 w 1859280"/>
              <a:gd name="connsiteY3" fmla="*/ 1714500 h 1714500"/>
              <a:gd name="connsiteX4" fmla="*/ 1181100 w 1859280"/>
              <a:gd name="connsiteY4" fmla="*/ 533400 h 1714500"/>
              <a:gd name="connsiteX5" fmla="*/ 1173480 w 1859280"/>
              <a:gd name="connsiteY5" fmla="*/ 548640 h 1714500"/>
              <a:gd name="connsiteX6" fmla="*/ 647700 w 1859280"/>
              <a:gd name="connsiteY6" fmla="*/ 899160 h 1714500"/>
              <a:gd name="connsiteX7" fmla="*/ 0 w 1859280"/>
              <a:gd name="connsiteY7" fmla="*/ 388620 h 1714500"/>
              <a:gd name="connsiteX0" fmla="*/ 0 w 1859280"/>
              <a:gd name="connsiteY0" fmla="*/ 388620 h 1714500"/>
              <a:gd name="connsiteX1" fmla="*/ 1729740 w 1859280"/>
              <a:gd name="connsiteY1" fmla="*/ 0 h 1714500"/>
              <a:gd name="connsiteX2" fmla="*/ 1859280 w 1859280"/>
              <a:gd name="connsiteY2" fmla="*/ 464820 h 1714500"/>
              <a:gd name="connsiteX3" fmla="*/ 1417320 w 1859280"/>
              <a:gd name="connsiteY3" fmla="*/ 1714500 h 1714500"/>
              <a:gd name="connsiteX4" fmla="*/ 1181100 w 1859280"/>
              <a:gd name="connsiteY4" fmla="*/ 533400 h 1714500"/>
              <a:gd name="connsiteX5" fmla="*/ 1173480 w 1859280"/>
              <a:gd name="connsiteY5" fmla="*/ 548640 h 1714500"/>
              <a:gd name="connsiteX6" fmla="*/ 647700 w 1859280"/>
              <a:gd name="connsiteY6" fmla="*/ 899160 h 1714500"/>
              <a:gd name="connsiteX7" fmla="*/ 0 w 1859280"/>
              <a:gd name="connsiteY7" fmla="*/ 388620 h 1714500"/>
              <a:gd name="connsiteX0" fmla="*/ 0 w 1859280"/>
              <a:gd name="connsiteY0" fmla="*/ 388620 h 1714500"/>
              <a:gd name="connsiteX1" fmla="*/ 1729740 w 1859280"/>
              <a:gd name="connsiteY1" fmla="*/ 0 h 1714500"/>
              <a:gd name="connsiteX2" fmla="*/ 1859280 w 1859280"/>
              <a:gd name="connsiteY2" fmla="*/ 464820 h 1714500"/>
              <a:gd name="connsiteX3" fmla="*/ 1417320 w 1859280"/>
              <a:gd name="connsiteY3" fmla="*/ 1714500 h 1714500"/>
              <a:gd name="connsiteX4" fmla="*/ 1181100 w 1859280"/>
              <a:gd name="connsiteY4" fmla="*/ 533400 h 1714500"/>
              <a:gd name="connsiteX5" fmla="*/ 868680 w 1859280"/>
              <a:gd name="connsiteY5" fmla="*/ 929640 h 1714500"/>
              <a:gd name="connsiteX6" fmla="*/ 647700 w 1859280"/>
              <a:gd name="connsiteY6" fmla="*/ 899160 h 1714500"/>
              <a:gd name="connsiteX7" fmla="*/ 0 w 1859280"/>
              <a:gd name="connsiteY7" fmla="*/ 388620 h 1714500"/>
              <a:gd name="connsiteX0" fmla="*/ 0 w 1859280"/>
              <a:gd name="connsiteY0" fmla="*/ 617220 h 1943100"/>
              <a:gd name="connsiteX1" fmla="*/ 1196340 w 1859280"/>
              <a:gd name="connsiteY1" fmla="*/ 0 h 1943100"/>
              <a:gd name="connsiteX2" fmla="*/ 1859280 w 1859280"/>
              <a:gd name="connsiteY2" fmla="*/ 693420 h 1943100"/>
              <a:gd name="connsiteX3" fmla="*/ 1417320 w 1859280"/>
              <a:gd name="connsiteY3" fmla="*/ 1943100 h 1943100"/>
              <a:gd name="connsiteX4" fmla="*/ 1181100 w 1859280"/>
              <a:gd name="connsiteY4" fmla="*/ 762000 h 1943100"/>
              <a:gd name="connsiteX5" fmla="*/ 868680 w 1859280"/>
              <a:gd name="connsiteY5" fmla="*/ 1158240 h 1943100"/>
              <a:gd name="connsiteX6" fmla="*/ 647700 w 1859280"/>
              <a:gd name="connsiteY6" fmla="*/ 1127760 h 1943100"/>
              <a:gd name="connsiteX7" fmla="*/ 0 w 1859280"/>
              <a:gd name="connsiteY7" fmla="*/ 617220 h 1943100"/>
              <a:gd name="connsiteX0" fmla="*/ 0 w 1859280"/>
              <a:gd name="connsiteY0" fmla="*/ 1584960 h 2910840"/>
              <a:gd name="connsiteX1" fmla="*/ 1196340 w 1859280"/>
              <a:gd name="connsiteY1" fmla="*/ 967740 h 2910840"/>
              <a:gd name="connsiteX2" fmla="*/ 1859280 w 1859280"/>
              <a:gd name="connsiteY2" fmla="*/ 1661160 h 2910840"/>
              <a:gd name="connsiteX3" fmla="*/ 1417320 w 1859280"/>
              <a:gd name="connsiteY3" fmla="*/ 2910840 h 2910840"/>
              <a:gd name="connsiteX4" fmla="*/ 1181100 w 1859280"/>
              <a:gd name="connsiteY4" fmla="*/ 1729740 h 2910840"/>
              <a:gd name="connsiteX5" fmla="*/ 868680 w 1859280"/>
              <a:gd name="connsiteY5" fmla="*/ 2125980 h 2910840"/>
              <a:gd name="connsiteX6" fmla="*/ 647700 w 1859280"/>
              <a:gd name="connsiteY6" fmla="*/ 2095500 h 2910840"/>
              <a:gd name="connsiteX7" fmla="*/ 0 w 1859280"/>
              <a:gd name="connsiteY7" fmla="*/ 1584960 h 2910840"/>
              <a:gd name="connsiteX0" fmla="*/ 0 w 1859280"/>
              <a:gd name="connsiteY0" fmla="*/ 1584960 h 2910840"/>
              <a:gd name="connsiteX1" fmla="*/ 1196340 w 1859280"/>
              <a:gd name="connsiteY1" fmla="*/ 967740 h 2910840"/>
              <a:gd name="connsiteX2" fmla="*/ 1859280 w 1859280"/>
              <a:gd name="connsiteY2" fmla="*/ 1661160 h 2910840"/>
              <a:gd name="connsiteX3" fmla="*/ 1417320 w 1859280"/>
              <a:gd name="connsiteY3" fmla="*/ 2910840 h 2910840"/>
              <a:gd name="connsiteX4" fmla="*/ 1181100 w 1859280"/>
              <a:gd name="connsiteY4" fmla="*/ 1729740 h 2910840"/>
              <a:gd name="connsiteX5" fmla="*/ 868680 w 1859280"/>
              <a:gd name="connsiteY5" fmla="*/ 2125980 h 2910840"/>
              <a:gd name="connsiteX6" fmla="*/ 647700 w 1859280"/>
              <a:gd name="connsiteY6" fmla="*/ 2095500 h 2910840"/>
              <a:gd name="connsiteX7" fmla="*/ 0 w 1859280"/>
              <a:gd name="connsiteY7" fmla="*/ 1584960 h 2910840"/>
              <a:gd name="connsiteX0" fmla="*/ 0 w 1859280"/>
              <a:gd name="connsiteY0" fmla="*/ 1584960 h 2910840"/>
              <a:gd name="connsiteX1" fmla="*/ 1196340 w 1859280"/>
              <a:gd name="connsiteY1" fmla="*/ 967740 h 2910840"/>
              <a:gd name="connsiteX2" fmla="*/ 1859280 w 1859280"/>
              <a:gd name="connsiteY2" fmla="*/ 1661160 h 2910840"/>
              <a:gd name="connsiteX3" fmla="*/ 1417320 w 1859280"/>
              <a:gd name="connsiteY3" fmla="*/ 2910840 h 2910840"/>
              <a:gd name="connsiteX4" fmla="*/ 868680 w 1859280"/>
              <a:gd name="connsiteY4" fmla="*/ 2125980 h 2910840"/>
              <a:gd name="connsiteX5" fmla="*/ 647700 w 1859280"/>
              <a:gd name="connsiteY5" fmla="*/ 2095500 h 2910840"/>
              <a:gd name="connsiteX6" fmla="*/ 0 w 1859280"/>
              <a:gd name="connsiteY6" fmla="*/ 1584960 h 2910840"/>
              <a:gd name="connsiteX0" fmla="*/ 0 w 1859280"/>
              <a:gd name="connsiteY0" fmla="*/ 1584960 h 2910840"/>
              <a:gd name="connsiteX1" fmla="*/ 1196340 w 1859280"/>
              <a:gd name="connsiteY1" fmla="*/ 967740 h 2910840"/>
              <a:gd name="connsiteX2" fmla="*/ 1859280 w 1859280"/>
              <a:gd name="connsiteY2" fmla="*/ 1661160 h 2910840"/>
              <a:gd name="connsiteX3" fmla="*/ 1417320 w 1859280"/>
              <a:gd name="connsiteY3" fmla="*/ 2910840 h 2910840"/>
              <a:gd name="connsiteX4" fmla="*/ 647700 w 1859280"/>
              <a:gd name="connsiteY4" fmla="*/ 2095500 h 2910840"/>
              <a:gd name="connsiteX5" fmla="*/ 0 w 1859280"/>
              <a:gd name="connsiteY5" fmla="*/ 1584960 h 2910840"/>
              <a:gd name="connsiteX0" fmla="*/ 0 w 1417320"/>
              <a:gd name="connsiteY0" fmla="*/ 1584960 h 2910840"/>
              <a:gd name="connsiteX1" fmla="*/ 1196340 w 1417320"/>
              <a:gd name="connsiteY1" fmla="*/ 967740 h 2910840"/>
              <a:gd name="connsiteX2" fmla="*/ 1417320 w 1417320"/>
              <a:gd name="connsiteY2" fmla="*/ 2910840 h 2910840"/>
              <a:gd name="connsiteX3" fmla="*/ 647700 w 1417320"/>
              <a:gd name="connsiteY3" fmla="*/ 2095500 h 2910840"/>
              <a:gd name="connsiteX4" fmla="*/ 0 w 1417320"/>
              <a:gd name="connsiteY4" fmla="*/ 1584960 h 2910840"/>
              <a:gd name="connsiteX0" fmla="*/ 0 w 1196340"/>
              <a:gd name="connsiteY0" fmla="*/ 1584960 h 2095500"/>
              <a:gd name="connsiteX1" fmla="*/ 1196340 w 1196340"/>
              <a:gd name="connsiteY1" fmla="*/ 967740 h 2095500"/>
              <a:gd name="connsiteX2" fmla="*/ 647700 w 1196340"/>
              <a:gd name="connsiteY2" fmla="*/ 2095500 h 2095500"/>
              <a:gd name="connsiteX3" fmla="*/ 0 w 1196340"/>
              <a:gd name="connsiteY3" fmla="*/ 1584960 h 2095500"/>
              <a:gd name="connsiteX0" fmla="*/ 0 w 647700"/>
              <a:gd name="connsiteY0" fmla="*/ 0 h 510540"/>
              <a:gd name="connsiteX1" fmla="*/ 647700 w 647700"/>
              <a:gd name="connsiteY1" fmla="*/ 510540 h 510540"/>
              <a:gd name="connsiteX2" fmla="*/ 0 w 647700"/>
              <a:gd name="connsiteY2" fmla="*/ 0 h 510540"/>
              <a:gd name="connsiteX0" fmla="*/ 0 w 1325880"/>
              <a:gd name="connsiteY0" fmla="*/ 45720 h 556260"/>
              <a:gd name="connsiteX1" fmla="*/ 647700 w 1325880"/>
              <a:gd name="connsiteY1" fmla="*/ 556260 h 556260"/>
              <a:gd name="connsiteX2" fmla="*/ 1325880 w 1325880"/>
              <a:gd name="connsiteY2" fmla="*/ 0 h 556260"/>
              <a:gd name="connsiteX3" fmla="*/ 0 w 1325880"/>
              <a:gd name="connsiteY3" fmla="*/ 45720 h 556260"/>
              <a:gd name="connsiteX0" fmla="*/ 0 w 1325880"/>
              <a:gd name="connsiteY0" fmla="*/ 571500 h 1082040"/>
              <a:gd name="connsiteX1" fmla="*/ 647700 w 1325880"/>
              <a:gd name="connsiteY1" fmla="*/ 1082040 h 1082040"/>
              <a:gd name="connsiteX2" fmla="*/ 1325880 w 1325880"/>
              <a:gd name="connsiteY2" fmla="*/ 525780 h 1082040"/>
              <a:gd name="connsiteX3" fmla="*/ 0 w 1325880"/>
              <a:gd name="connsiteY3" fmla="*/ 571500 h 1082040"/>
              <a:gd name="connsiteX0" fmla="*/ 0 w 1325880"/>
              <a:gd name="connsiteY0" fmla="*/ 571500 h 1082040"/>
              <a:gd name="connsiteX1" fmla="*/ 647700 w 1325880"/>
              <a:gd name="connsiteY1" fmla="*/ 1082040 h 1082040"/>
              <a:gd name="connsiteX2" fmla="*/ 1325880 w 1325880"/>
              <a:gd name="connsiteY2" fmla="*/ 525780 h 1082040"/>
              <a:gd name="connsiteX3" fmla="*/ 0 w 1325880"/>
              <a:gd name="connsiteY3" fmla="*/ 571500 h 1082040"/>
              <a:gd name="connsiteX0" fmla="*/ 157480 w 1483360"/>
              <a:gd name="connsiteY0" fmla="*/ 571500 h 1082040"/>
              <a:gd name="connsiteX1" fmla="*/ 805180 w 1483360"/>
              <a:gd name="connsiteY1" fmla="*/ 1082040 h 1082040"/>
              <a:gd name="connsiteX2" fmla="*/ 1483360 w 1483360"/>
              <a:gd name="connsiteY2" fmla="*/ 525780 h 1082040"/>
              <a:gd name="connsiteX3" fmla="*/ 157480 w 1483360"/>
              <a:gd name="connsiteY3" fmla="*/ 571500 h 1082040"/>
              <a:gd name="connsiteX0" fmla="*/ 157480 w 1630680"/>
              <a:gd name="connsiteY0" fmla="*/ 571500 h 1082040"/>
              <a:gd name="connsiteX1" fmla="*/ 805180 w 1630680"/>
              <a:gd name="connsiteY1" fmla="*/ 1082040 h 1082040"/>
              <a:gd name="connsiteX2" fmla="*/ 1483360 w 1630680"/>
              <a:gd name="connsiteY2" fmla="*/ 525780 h 1082040"/>
              <a:gd name="connsiteX3" fmla="*/ 157480 w 1630680"/>
              <a:gd name="connsiteY3" fmla="*/ 571500 h 1082040"/>
              <a:gd name="connsiteX0" fmla="*/ 157480 w 1630680"/>
              <a:gd name="connsiteY0" fmla="*/ 571500 h 1498600"/>
              <a:gd name="connsiteX1" fmla="*/ 805180 w 1630680"/>
              <a:gd name="connsiteY1" fmla="*/ 1082040 h 1498600"/>
              <a:gd name="connsiteX2" fmla="*/ 1483360 w 1630680"/>
              <a:gd name="connsiteY2" fmla="*/ 525780 h 1498600"/>
              <a:gd name="connsiteX3" fmla="*/ 157480 w 1630680"/>
              <a:gd name="connsiteY3" fmla="*/ 571500 h 1498600"/>
              <a:gd name="connsiteX0" fmla="*/ 157480 w 1630680"/>
              <a:gd name="connsiteY0" fmla="*/ 571500 h 1498600"/>
              <a:gd name="connsiteX1" fmla="*/ 805180 w 1630680"/>
              <a:gd name="connsiteY1" fmla="*/ 1082040 h 1498600"/>
              <a:gd name="connsiteX2" fmla="*/ 1483360 w 1630680"/>
              <a:gd name="connsiteY2" fmla="*/ 525780 h 1498600"/>
              <a:gd name="connsiteX3" fmla="*/ 157480 w 1630680"/>
              <a:gd name="connsiteY3" fmla="*/ 571500 h 1498600"/>
              <a:gd name="connsiteX0" fmla="*/ 0 w 1325880"/>
              <a:gd name="connsiteY0" fmla="*/ 571500 h 571500"/>
              <a:gd name="connsiteX1" fmla="*/ 1325880 w 1325880"/>
              <a:gd name="connsiteY1" fmla="*/ 525780 h 571500"/>
              <a:gd name="connsiteX2" fmla="*/ 0 w 1325880"/>
              <a:gd name="connsiteY2" fmla="*/ 571500 h 571500"/>
              <a:gd name="connsiteX0" fmla="*/ 0 w 2773680"/>
              <a:gd name="connsiteY0" fmla="*/ 4381500 h 4381500"/>
              <a:gd name="connsiteX1" fmla="*/ 2773680 w 2773680"/>
              <a:gd name="connsiteY1" fmla="*/ 525780 h 4381500"/>
              <a:gd name="connsiteX2" fmla="*/ 0 w 2773680"/>
              <a:gd name="connsiteY2" fmla="*/ 4381500 h 4381500"/>
              <a:gd name="connsiteX0" fmla="*/ 0 w 3688080"/>
              <a:gd name="connsiteY0" fmla="*/ 571500 h 571500"/>
              <a:gd name="connsiteX1" fmla="*/ 3688080 w 3688080"/>
              <a:gd name="connsiteY1" fmla="*/ 525780 h 571500"/>
              <a:gd name="connsiteX2" fmla="*/ 0 w 3688080"/>
              <a:gd name="connsiteY2" fmla="*/ 571500 h 571500"/>
              <a:gd name="connsiteX0" fmla="*/ 0 w 3688080"/>
              <a:gd name="connsiteY0" fmla="*/ 2689860 h 2689860"/>
              <a:gd name="connsiteX1" fmla="*/ 3688080 w 3688080"/>
              <a:gd name="connsiteY1" fmla="*/ 2644140 h 2689860"/>
              <a:gd name="connsiteX2" fmla="*/ 0 w 3688080"/>
              <a:gd name="connsiteY2" fmla="*/ 2689860 h 2689860"/>
              <a:gd name="connsiteX0" fmla="*/ 314960 w 4302760"/>
              <a:gd name="connsiteY0" fmla="*/ 2080260 h 2080260"/>
              <a:gd name="connsiteX1" fmla="*/ 4003040 w 4302760"/>
              <a:gd name="connsiteY1" fmla="*/ 2034540 h 2080260"/>
              <a:gd name="connsiteX2" fmla="*/ 2113280 w 4302760"/>
              <a:gd name="connsiteY2" fmla="*/ 7620 h 2080260"/>
              <a:gd name="connsiteX3" fmla="*/ 314960 w 4302760"/>
              <a:gd name="connsiteY3" fmla="*/ 2080260 h 2080260"/>
              <a:gd name="connsiteX0" fmla="*/ 314960 w 4003040"/>
              <a:gd name="connsiteY0" fmla="*/ 2080260 h 2080260"/>
              <a:gd name="connsiteX1" fmla="*/ 4003040 w 4003040"/>
              <a:gd name="connsiteY1" fmla="*/ 2034540 h 2080260"/>
              <a:gd name="connsiteX2" fmla="*/ 2113280 w 4003040"/>
              <a:gd name="connsiteY2" fmla="*/ 7620 h 2080260"/>
              <a:gd name="connsiteX3" fmla="*/ 314960 w 4003040"/>
              <a:gd name="connsiteY3" fmla="*/ 2080260 h 2080260"/>
              <a:gd name="connsiteX0" fmla="*/ 314960 w 4003040"/>
              <a:gd name="connsiteY0" fmla="*/ 2080260 h 2080260"/>
              <a:gd name="connsiteX1" fmla="*/ 4003040 w 4003040"/>
              <a:gd name="connsiteY1" fmla="*/ 2034540 h 2080260"/>
              <a:gd name="connsiteX2" fmla="*/ 2113280 w 4003040"/>
              <a:gd name="connsiteY2" fmla="*/ 7620 h 2080260"/>
              <a:gd name="connsiteX3" fmla="*/ 314960 w 4003040"/>
              <a:gd name="connsiteY3" fmla="*/ 2080260 h 2080260"/>
              <a:gd name="connsiteX0" fmla="*/ 30480 w 3723640"/>
              <a:gd name="connsiteY0" fmla="*/ 2080260 h 2348230"/>
              <a:gd name="connsiteX1" fmla="*/ 2011680 w 3723640"/>
              <a:gd name="connsiteY1" fmla="*/ 1051560 h 2348230"/>
              <a:gd name="connsiteX2" fmla="*/ 3718560 w 3723640"/>
              <a:gd name="connsiteY2" fmla="*/ 2034540 h 2348230"/>
              <a:gd name="connsiteX3" fmla="*/ 1828800 w 3723640"/>
              <a:gd name="connsiteY3" fmla="*/ 7620 h 2348230"/>
              <a:gd name="connsiteX4" fmla="*/ 30480 w 3723640"/>
              <a:gd name="connsiteY4" fmla="*/ 2080260 h 2348230"/>
              <a:gd name="connsiteX0" fmla="*/ 30480 w 3718560"/>
              <a:gd name="connsiteY0" fmla="*/ 2080260 h 2254250"/>
              <a:gd name="connsiteX1" fmla="*/ 2011680 w 3718560"/>
              <a:gd name="connsiteY1" fmla="*/ 1051560 h 2254250"/>
              <a:gd name="connsiteX2" fmla="*/ 3718560 w 3718560"/>
              <a:gd name="connsiteY2" fmla="*/ 2034540 h 2254250"/>
              <a:gd name="connsiteX3" fmla="*/ 1828800 w 3718560"/>
              <a:gd name="connsiteY3" fmla="*/ 7620 h 2254250"/>
              <a:gd name="connsiteX4" fmla="*/ 30480 w 3718560"/>
              <a:gd name="connsiteY4" fmla="*/ 2080260 h 2254250"/>
              <a:gd name="connsiteX0" fmla="*/ 30480 w 3718560"/>
              <a:gd name="connsiteY0" fmla="*/ 2080260 h 2080260"/>
              <a:gd name="connsiteX1" fmla="*/ 2011680 w 3718560"/>
              <a:gd name="connsiteY1" fmla="*/ 1051560 h 2080260"/>
              <a:gd name="connsiteX2" fmla="*/ 3718560 w 3718560"/>
              <a:gd name="connsiteY2" fmla="*/ 2034540 h 2080260"/>
              <a:gd name="connsiteX3" fmla="*/ 1828800 w 3718560"/>
              <a:gd name="connsiteY3" fmla="*/ 7620 h 2080260"/>
              <a:gd name="connsiteX4" fmla="*/ 30480 w 3718560"/>
              <a:gd name="connsiteY4" fmla="*/ 2080260 h 2080260"/>
              <a:gd name="connsiteX0" fmla="*/ 0 w 3688080"/>
              <a:gd name="connsiteY0" fmla="*/ 2080260 h 2080260"/>
              <a:gd name="connsiteX1" fmla="*/ 1981200 w 3688080"/>
              <a:gd name="connsiteY1" fmla="*/ 1051560 h 2080260"/>
              <a:gd name="connsiteX2" fmla="*/ 3688080 w 3688080"/>
              <a:gd name="connsiteY2" fmla="*/ 2034540 h 2080260"/>
              <a:gd name="connsiteX3" fmla="*/ 1798320 w 3688080"/>
              <a:gd name="connsiteY3" fmla="*/ 7620 h 2080260"/>
              <a:gd name="connsiteX4" fmla="*/ 0 w 3688080"/>
              <a:gd name="connsiteY4" fmla="*/ 2080260 h 2080260"/>
              <a:gd name="connsiteX0" fmla="*/ 0 w 3535680"/>
              <a:gd name="connsiteY0" fmla="*/ 1874520 h 2057400"/>
              <a:gd name="connsiteX1" fmla="*/ 1828800 w 3535680"/>
              <a:gd name="connsiteY1" fmla="*/ 1074420 h 2057400"/>
              <a:gd name="connsiteX2" fmla="*/ 3535680 w 3535680"/>
              <a:gd name="connsiteY2" fmla="*/ 2057400 h 2057400"/>
              <a:gd name="connsiteX3" fmla="*/ 1645920 w 3535680"/>
              <a:gd name="connsiteY3" fmla="*/ 30480 h 2057400"/>
              <a:gd name="connsiteX4" fmla="*/ 0 w 3535680"/>
              <a:gd name="connsiteY4" fmla="*/ 1874520 h 2057400"/>
              <a:gd name="connsiteX0" fmla="*/ 0 w 3688080"/>
              <a:gd name="connsiteY0" fmla="*/ 2080260 h 2080260"/>
              <a:gd name="connsiteX1" fmla="*/ 1981200 w 3688080"/>
              <a:gd name="connsiteY1" fmla="*/ 1051560 h 2080260"/>
              <a:gd name="connsiteX2" fmla="*/ 3688080 w 3688080"/>
              <a:gd name="connsiteY2" fmla="*/ 2034540 h 2080260"/>
              <a:gd name="connsiteX3" fmla="*/ 1798320 w 3688080"/>
              <a:gd name="connsiteY3" fmla="*/ 7620 h 2080260"/>
              <a:gd name="connsiteX4" fmla="*/ 0 w 3688080"/>
              <a:gd name="connsiteY4" fmla="*/ 2080260 h 2080260"/>
              <a:gd name="connsiteX0" fmla="*/ 0 w 3688080"/>
              <a:gd name="connsiteY0" fmla="*/ 2118360 h 2118360"/>
              <a:gd name="connsiteX1" fmla="*/ 1981200 w 3688080"/>
              <a:gd name="connsiteY1" fmla="*/ 1089660 h 2118360"/>
              <a:gd name="connsiteX2" fmla="*/ 3688080 w 3688080"/>
              <a:gd name="connsiteY2" fmla="*/ 1844040 h 2118360"/>
              <a:gd name="connsiteX3" fmla="*/ 1798320 w 3688080"/>
              <a:gd name="connsiteY3" fmla="*/ 45720 h 2118360"/>
              <a:gd name="connsiteX4" fmla="*/ 0 w 3688080"/>
              <a:gd name="connsiteY4" fmla="*/ 2118360 h 2118360"/>
              <a:gd name="connsiteX0" fmla="*/ 0 w 3688080"/>
              <a:gd name="connsiteY0" fmla="*/ 2080260 h 2080260"/>
              <a:gd name="connsiteX1" fmla="*/ 1981200 w 3688080"/>
              <a:gd name="connsiteY1" fmla="*/ 1051560 h 2080260"/>
              <a:gd name="connsiteX2" fmla="*/ 3688080 w 3688080"/>
              <a:gd name="connsiteY2" fmla="*/ 2034540 h 2080260"/>
              <a:gd name="connsiteX3" fmla="*/ 1798320 w 3688080"/>
              <a:gd name="connsiteY3" fmla="*/ 7620 h 2080260"/>
              <a:gd name="connsiteX4" fmla="*/ 0 w 3688080"/>
              <a:gd name="connsiteY4" fmla="*/ 2080260 h 2080260"/>
              <a:gd name="connsiteX0" fmla="*/ 0 w 3688080"/>
              <a:gd name="connsiteY0" fmla="*/ 2001520 h 2032000"/>
              <a:gd name="connsiteX1" fmla="*/ 1981200 w 3688080"/>
              <a:gd name="connsiteY1" fmla="*/ 1049020 h 2032000"/>
              <a:gd name="connsiteX2" fmla="*/ 3688080 w 3688080"/>
              <a:gd name="connsiteY2" fmla="*/ 2032000 h 2032000"/>
              <a:gd name="connsiteX3" fmla="*/ 1798320 w 3688080"/>
              <a:gd name="connsiteY3" fmla="*/ 5080 h 2032000"/>
              <a:gd name="connsiteX4" fmla="*/ 0 w 3688080"/>
              <a:gd name="connsiteY4" fmla="*/ 2001520 h 2032000"/>
              <a:gd name="connsiteX0" fmla="*/ 0 w 3688080"/>
              <a:gd name="connsiteY0" fmla="*/ 2001520 h 2032000"/>
              <a:gd name="connsiteX1" fmla="*/ 1981200 w 3688080"/>
              <a:gd name="connsiteY1" fmla="*/ 1049020 h 2032000"/>
              <a:gd name="connsiteX2" fmla="*/ 3688080 w 3688080"/>
              <a:gd name="connsiteY2" fmla="*/ 2032000 h 2032000"/>
              <a:gd name="connsiteX3" fmla="*/ 1798320 w 3688080"/>
              <a:gd name="connsiteY3" fmla="*/ 5080 h 2032000"/>
              <a:gd name="connsiteX4" fmla="*/ 0 w 3688080"/>
              <a:gd name="connsiteY4" fmla="*/ 2001520 h 2032000"/>
              <a:gd name="connsiteX0" fmla="*/ 0 w 3688080"/>
              <a:gd name="connsiteY0" fmla="*/ 2001520 h 2032000"/>
              <a:gd name="connsiteX1" fmla="*/ 1981200 w 3688080"/>
              <a:gd name="connsiteY1" fmla="*/ 1049020 h 2032000"/>
              <a:gd name="connsiteX2" fmla="*/ 3688080 w 3688080"/>
              <a:gd name="connsiteY2" fmla="*/ 2032000 h 2032000"/>
              <a:gd name="connsiteX3" fmla="*/ 1798320 w 3688080"/>
              <a:gd name="connsiteY3" fmla="*/ 5080 h 2032000"/>
              <a:gd name="connsiteX4" fmla="*/ 0 w 36880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22120 w 3611880"/>
              <a:gd name="connsiteY3" fmla="*/ 5080 h 2032000"/>
              <a:gd name="connsiteX4" fmla="*/ 0 w 36118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22120 w 3611880"/>
              <a:gd name="connsiteY3" fmla="*/ 5080 h 2032000"/>
              <a:gd name="connsiteX4" fmla="*/ 0 w 36118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98320 w 3611880"/>
              <a:gd name="connsiteY3" fmla="*/ 5080 h 2032000"/>
              <a:gd name="connsiteX4" fmla="*/ 0 w 36118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98320 w 3611880"/>
              <a:gd name="connsiteY3" fmla="*/ 5080 h 2032000"/>
              <a:gd name="connsiteX4" fmla="*/ 0 w 3611880"/>
              <a:gd name="connsiteY4" fmla="*/ 2001520 h 2032000"/>
              <a:gd name="connsiteX0" fmla="*/ 0 w 3611880"/>
              <a:gd name="connsiteY0" fmla="*/ 2001520 h 2032000"/>
              <a:gd name="connsiteX1" fmla="*/ 1905000 w 3611880"/>
              <a:gd name="connsiteY1" fmla="*/ 1049020 h 2032000"/>
              <a:gd name="connsiteX2" fmla="*/ 3611880 w 3611880"/>
              <a:gd name="connsiteY2" fmla="*/ 2032000 h 2032000"/>
              <a:gd name="connsiteX3" fmla="*/ 1798320 w 3611880"/>
              <a:gd name="connsiteY3" fmla="*/ 5080 h 2032000"/>
              <a:gd name="connsiteX4" fmla="*/ 0 w 3611880"/>
              <a:gd name="connsiteY4" fmla="*/ 2001520 h 2032000"/>
              <a:gd name="connsiteX0" fmla="*/ 0 w 3614420"/>
              <a:gd name="connsiteY0" fmla="*/ 2001520 h 2032000"/>
              <a:gd name="connsiteX1" fmla="*/ 1905000 w 3614420"/>
              <a:gd name="connsiteY1" fmla="*/ 1049020 h 2032000"/>
              <a:gd name="connsiteX2" fmla="*/ 3611880 w 3614420"/>
              <a:gd name="connsiteY2" fmla="*/ 2032000 h 2032000"/>
              <a:gd name="connsiteX3" fmla="*/ 1798320 w 3614420"/>
              <a:gd name="connsiteY3" fmla="*/ 5080 h 2032000"/>
              <a:gd name="connsiteX4" fmla="*/ 0 w 3614420"/>
              <a:gd name="connsiteY4" fmla="*/ 2001520 h 2032000"/>
              <a:gd name="connsiteX0" fmla="*/ 0 w 3637280"/>
              <a:gd name="connsiteY0" fmla="*/ 2001520 h 2032000"/>
              <a:gd name="connsiteX1" fmla="*/ 1905000 w 3637280"/>
              <a:gd name="connsiteY1" fmla="*/ 1049020 h 2032000"/>
              <a:gd name="connsiteX2" fmla="*/ 3611880 w 3637280"/>
              <a:gd name="connsiteY2" fmla="*/ 2032000 h 2032000"/>
              <a:gd name="connsiteX3" fmla="*/ 1798320 w 3637280"/>
              <a:gd name="connsiteY3" fmla="*/ 5080 h 2032000"/>
              <a:gd name="connsiteX4" fmla="*/ 0 w 3637280"/>
              <a:gd name="connsiteY4" fmla="*/ 2001520 h 2032000"/>
              <a:gd name="connsiteX0" fmla="*/ 0 w 3637280"/>
              <a:gd name="connsiteY0" fmla="*/ 2001520 h 2032000"/>
              <a:gd name="connsiteX1" fmla="*/ 1905000 w 3637280"/>
              <a:gd name="connsiteY1" fmla="*/ 1049020 h 2032000"/>
              <a:gd name="connsiteX2" fmla="*/ 3611880 w 3637280"/>
              <a:gd name="connsiteY2" fmla="*/ 2032000 h 2032000"/>
              <a:gd name="connsiteX3" fmla="*/ 1798320 w 3637280"/>
              <a:gd name="connsiteY3" fmla="*/ 5080 h 2032000"/>
              <a:gd name="connsiteX4" fmla="*/ 0 w 3637280"/>
              <a:gd name="connsiteY4" fmla="*/ 2001520 h 2032000"/>
              <a:gd name="connsiteX0" fmla="*/ 0 w 3637280"/>
              <a:gd name="connsiteY0" fmla="*/ 1998980 h 2029460"/>
              <a:gd name="connsiteX1" fmla="*/ 1905000 w 3637280"/>
              <a:gd name="connsiteY1" fmla="*/ 1046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905000 w 3637280"/>
              <a:gd name="connsiteY1" fmla="*/ 1046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905000 w 3637280"/>
              <a:gd name="connsiteY1" fmla="*/ 1046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1998980 h 2029460"/>
              <a:gd name="connsiteX1" fmla="*/ 1828800 w 3637280"/>
              <a:gd name="connsiteY1" fmla="*/ 665480 h 2029460"/>
              <a:gd name="connsiteX2" fmla="*/ 3611880 w 3637280"/>
              <a:gd name="connsiteY2" fmla="*/ 2029460 h 2029460"/>
              <a:gd name="connsiteX3" fmla="*/ 1798320 w 3637280"/>
              <a:gd name="connsiteY3" fmla="*/ 2540 h 2029460"/>
              <a:gd name="connsiteX4" fmla="*/ 0 w 3637280"/>
              <a:gd name="connsiteY4" fmla="*/ 1998980 h 2029460"/>
              <a:gd name="connsiteX0" fmla="*/ 0 w 3637280"/>
              <a:gd name="connsiteY0" fmla="*/ 2151380 h 2151380"/>
              <a:gd name="connsiteX1" fmla="*/ 1828800 w 3637280"/>
              <a:gd name="connsiteY1" fmla="*/ 665480 h 2151380"/>
              <a:gd name="connsiteX2" fmla="*/ 3611880 w 3637280"/>
              <a:gd name="connsiteY2" fmla="*/ 2029460 h 2151380"/>
              <a:gd name="connsiteX3" fmla="*/ 1798320 w 3637280"/>
              <a:gd name="connsiteY3" fmla="*/ 2540 h 2151380"/>
              <a:gd name="connsiteX4" fmla="*/ 0 w 3637280"/>
              <a:gd name="connsiteY4" fmla="*/ 2151380 h 2151380"/>
              <a:gd name="connsiteX0" fmla="*/ 0 w 3637280"/>
              <a:gd name="connsiteY0" fmla="*/ 2151380 h 2151380"/>
              <a:gd name="connsiteX1" fmla="*/ 1828800 w 3637280"/>
              <a:gd name="connsiteY1" fmla="*/ 665480 h 2151380"/>
              <a:gd name="connsiteX2" fmla="*/ 3611880 w 3637280"/>
              <a:gd name="connsiteY2" fmla="*/ 2105660 h 2151380"/>
              <a:gd name="connsiteX3" fmla="*/ 1798320 w 3637280"/>
              <a:gd name="connsiteY3" fmla="*/ 2540 h 2151380"/>
              <a:gd name="connsiteX4" fmla="*/ 0 w 3637280"/>
              <a:gd name="connsiteY4" fmla="*/ 2151380 h 2151380"/>
              <a:gd name="connsiteX0" fmla="*/ 0 w 3637280"/>
              <a:gd name="connsiteY0" fmla="*/ 2151380 h 2151380"/>
              <a:gd name="connsiteX1" fmla="*/ 1828800 w 3637280"/>
              <a:gd name="connsiteY1" fmla="*/ 665480 h 2151380"/>
              <a:gd name="connsiteX2" fmla="*/ 3611880 w 3637280"/>
              <a:gd name="connsiteY2" fmla="*/ 2105660 h 2151380"/>
              <a:gd name="connsiteX3" fmla="*/ 1798320 w 3637280"/>
              <a:gd name="connsiteY3" fmla="*/ 2540 h 2151380"/>
              <a:gd name="connsiteX4" fmla="*/ 0 w 3637280"/>
              <a:gd name="connsiteY4" fmla="*/ 2151380 h 2151380"/>
              <a:gd name="connsiteX0" fmla="*/ 0 w 3637280"/>
              <a:gd name="connsiteY0" fmla="*/ 2151380 h 2151380"/>
              <a:gd name="connsiteX1" fmla="*/ 1828800 w 3637280"/>
              <a:gd name="connsiteY1" fmla="*/ 665480 h 2151380"/>
              <a:gd name="connsiteX2" fmla="*/ 3611880 w 3637280"/>
              <a:gd name="connsiteY2" fmla="*/ 2105660 h 2151380"/>
              <a:gd name="connsiteX3" fmla="*/ 1798320 w 3637280"/>
              <a:gd name="connsiteY3" fmla="*/ 2540 h 2151380"/>
              <a:gd name="connsiteX4" fmla="*/ 0 w 3637280"/>
              <a:gd name="connsiteY4" fmla="*/ 2151380 h 2151380"/>
              <a:gd name="connsiteX0" fmla="*/ 0 w 3561080"/>
              <a:gd name="connsiteY0" fmla="*/ 2151380 h 2151380"/>
              <a:gd name="connsiteX1" fmla="*/ 1752600 w 3561080"/>
              <a:gd name="connsiteY1" fmla="*/ 665480 h 2151380"/>
              <a:gd name="connsiteX2" fmla="*/ 3535680 w 3561080"/>
              <a:gd name="connsiteY2" fmla="*/ 2105660 h 2151380"/>
              <a:gd name="connsiteX3" fmla="*/ 1722120 w 3561080"/>
              <a:gd name="connsiteY3" fmla="*/ 2540 h 2151380"/>
              <a:gd name="connsiteX4" fmla="*/ 0 w 3561080"/>
              <a:gd name="connsiteY4" fmla="*/ 2151380 h 2151380"/>
              <a:gd name="connsiteX0" fmla="*/ 0 w 3571240"/>
              <a:gd name="connsiteY0" fmla="*/ 2146300 h 2146300"/>
              <a:gd name="connsiteX1" fmla="*/ 1762760 w 3571240"/>
              <a:gd name="connsiteY1" fmla="*/ 665480 h 2146300"/>
              <a:gd name="connsiteX2" fmla="*/ 3545840 w 3571240"/>
              <a:gd name="connsiteY2" fmla="*/ 2105660 h 2146300"/>
              <a:gd name="connsiteX3" fmla="*/ 1732280 w 3571240"/>
              <a:gd name="connsiteY3" fmla="*/ 2540 h 2146300"/>
              <a:gd name="connsiteX4" fmla="*/ 0 w 3571240"/>
              <a:gd name="connsiteY4" fmla="*/ 2146300 h 2146300"/>
              <a:gd name="connsiteX0" fmla="*/ 0 w 3566160"/>
              <a:gd name="connsiteY0" fmla="*/ 2136140 h 2136140"/>
              <a:gd name="connsiteX1" fmla="*/ 1757680 w 3566160"/>
              <a:gd name="connsiteY1" fmla="*/ 665480 h 2136140"/>
              <a:gd name="connsiteX2" fmla="*/ 3540760 w 3566160"/>
              <a:gd name="connsiteY2" fmla="*/ 2105660 h 2136140"/>
              <a:gd name="connsiteX3" fmla="*/ 1727200 w 3566160"/>
              <a:gd name="connsiteY3" fmla="*/ 2540 h 2136140"/>
              <a:gd name="connsiteX4" fmla="*/ 0 w 3566160"/>
              <a:gd name="connsiteY4" fmla="*/ 2136140 h 2136140"/>
              <a:gd name="connsiteX0" fmla="*/ 0 w 3708400"/>
              <a:gd name="connsiteY0" fmla="*/ 2136140 h 2136140"/>
              <a:gd name="connsiteX1" fmla="*/ 1757680 w 3708400"/>
              <a:gd name="connsiteY1" fmla="*/ 665480 h 2136140"/>
              <a:gd name="connsiteX2" fmla="*/ 3683000 w 3708400"/>
              <a:gd name="connsiteY2" fmla="*/ 2100580 h 2136140"/>
              <a:gd name="connsiteX3" fmla="*/ 1727200 w 3708400"/>
              <a:gd name="connsiteY3" fmla="*/ 2540 h 2136140"/>
              <a:gd name="connsiteX4" fmla="*/ 0 w 3708400"/>
              <a:gd name="connsiteY4" fmla="*/ 2136140 h 2136140"/>
              <a:gd name="connsiteX0" fmla="*/ 0 w 3683000"/>
              <a:gd name="connsiteY0" fmla="*/ 2136140 h 2136140"/>
              <a:gd name="connsiteX1" fmla="*/ 1757680 w 3683000"/>
              <a:gd name="connsiteY1" fmla="*/ 665480 h 2136140"/>
              <a:gd name="connsiteX2" fmla="*/ 3657600 w 3683000"/>
              <a:gd name="connsiteY2" fmla="*/ 2125980 h 2136140"/>
              <a:gd name="connsiteX3" fmla="*/ 1727200 w 3683000"/>
              <a:gd name="connsiteY3" fmla="*/ 2540 h 2136140"/>
              <a:gd name="connsiteX4" fmla="*/ 0 w 3683000"/>
              <a:gd name="connsiteY4" fmla="*/ 2136140 h 2136140"/>
              <a:gd name="connsiteX0" fmla="*/ 0 w 3683000"/>
              <a:gd name="connsiteY0" fmla="*/ 2136140 h 2136140"/>
              <a:gd name="connsiteX1" fmla="*/ 1757680 w 3683000"/>
              <a:gd name="connsiteY1" fmla="*/ 665480 h 2136140"/>
              <a:gd name="connsiteX2" fmla="*/ 3657600 w 3683000"/>
              <a:gd name="connsiteY2" fmla="*/ 2131060 h 2136140"/>
              <a:gd name="connsiteX3" fmla="*/ 1727200 w 3683000"/>
              <a:gd name="connsiteY3" fmla="*/ 2540 h 2136140"/>
              <a:gd name="connsiteX4" fmla="*/ 0 w 3683000"/>
              <a:gd name="connsiteY4" fmla="*/ 2136140 h 2136140"/>
              <a:gd name="connsiteX0" fmla="*/ 0 w 3683000"/>
              <a:gd name="connsiteY0" fmla="*/ 2146300 h 2146300"/>
              <a:gd name="connsiteX1" fmla="*/ 1757680 w 3683000"/>
              <a:gd name="connsiteY1" fmla="*/ 675640 h 2146300"/>
              <a:gd name="connsiteX2" fmla="*/ 3657600 w 3683000"/>
              <a:gd name="connsiteY2" fmla="*/ 2141220 h 2146300"/>
              <a:gd name="connsiteX3" fmla="*/ 1823720 w 3683000"/>
              <a:gd name="connsiteY3" fmla="*/ 2540 h 2146300"/>
              <a:gd name="connsiteX4" fmla="*/ 0 w 3683000"/>
              <a:gd name="connsiteY4" fmla="*/ 2146300 h 2146300"/>
              <a:gd name="connsiteX0" fmla="*/ 0 w 3683000"/>
              <a:gd name="connsiteY0" fmla="*/ 2146300 h 2146300"/>
              <a:gd name="connsiteX1" fmla="*/ 1844040 w 3683000"/>
              <a:gd name="connsiteY1" fmla="*/ 670560 h 2146300"/>
              <a:gd name="connsiteX2" fmla="*/ 3657600 w 3683000"/>
              <a:gd name="connsiteY2" fmla="*/ 2141220 h 2146300"/>
              <a:gd name="connsiteX3" fmla="*/ 1823720 w 3683000"/>
              <a:gd name="connsiteY3" fmla="*/ 2540 h 2146300"/>
              <a:gd name="connsiteX4" fmla="*/ 0 w 3683000"/>
              <a:gd name="connsiteY4" fmla="*/ 2146300 h 2146300"/>
              <a:gd name="connsiteX0" fmla="*/ 0 w 3683000"/>
              <a:gd name="connsiteY0" fmla="*/ 2143760 h 2143760"/>
              <a:gd name="connsiteX1" fmla="*/ 1844040 w 3683000"/>
              <a:gd name="connsiteY1" fmla="*/ 668020 h 2143760"/>
              <a:gd name="connsiteX2" fmla="*/ 3657600 w 3683000"/>
              <a:gd name="connsiteY2" fmla="*/ 2138680 h 2143760"/>
              <a:gd name="connsiteX3" fmla="*/ 1823720 w 3683000"/>
              <a:gd name="connsiteY3" fmla="*/ 0 h 2143760"/>
              <a:gd name="connsiteX4" fmla="*/ 0 w 3683000"/>
              <a:gd name="connsiteY4" fmla="*/ 2143760 h 2143760"/>
              <a:gd name="connsiteX0" fmla="*/ 0 w 3683000"/>
              <a:gd name="connsiteY0" fmla="*/ 2143760 h 2143760"/>
              <a:gd name="connsiteX1" fmla="*/ 1844040 w 3683000"/>
              <a:gd name="connsiteY1" fmla="*/ 668020 h 2143760"/>
              <a:gd name="connsiteX2" fmla="*/ 3657600 w 3683000"/>
              <a:gd name="connsiteY2" fmla="*/ 2138680 h 2143760"/>
              <a:gd name="connsiteX3" fmla="*/ 1823720 w 3683000"/>
              <a:gd name="connsiteY3" fmla="*/ 0 h 2143760"/>
              <a:gd name="connsiteX4" fmla="*/ 0 w 3683000"/>
              <a:gd name="connsiteY4" fmla="*/ 2143760 h 2143760"/>
              <a:gd name="connsiteX0" fmla="*/ 0 w 3662680"/>
              <a:gd name="connsiteY0" fmla="*/ 2143760 h 2143760"/>
              <a:gd name="connsiteX1" fmla="*/ 1844040 w 3662680"/>
              <a:gd name="connsiteY1" fmla="*/ 66802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44040 w 3662680"/>
              <a:gd name="connsiteY1" fmla="*/ 66802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44040 w 3662680"/>
              <a:gd name="connsiteY1" fmla="*/ 66802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3896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2372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2372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2372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2680"/>
              <a:gd name="connsiteY0" fmla="*/ 2143760 h 2143760"/>
              <a:gd name="connsiteX1" fmla="*/ 1823720 w 3662680"/>
              <a:gd name="connsiteY1" fmla="*/ 764540 h 2143760"/>
              <a:gd name="connsiteX2" fmla="*/ 3657600 w 3662680"/>
              <a:gd name="connsiteY2" fmla="*/ 2138680 h 2143760"/>
              <a:gd name="connsiteX3" fmla="*/ 1823720 w 3662680"/>
              <a:gd name="connsiteY3" fmla="*/ 0 h 2143760"/>
              <a:gd name="connsiteX4" fmla="*/ 0 w 3662680"/>
              <a:gd name="connsiteY4" fmla="*/ 2143760 h 2143760"/>
              <a:gd name="connsiteX0" fmla="*/ 0 w 3665220"/>
              <a:gd name="connsiteY0" fmla="*/ 2143760 h 2143760"/>
              <a:gd name="connsiteX1" fmla="*/ 1823720 w 3665220"/>
              <a:gd name="connsiteY1" fmla="*/ 764540 h 2143760"/>
              <a:gd name="connsiteX2" fmla="*/ 3657600 w 3665220"/>
              <a:gd name="connsiteY2" fmla="*/ 2138680 h 2143760"/>
              <a:gd name="connsiteX3" fmla="*/ 1823720 w 3665220"/>
              <a:gd name="connsiteY3" fmla="*/ 0 h 2143760"/>
              <a:gd name="connsiteX4" fmla="*/ 0 w 3665220"/>
              <a:gd name="connsiteY4" fmla="*/ 2143760 h 2143760"/>
              <a:gd name="connsiteX0" fmla="*/ 0 w 3665220"/>
              <a:gd name="connsiteY0" fmla="*/ 2143760 h 2143760"/>
              <a:gd name="connsiteX1" fmla="*/ 1823720 w 3665220"/>
              <a:gd name="connsiteY1" fmla="*/ 764540 h 2143760"/>
              <a:gd name="connsiteX2" fmla="*/ 3657600 w 3665220"/>
              <a:gd name="connsiteY2" fmla="*/ 2138680 h 2143760"/>
              <a:gd name="connsiteX3" fmla="*/ 1823720 w 3665220"/>
              <a:gd name="connsiteY3" fmla="*/ 0 h 2143760"/>
              <a:gd name="connsiteX4" fmla="*/ 0 w 3665220"/>
              <a:gd name="connsiteY4" fmla="*/ 2143760 h 2143760"/>
              <a:gd name="connsiteX0" fmla="*/ 0 w 3670300"/>
              <a:gd name="connsiteY0" fmla="*/ 2143760 h 2143760"/>
              <a:gd name="connsiteX1" fmla="*/ 1828800 w 3670300"/>
              <a:gd name="connsiteY1" fmla="*/ 764540 h 2143760"/>
              <a:gd name="connsiteX2" fmla="*/ 3662680 w 3670300"/>
              <a:gd name="connsiteY2" fmla="*/ 2138680 h 2143760"/>
              <a:gd name="connsiteX3" fmla="*/ 1828800 w 3670300"/>
              <a:gd name="connsiteY3" fmla="*/ 0 h 2143760"/>
              <a:gd name="connsiteX4" fmla="*/ 0 w 3670300"/>
              <a:gd name="connsiteY4" fmla="*/ 2143760 h 2143760"/>
              <a:gd name="connsiteX0" fmla="*/ 0 w 3665220"/>
              <a:gd name="connsiteY0" fmla="*/ 2143760 h 2143760"/>
              <a:gd name="connsiteX1" fmla="*/ 1823720 w 3665220"/>
              <a:gd name="connsiteY1" fmla="*/ 764540 h 2143760"/>
              <a:gd name="connsiteX2" fmla="*/ 3657600 w 3665220"/>
              <a:gd name="connsiteY2" fmla="*/ 2138680 h 2143760"/>
              <a:gd name="connsiteX3" fmla="*/ 1823720 w 3665220"/>
              <a:gd name="connsiteY3" fmla="*/ 0 h 2143760"/>
              <a:gd name="connsiteX4" fmla="*/ 0 w 3665220"/>
              <a:gd name="connsiteY4" fmla="*/ 2143760 h 2143760"/>
              <a:gd name="connsiteX0" fmla="*/ 0 w 3670300"/>
              <a:gd name="connsiteY0" fmla="*/ 2133600 h 2138680"/>
              <a:gd name="connsiteX1" fmla="*/ 1828800 w 3670300"/>
              <a:gd name="connsiteY1" fmla="*/ 764540 h 2138680"/>
              <a:gd name="connsiteX2" fmla="*/ 3662680 w 3670300"/>
              <a:gd name="connsiteY2" fmla="*/ 2138680 h 2138680"/>
              <a:gd name="connsiteX3" fmla="*/ 1828800 w 3670300"/>
              <a:gd name="connsiteY3" fmla="*/ 0 h 2138680"/>
              <a:gd name="connsiteX4" fmla="*/ 0 w 3670300"/>
              <a:gd name="connsiteY4" fmla="*/ 2133600 h 2138680"/>
              <a:gd name="connsiteX0" fmla="*/ 0 w 3665220"/>
              <a:gd name="connsiteY0" fmla="*/ 2143760 h 2143760"/>
              <a:gd name="connsiteX1" fmla="*/ 1823720 w 3665220"/>
              <a:gd name="connsiteY1" fmla="*/ 764540 h 2143760"/>
              <a:gd name="connsiteX2" fmla="*/ 3657600 w 3665220"/>
              <a:gd name="connsiteY2" fmla="*/ 2138680 h 2143760"/>
              <a:gd name="connsiteX3" fmla="*/ 1823720 w 3665220"/>
              <a:gd name="connsiteY3" fmla="*/ 0 h 2143760"/>
              <a:gd name="connsiteX4" fmla="*/ 0 w 3665220"/>
              <a:gd name="connsiteY4" fmla="*/ 2143760 h 2143760"/>
              <a:gd name="connsiteX0" fmla="*/ 0 w 3655060"/>
              <a:gd name="connsiteY0" fmla="*/ 2138680 h 2138680"/>
              <a:gd name="connsiteX1" fmla="*/ 1813560 w 3655060"/>
              <a:gd name="connsiteY1" fmla="*/ 764540 h 2138680"/>
              <a:gd name="connsiteX2" fmla="*/ 3647440 w 3655060"/>
              <a:gd name="connsiteY2" fmla="*/ 2138680 h 2138680"/>
              <a:gd name="connsiteX3" fmla="*/ 1813560 w 3655060"/>
              <a:gd name="connsiteY3" fmla="*/ 0 h 2138680"/>
              <a:gd name="connsiteX4" fmla="*/ 0 w 3655060"/>
              <a:gd name="connsiteY4" fmla="*/ 2138680 h 2138680"/>
              <a:gd name="connsiteX0" fmla="*/ 0 w 3660140"/>
              <a:gd name="connsiteY0" fmla="*/ 2133600 h 2138680"/>
              <a:gd name="connsiteX1" fmla="*/ 1818640 w 3660140"/>
              <a:gd name="connsiteY1" fmla="*/ 764540 h 2138680"/>
              <a:gd name="connsiteX2" fmla="*/ 3652520 w 3660140"/>
              <a:gd name="connsiteY2" fmla="*/ 2138680 h 2138680"/>
              <a:gd name="connsiteX3" fmla="*/ 1818640 w 3660140"/>
              <a:gd name="connsiteY3" fmla="*/ 0 h 2138680"/>
              <a:gd name="connsiteX4" fmla="*/ 0 w 3660140"/>
              <a:gd name="connsiteY4" fmla="*/ 2133600 h 2138680"/>
              <a:gd name="connsiteX0" fmla="*/ 0 w 3665220"/>
              <a:gd name="connsiteY0" fmla="*/ 2138680 h 2138680"/>
              <a:gd name="connsiteX1" fmla="*/ 1823720 w 3665220"/>
              <a:gd name="connsiteY1" fmla="*/ 764540 h 2138680"/>
              <a:gd name="connsiteX2" fmla="*/ 3657600 w 3665220"/>
              <a:gd name="connsiteY2" fmla="*/ 2138680 h 2138680"/>
              <a:gd name="connsiteX3" fmla="*/ 1823720 w 3665220"/>
              <a:gd name="connsiteY3" fmla="*/ 0 h 2138680"/>
              <a:gd name="connsiteX4" fmla="*/ 0 w 3665220"/>
              <a:gd name="connsiteY4" fmla="*/ 2138680 h 2138680"/>
              <a:gd name="connsiteX0" fmla="*/ 0 w 3665220"/>
              <a:gd name="connsiteY0" fmla="*/ 2138680 h 2138680"/>
              <a:gd name="connsiteX1" fmla="*/ 1823720 w 3665220"/>
              <a:gd name="connsiteY1" fmla="*/ 551028 h 2138680"/>
              <a:gd name="connsiteX2" fmla="*/ 3657600 w 3665220"/>
              <a:gd name="connsiteY2" fmla="*/ 2138680 h 2138680"/>
              <a:gd name="connsiteX3" fmla="*/ 1823720 w 3665220"/>
              <a:gd name="connsiteY3" fmla="*/ 0 h 2138680"/>
              <a:gd name="connsiteX4" fmla="*/ 0 w 3665220"/>
              <a:gd name="connsiteY4" fmla="*/ 2138680 h 2138680"/>
              <a:gd name="connsiteX0" fmla="*/ 0 w 3665220"/>
              <a:gd name="connsiteY0" fmla="*/ 2138680 h 2138680"/>
              <a:gd name="connsiteX1" fmla="*/ 1823720 w 3665220"/>
              <a:gd name="connsiteY1" fmla="*/ 497650 h 2138680"/>
              <a:gd name="connsiteX2" fmla="*/ 3657600 w 3665220"/>
              <a:gd name="connsiteY2" fmla="*/ 2138680 h 2138680"/>
              <a:gd name="connsiteX3" fmla="*/ 1823720 w 3665220"/>
              <a:gd name="connsiteY3" fmla="*/ 0 h 2138680"/>
              <a:gd name="connsiteX4" fmla="*/ 0 w 3665220"/>
              <a:gd name="connsiteY4" fmla="*/ 2138680 h 2138680"/>
              <a:gd name="connsiteX0" fmla="*/ 0 w 3665220"/>
              <a:gd name="connsiteY0" fmla="*/ 2138680 h 2138680"/>
              <a:gd name="connsiteX1" fmla="*/ 1823720 w 3665220"/>
              <a:gd name="connsiteY1" fmla="*/ 551028 h 2138680"/>
              <a:gd name="connsiteX2" fmla="*/ 3657600 w 3665220"/>
              <a:gd name="connsiteY2" fmla="*/ 2138680 h 2138680"/>
              <a:gd name="connsiteX3" fmla="*/ 1823720 w 3665220"/>
              <a:gd name="connsiteY3" fmla="*/ 0 h 2138680"/>
              <a:gd name="connsiteX4" fmla="*/ 0 w 3665220"/>
              <a:gd name="connsiteY4" fmla="*/ 2138680 h 2138680"/>
              <a:gd name="connsiteX0" fmla="*/ 0 w 3665220"/>
              <a:gd name="connsiteY0" fmla="*/ 2138680 h 2138680"/>
              <a:gd name="connsiteX1" fmla="*/ 1816100 w 3665220"/>
              <a:gd name="connsiteY1" fmla="*/ 545690 h 2138680"/>
              <a:gd name="connsiteX2" fmla="*/ 3657600 w 3665220"/>
              <a:gd name="connsiteY2" fmla="*/ 2138680 h 2138680"/>
              <a:gd name="connsiteX3" fmla="*/ 1823720 w 3665220"/>
              <a:gd name="connsiteY3" fmla="*/ 0 h 2138680"/>
              <a:gd name="connsiteX4" fmla="*/ 0 w 3665220"/>
              <a:gd name="connsiteY4" fmla="*/ 2138680 h 2138680"/>
              <a:gd name="connsiteX0" fmla="*/ 0 w 3665220"/>
              <a:gd name="connsiteY0" fmla="*/ 2138680 h 2138680"/>
              <a:gd name="connsiteX1" fmla="*/ 1816100 w 3665220"/>
              <a:gd name="connsiteY1" fmla="*/ 545690 h 2138680"/>
              <a:gd name="connsiteX2" fmla="*/ 3657600 w 3665220"/>
              <a:gd name="connsiteY2" fmla="*/ 2138680 h 2138680"/>
              <a:gd name="connsiteX3" fmla="*/ 1823720 w 3665220"/>
              <a:gd name="connsiteY3" fmla="*/ 0 h 2138680"/>
              <a:gd name="connsiteX4" fmla="*/ 0 w 3665220"/>
              <a:gd name="connsiteY4" fmla="*/ 2138680 h 2138680"/>
              <a:gd name="connsiteX0" fmla="*/ 0 w 3662680"/>
              <a:gd name="connsiteY0" fmla="*/ 2138680 h 2138680"/>
              <a:gd name="connsiteX1" fmla="*/ 1816100 w 3662680"/>
              <a:gd name="connsiteY1" fmla="*/ 545690 h 2138680"/>
              <a:gd name="connsiteX2" fmla="*/ 3657600 w 3662680"/>
              <a:gd name="connsiteY2" fmla="*/ 2138680 h 2138680"/>
              <a:gd name="connsiteX3" fmla="*/ 1823720 w 3662680"/>
              <a:gd name="connsiteY3" fmla="*/ 0 h 2138680"/>
              <a:gd name="connsiteX4" fmla="*/ 0 w 3662680"/>
              <a:gd name="connsiteY4" fmla="*/ 2138680 h 2138680"/>
              <a:gd name="connsiteX0" fmla="*/ 0 w 3662680"/>
              <a:gd name="connsiteY0" fmla="*/ 2138680 h 2138680"/>
              <a:gd name="connsiteX1" fmla="*/ 1816100 w 3662680"/>
              <a:gd name="connsiteY1" fmla="*/ 545690 h 2138680"/>
              <a:gd name="connsiteX2" fmla="*/ 3657600 w 3662680"/>
              <a:gd name="connsiteY2" fmla="*/ 2138680 h 2138680"/>
              <a:gd name="connsiteX3" fmla="*/ 1823720 w 3662680"/>
              <a:gd name="connsiteY3" fmla="*/ 0 h 2138680"/>
              <a:gd name="connsiteX4" fmla="*/ 0 w 3662680"/>
              <a:gd name="connsiteY4" fmla="*/ 2138680 h 213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680" h="2138680">
                <a:moveTo>
                  <a:pt x="0" y="2138680"/>
                </a:moveTo>
                <a:cubicBezTo>
                  <a:pt x="5080" y="1327112"/>
                  <a:pt x="901700" y="545690"/>
                  <a:pt x="1816100" y="545690"/>
                </a:cubicBezTo>
                <a:cubicBezTo>
                  <a:pt x="2730500" y="550770"/>
                  <a:pt x="3657600" y="1332192"/>
                  <a:pt x="3657600" y="2138680"/>
                </a:cubicBezTo>
                <a:cubicBezTo>
                  <a:pt x="3662680" y="1074420"/>
                  <a:pt x="2750820" y="2540"/>
                  <a:pt x="1823720" y="0"/>
                </a:cubicBezTo>
                <a:cubicBezTo>
                  <a:pt x="906780" y="5080"/>
                  <a:pt x="5080" y="1068070"/>
                  <a:pt x="0" y="2138680"/>
                </a:cubicBezTo>
                <a:close/>
              </a:path>
            </a:pathLst>
          </a:custGeom>
          <a:solidFill>
            <a:schemeClr val="tx1">
              <a:lumMod val="75000"/>
              <a:alpha val="50000"/>
            </a:schemeClr>
          </a:solidFill>
          <a:ln>
            <a:solidFill>
              <a:schemeClr val="tx1">
                <a:lumMod val="7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5000" y="5105400"/>
            <a:ext cx="1752600" cy="707886"/>
          </a:xfrm>
          <a:prstGeom prst="rect">
            <a:avLst/>
          </a:prstGeom>
          <a:noFill/>
        </p:spPr>
        <p:txBody>
          <a:bodyPr wrap="square" rtlCol="0">
            <a:spAutoFit/>
          </a:bodyPr>
          <a:lstStyle/>
          <a:p>
            <a:pPr algn="ctr"/>
            <a:r>
              <a:rPr lang="en-US" sz="2000" dirty="0" smtClean="0">
                <a:solidFill>
                  <a:schemeClr val="tx1">
                    <a:lumMod val="75000"/>
                  </a:schemeClr>
                </a:solidFill>
              </a:rPr>
              <a:t>Material</a:t>
            </a:r>
            <a:br>
              <a:rPr lang="en-US" sz="2000" dirty="0" smtClean="0">
                <a:solidFill>
                  <a:schemeClr val="tx1">
                    <a:lumMod val="75000"/>
                  </a:schemeClr>
                </a:solidFill>
              </a:rPr>
            </a:br>
            <a:r>
              <a:rPr lang="en-US" sz="2000" dirty="0" smtClean="0">
                <a:solidFill>
                  <a:schemeClr val="tx1">
                    <a:lumMod val="75000"/>
                  </a:schemeClr>
                </a:solidFill>
              </a:rPr>
              <a:t> boundaries</a:t>
            </a:r>
            <a:endParaRPr lang="en-US" sz="2000" dirty="0">
              <a:solidFill>
                <a:schemeClr val="tx1">
                  <a:lumMod val="75000"/>
                </a:schemeClr>
              </a:solidFill>
            </a:endParaRPr>
          </a:p>
        </p:txBody>
      </p:sp>
      <p:grpSp>
        <p:nvGrpSpPr>
          <p:cNvPr id="36" name="Group 35"/>
          <p:cNvGrpSpPr/>
          <p:nvPr/>
        </p:nvGrpSpPr>
        <p:grpSpPr>
          <a:xfrm>
            <a:off x="1143000" y="1676400"/>
            <a:ext cx="6781800" cy="4192588"/>
            <a:chOff x="1066006" y="2210594"/>
            <a:chExt cx="6782594" cy="3582194"/>
          </a:xfrm>
        </p:grpSpPr>
        <p:cxnSp>
          <p:nvCxnSpPr>
            <p:cNvPr id="26" name="Straight Arrow Connector 25"/>
            <p:cNvCxnSpPr/>
            <p:nvPr/>
          </p:nvCxnSpPr>
          <p:spPr>
            <a:xfrm rot="5400000" flipH="1" flipV="1">
              <a:off x="-723900" y="4000500"/>
              <a:ext cx="3581400" cy="1588"/>
            </a:xfrm>
            <a:prstGeom prst="straightConnector1">
              <a:avLst/>
            </a:prstGeom>
            <a:ln w="19050">
              <a:solidFill>
                <a:schemeClr val="tx1">
                  <a:lumMod val="8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066800" y="5791200"/>
              <a:ext cx="6781800" cy="1588"/>
            </a:xfrm>
            <a:prstGeom prst="straightConnector1">
              <a:avLst/>
            </a:prstGeom>
            <a:ln w="19050">
              <a:solidFill>
                <a:schemeClr val="tx1">
                  <a:lumMod val="85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1371600" y="1828800"/>
            <a:ext cx="6324600" cy="3421380"/>
            <a:chOff x="1371600" y="1828800"/>
            <a:chExt cx="6324600" cy="3421380"/>
          </a:xfrm>
          <a:effectLst>
            <a:outerShdw blurRad="101600" dist="50800" dir="2700000" algn="tl" rotWithShape="0">
              <a:prstClr val="black">
                <a:alpha val="50000"/>
              </a:prstClr>
            </a:outerShdw>
          </a:effectLst>
        </p:grpSpPr>
        <p:sp>
          <p:nvSpPr>
            <p:cNvPr id="8" name="Freeform 7"/>
            <p:cNvSpPr/>
            <p:nvPr/>
          </p:nvSpPr>
          <p:spPr>
            <a:xfrm>
              <a:off x="1371600" y="3512820"/>
              <a:ext cx="3573780" cy="1737360"/>
            </a:xfrm>
            <a:custGeom>
              <a:avLst/>
              <a:gdLst>
                <a:gd name="connsiteX0" fmla="*/ 335280 w 3573780"/>
                <a:gd name="connsiteY0" fmla="*/ 1737360 h 1737360"/>
                <a:gd name="connsiteX1" fmla="*/ 861060 w 3573780"/>
                <a:gd name="connsiteY1" fmla="*/ 1165860 h 1737360"/>
                <a:gd name="connsiteX2" fmla="*/ 1813560 w 3573780"/>
                <a:gd name="connsiteY2" fmla="*/ 990600 h 1737360"/>
                <a:gd name="connsiteX3" fmla="*/ 2628900 w 3573780"/>
                <a:gd name="connsiteY3" fmla="*/ 1112520 h 1737360"/>
                <a:gd name="connsiteX4" fmla="*/ 3299460 w 3573780"/>
                <a:gd name="connsiteY4" fmla="*/ 1539240 h 1737360"/>
                <a:gd name="connsiteX5" fmla="*/ 3573780 w 3573780"/>
                <a:gd name="connsiteY5" fmla="*/ 1257300 h 1737360"/>
                <a:gd name="connsiteX6" fmla="*/ 2979420 w 3573780"/>
                <a:gd name="connsiteY6" fmla="*/ 464820 h 1737360"/>
                <a:gd name="connsiteX7" fmla="*/ 1805940 w 3573780"/>
                <a:gd name="connsiteY7" fmla="*/ 0 h 1737360"/>
                <a:gd name="connsiteX8" fmla="*/ 563880 w 3573780"/>
                <a:gd name="connsiteY8" fmla="*/ 609600 h 1737360"/>
                <a:gd name="connsiteX9" fmla="*/ 0 w 3573780"/>
                <a:gd name="connsiteY9" fmla="*/ 1478280 h 1737360"/>
                <a:gd name="connsiteX10" fmla="*/ 335280 w 3573780"/>
                <a:gd name="connsiteY10" fmla="*/ 1737360 h 1737360"/>
                <a:gd name="connsiteX0" fmla="*/ 335280 w 3573780"/>
                <a:gd name="connsiteY0" fmla="*/ 1737360 h 1737360"/>
                <a:gd name="connsiteX1" fmla="*/ 861060 w 3573780"/>
                <a:gd name="connsiteY1" fmla="*/ 1165860 h 1737360"/>
                <a:gd name="connsiteX2" fmla="*/ 1889760 w 3573780"/>
                <a:gd name="connsiteY2" fmla="*/ 914400 h 1737360"/>
                <a:gd name="connsiteX3" fmla="*/ 2628900 w 3573780"/>
                <a:gd name="connsiteY3" fmla="*/ 1112520 h 1737360"/>
                <a:gd name="connsiteX4" fmla="*/ 3299460 w 3573780"/>
                <a:gd name="connsiteY4" fmla="*/ 1539240 h 1737360"/>
                <a:gd name="connsiteX5" fmla="*/ 3573780 w 3573780"/>
                <a:gd name="connsiteY5" fmla="*/ 1257300 h 1737360"/>
                <a:gd name="connsiteX6" fmla="*/ 2979420 w 3573780"/>
                <a:gd name="connsiteY6" fmla="*/ 464820 h 1737360"/>
                <a:gd name="connsiteX7" fmla="*/ 1805940 w 3573780"/>
                <a:gd name="connsiteY7" fmla="*/ 0 h 1737360"/>
                <a:gd name="connsiteX8" fmla="*/ 563880 w 3573780"/>
                <a:gd name="connsiteY8" fmla="*/ 609600 h 1737360"/>
                <a:gd name="connsiteX9" fmla="*/ 0 w 3573780"/>
                <a:gd name="connsiteY9" fmla="*/ 1478280 h 1737360"/>
                <a:gd name="connsiteX10" fmla="*/ 335280 w 3573780"/>
                <a:gd name="connsiteY10" fmla="*/ 1737360 h 1737360"/>
                <a:gd name="connsiteX0" fmla="*/ 335280 w 3573780"/>
                <a:gd name="connsiteY0" fmla="*/ 1737360 h 1737360"/>
                <a:gd name="connsiteX1" fmla="*/ 861060 w 3573780"/>
                <a:gd name="connsiteY1" fmla="*/ 1165860 h 1737360"/>
                <a:gd name="connsiteX2" fmla="*/ 1889760 w 3573780"/>
                <a:gd name="connsiteY2" fmla="*/ 914400 h 1737360"/>
                <a:gd name="connsiteX3" fmla="*/ 2628900 w 3573780"/>
                <a:gd name="connsiteY3" fmla="*/ 1112520 h 1737360"/>
                <a:gd name="connsiteX4" fmla="*/ 3299460 w 3573780"/>
                <a:gd name="connsiteY4" fmla="*/ 1539240 h 1737360"/>
                <a:gd name="connsiteX5" fmla="*/ 3573780 w 3573780"/>
                <a:gd name="connsiteY5" fmla="*/ 1257300 h 1737360"/>
                <a:gd name="connsiteX6" fmla="*/ 2979420 w 3573780"/>
                <a:gd name="connsiteY6" fmla="*/ 464820 h 1737360"/>
                <a:gd name="connsiteX7" fmla="*/ 1882140 w 3573780"/>
                <a:gd name="connsiteY7" fmla="*/ 0 h 1737360"/>
                <a:gd name="connsiteX8" fmla="*/ 563880 w 3573780"/>
                <a:gd name="connsiteY8" fmla="*/ 609600 h 1737360"/>
                <a:gd name="connsiteX9" fmla="*/ 0 w 3573780"/>
                <a:gd name="connsiteY9" fmla="*/ 1478280 h 1737360"/>
                <a:gd name="connsiteX10" fmla="*/ 335280 w 3573780"/>
                <a:gd name="connsiteY10" fmla="*/ 1737360 h 1737360"/>
                <a:gd name="connsiteX0" fmla="*/ 335280 w 3573780"/>
                <a:gd name="connsiteY0" fmla="*/ 1737360 h 1737360"/>
                <a:gd name="connsiteX1" fmla="*/ 861060 w 3573780"/>
                <a:gd name="connsiteY1" fmla="*/ 1165860 h 1737360"/>
                <a:gd name="connsiteX2" fmla="*/ 1889760 w 3573780"/>
                <a:gd name="connsiteY2" fmla="*/ 914400 h 1737360"/>
                <a:gd name="connsiteX3" fmla="*/ 2628900 w 3573780"/>
                <a:gd name="connsiteY3" fmla="*/ 1112520 h 1737360"/>
                <a:gd name="connsiteX4" fmla="*/ 3299460 w 3573780"/>
                <a:gd name="connsiteY4" fmla="*/ 1539240 h 1737360"/>
                <a:gd name="connsiteX5" fmla="*/ 3573780 w 3573780"/>
                <a:gd name="connsiteY5" fmla="*/ 1257300 h 1737360"/>
                <a:gd name="connsiteX6" fmla="*/ 2979420 w 3573780"/>
                <a:gd name="connsiteY6" fmla="*/ 464820 h 1737360"/>
                <a:gd name="connsiteX7" fmla="*/ 1882140 w 3573780"/>
                <a:gd name="connsiteY7" fmla="*/ 0 h 1737360"/>
                <a:gd name="connsiteX8" fmla="*/ 563880 w 3573780"/>
                <a:gd name="connsiteY8" fmla="*/ 609600 h 1737360"/>
                <a:gd name="connsiteX9" fmla="*/ 0 w 3573780"/>
                <a:gd name="connsiteY9" fmla="*/ 1554480 h 1737360"/>
                <a:gd name="connsiteX10" fmla="*/ 335280 w 3573780"/>
                <a:gd name="connsiteY10" fmla="*/ 173736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73780" h="1737360">
                  <a:moveTo>
                    <a:pt x="335280" y="1737360"/>
                  </a:moveTo>
                  <a:lnTo>
                    <a:pt x="861060" y="1165860"/>
                  </a:lnTo>
                  <a:lnTo>
                    <a:pt x="1889760" y="914400"/>
                  </a:lnTo>
                  <a:lnTo>
                    <a:pt x="2628900" y="1112520"/>
                  </a:lnTo>
                  <a:lnTo>
                    <a:pt x="3299460" y="1539240"/>
                  </a:lnTo>
                  <a:lnTo>
                    <a:pt x="3573780" y="1257300"/>
                  </a:lnTo>
                  <a:lnTo>
                    <a:pt x="2979420" y="464820"/>
                  </a:lnTo>
                  <a:lnTo>
                    <a:pt x="1882140" y="0"/>
                  </a:lnTo>
                  <a:lnTo>
                    <a:pt x="563880" y="609600"/>
                  </a:lnTo>
                  <a:lnTo>
                    <a:pt x="0" y="1554480"/>
                  </a:lnTo>
                  <a:lnTo>
                    <a:pt x="335280" y="1737360"/>
                  </a:lnTo>
                  <a:close/>
                </a:path>
              </a:pathLst>
            </a:custGeom>
            <a:noFill/>
            <a:ln w="28575">
              <a:solidFill>
                <a:schemeClr val="accent2">
                  <a:lumMod val="75000"/>
                </a:schemeClr>
              </a:solid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010660" y="2583180"/>
              <a:ext cx="3566160" cy="2400300"/>
            </a:xfrm>
            <a:custGeom>
              <a:avLst/>
              <a:gdLst>
                <a:gd name="connsiteX0" fmla="*/ 350520 w 3644404"/>
                <a:gd name="connsiteY0" fmla="*/ 2400300 h 2400300"/>
                <a:gd name="connsiteX1" fmla="*/ 868680 w 3644404"/>
                <a:gd name="connsiteY1" fmla="*/ 1463040 h 2400300"/>
                <a:gd name="connsiteX2" fmla="*/ 1813560 w 3644404"/>
                <a:gd name="connsiteY2" fmla="*/ 1051560 h 2400300"/>
                <a:gd name="connsiteX3" fmla="*/ 2674620 w 3644404"/>
                <a:gd name="connsiteY3" fmla="*/ 1394460 h 2400300"/>
                <a:gd name="connsiteX4" fmla="*/ 3314700 w 3644404"/>
                <a:gd name="connsiteY4" fmla="*/ 2049780 h 2400300"/>
                <a:gd name="connsiteX5" fmla="*/ 3642360 w 3644404"/>
                <a:gd name="connsiteY5" fmla="*/ 1813560 h 2400300"/>
                <a:gd name="connsiteX6" fmla="*/ 3634740 w 3644404"/>
                <a:gd name="connsiteY6" fmla="*/ 1813560 h 2400300"/>
                <a:gd name="connsiteX7" fmla="*/ 3040380 w 3644404"/>
                <a:gd name="connsiteY7" fmla="*/ 571500 h 2400300"/>
                <a:gd name="connsiteX8" fmla="*/ 1813560 w 3644404"/>
                <a:gd name="connsiteY8" fmla="*/ 0 h 2400300"/>
                <a:gd name="connsiteX9" fmla="*/ 563880 w 3644404"/>
                <a:gd name="connsiteY9" fmla="*/ 670560 h 2400300"/>
                <a:gd name="connsiteX10" fmla="*/ 0 w 3644404"/>
                <a:gd name="connsiteY10" fmla="*/ 2179320 h 2400300"/>
                <a:gd name="connsiteX11" fmla="*/ 350520 w 3644404"/>
                <a:gd name="connsiteY11" fmla="*/ 2400300 h 2400300"/>
                <a:gd name="connsiteX0" fmla="*/ 350520 w 3644404"/>
                <a:gd name="connsiteY0" fmla="*/ 2400300 h 2400300"/>
                <a:gd name="connsiteX1" fmla="*/ 868680 w 3644404"/>
                <a:gd name="connsiteY1" fmla="*/ 1463040 h 2400300"/>
                <a:gd name="connsiteX2" fmla="*/ 1813560 w 3644404"/>
                <a:gd name="connsiteY2" fmla="*/ 1127760 h 2400300"/>
                <a:gd name="connsiteX3" fmla="*/ 2674620 w 3644404"/>
                <a:gd name="connsiteY3" fmla="*/ 1394460 h 2400300"/>
                <a:gd name="connsiteX4" fmla="*/ 3314700 w 3644404"/>
                <a:gd name="connsiteY4" fmla="*/ 2049780 h 2400300"/>
                <a:gd name="connsiteX5" fmla="*/ 3642360 w 3644404"/>
                <a:gd name="connsiteY5" fmla="*/ 1813560 h 2400300"/>
                <a:gd name="connsiteX6" fmla="*/ 3634740 w 3644404"/>
                <a:gd name="connsiteY6" fmla="*/ 1813560 h 2400300"/>
                <a:gd name="connsiteX7" fmla="*/ 3040380 w 3644404"/>
                <a:gd name="connsiteY7" fmla="*/ 571500 h 2400300"/>
                <a:gd name="connsiteX8" fmla="*/ 1813560 w 3644404"/>
                <a:gd name="connsiteY8" fmla="*/ 0 h 2400300"/>
                <a:gd name="connsiteX9" fmla="*/ 563880 w 3644404"/>
                <a:gd name="connsiteY9" fmla="*/ 670560 h 2400300"/>
                <a:gd name="connsiteX10" fmla="*/ 0 w 3644404"/>
                <a:gd name="connsiteY10" fmla="*/ 2179320 h 2400300"/>
                <a:gd name="connsiteX11" fmla="*/ 350520 w 3644404"/>
                <a:gd name="connsiteY11" fmla="*/ 2400300 h 2400300"/>
                <a:gd name="connsiteX0" fmla="*/ 350520 w 3644404"/>
                <a:gd name="connsiteY0" fmla="*/ 2400300 h 2400300"/>
                <a:gd name="connsiteX1" fmla="*/ 868680 w 3644404"/>
                <a:gd name="connsiteY1" fmla="*/ 1463040 h 2400300"/>
                <a:gd name="connsiteX2" fmla="*/ 1813560 w 3644404"/>
                <a:gd name="connsiteY2" fmla="*/ 1127760 h 2400300"/>
                <a:gd name="connsiteX3" fmla="*/ 2674620 w 3644404"/>
                <a:gd name="connsiteY3" fmla="*/ 1394460 h 2400300"/>
                <a:gd name="connsiteX4" fmla="*/ 3314700 w 3644404"/>
                <a:gd name="connsiteY4" fmla="*/ 2049780 h 2400300"/>
                <a:gd name="connsiteX5" fmla="*/ 3642360 w 3644404"/>
                <a:gd name="connsiteY5" fmla="*/ 1813560 h 2400300"/>
                <a:gd name="connsiteX6" fmla="*/ 3634740 w 3644404"/>
                <a:gd name="connsiteY6" fmla="*/ 1813560 h 2400300"/>
                <a:gd name="connsiteX7" fmla="*/ 3040380 w 3644404"/>
                <a:gd name="connsiteY7" fmla="*/ 647700 h 2400300"/>
                <a:gd name="connsiteX8" fmla="*/ 1813560 w 3644404"/>
                <a:gd name="connsiteY8" fmla="*/ 0 h 2400300"/>
                <a:gd name="connsiteX9" fmla="*/ 563880 w 3644404"/>
                <a:gd name="connsiteY9" fmla="*/ 670560 h 2400300"/>
                <a:gd name="connsiteX10" fmla="*/ 0 w 3644404"/>
                <a:gd name="connsiteY10" fmla="*/ 2179320 h 2400300"/>
                <a:gd name="connsiteX11" fmla="*/ 350520 w 3644404"/>
                <a:gd name="connsiteY11" fmla="*/ 2400300 h 2400300"/>
                <a:gd name="connsiteX0" fmla="*/ 350520 w 3644404"/>
                <a:gd name="connsiteY0" fmla="*/ 2400300 h 2400300"/>
                <a:gd name="connsiteX1" fmla="*/ 868680 w 3644404"/>
                <a:gd name="connsiteY1" fmla="*/ 1463040 h 2400300"/>
                <a:gd name="connsiteX2" fmla="*/ 1813560 w 3644404"/>
                <a:gd name="connsiteY2" fmla="*/ 1127760 h 2400300"/>
                <a:gd name="connsiteX3" fmla="*/ 2674620 w 3644404"/>
                <a:gd name="connsiteY3" fmla="*/ 1394460 h 2400300"/>
                <a:gd name="connsiteX4" fmla="*/ 3314700 w 3644404"/>
                <a:gd name="connsiteY4" fmla="*/ 2049780 h 2400300"/>
                <a:gd name="connsiteX5" fmla="*/ 3642360 w 3644404"/>
                <a:gd name="connsiteY5" fmla="*/ 1813560 h 2400300"/>
                <a:gd name="connsiteX6" fmla="*/ 3634740 w 3644404"/>
                <a:gd name="connsiteY6" fmla="*/ 1813560 h 2400300"/>
                <a:gd name="connsiteX7" fmla="*/ 3040380 w 3644404"/>
                <a:gd name="connsiteY7" fmla="*/ 647700 h 2400300"/>
                <a:gd name="connsiteX8" fmla="*/ 1813560 w 3644404"/>
                <a:gd name="connsiteY8" fmla="*/ 0 h 2400300"/>
                <a:gd name="connsiteX9" fmla="*/ 563880 w 3644404"/>
                <a:gd name="connsiteY9" fmla="*/ 746760 h 2400300"/>
                <a:gd name="connsiteX10" fmla="*/ 0 w 3644404"/>
                <a:gd name="connsiteY10" fmla="*/ 2179320 h 2400300"/>
                <a:gd name="connsiteX11" fmla="*/ 350520 w 3644404"/>
                <a:gd name="connsiteY11" fmla="*/ 2400300 h 2400300"/>
                <a:gd name="connsiteX0" fmla="*/ 274320 w 3568204"/>
                <a:gd name="connsiteY0" fmla="*/ 2400300 h 2400300"/>
                <a:gd name="connsiteX1" fmla="*/ 792480 w 3568204"/>
                <a:gd name="connsiteY1" fmla="*/ 1463040 h 2400300"/>
                <a:gd name="connsiteX2" fmla="*/ 1737360 w 3568204"/>
                <a:gd name="connsiteY2" fmla="*/ 1127760 h 2400300"/>
                <a:gd name="connsiteX3" fmla="*/ 2598420 w 3568204"/>
                <a:gd name="connsiteY3" fmla="*/ 1394460 h 2400300"/>
                <a:gd name="connsiteX4" fmla="*/ 3238500 w 3568204"/>
                <a:gd name="connsiteY4" fmla="*/ 2049780 h 2400300"/>
                <a:gd name="connsiteX5" fmla="*/ 3566160 w 3568204"/>
                <a:gd name="connsiteY5" fmla="*/ 1813560 h 2400300"/>
                <a:gd name="connsiteX6" fmla="*/ 3558540 w 3568204"/>
                <a:gd name="connsiteY6" fmla="*/ 1813560 h 2400300"/>
                <a:gd name="connsiteX7" fmla="*/ 2964180 w 3568204"/>
                <a:gd name="connsiteY7" fmla="*/ 647700 h 2400300"/>
                <a:gd name="connsiteX8" fmla="*/ 1737360 w 3568204"/>
                <a:gd name="connsiteY8" fmla="*/ 0 h 2400300"/>
                <a:gd name="connsiteX9" fmla="*/ 487680 w 3568204"/>
                <a:gd name="connsiteY9" fmla="*/ 746760 h 2400300"/>
                <a:gd name="connsiteX10" fmla="*/ 0 w 3568204"/>
                <a:gd name="connsiteY10" fmla="*/ 2255520 h 2400300"/>
                <a:gd name="connsiteX11" fmla="*/ 274320 w 3568204"/>
                <a:gd name="connsiteY11" fmla="*/ 2400300 h 2400300"/>
                <a:gd name="connsiteX0" fmla="*/ 274320 w 3568204"/>
                <a:gd name="connsiteY0" fmla="*/ 2400300 h 2400300"/>
                <a:gd name="connsiteX1" fmla="*/ 792480 w 3568204"/>
                <a:gd name="connsiteY1" fmla="*/ 1463040 h 2400300"/>
                <a:gd name="connsiteX2" fmla="*/ 1737360 w 3568204"/>
                <a:gd name="connsiteY2" fmla="*/ 1127760 h 2400300"/>
                <a:gd name="connsiteX3" fmla="*/ 2598420 w 3568204"/>
                <a:gd name="connsiteY3" fmla="*/ 1394460 h 2400300"/>
                <a:gd name="connsiteX4" fmla="*/ 3238500 w 3568204"/>
                <a:gd name="connsiteY4" fmla="*/ 2278380 h 2400300"/>
                <a:gd name="connsiteX5" fmla="*/ 3566160 w 3568204"/>
                <a:gd name="connsiteY5" fmla="*/ 1813560 h 2400300"/>
                <a:gd name="connsiteX6" fmla="*/ 3558540 w 3568204"/>
                <a:gd name="connsiteY6" fmla="*/ 1813560 h 2400300"/>
                <a:gd name="connsiteX7" fmla="*/ 2964180 w 3568204"/>
                <a:gd name="connsiteY7" fmla="*/ 647700 h 2400300"/>
                <a:gd name="connsiteX8" fmla="*/ 1737360 w 3568204"/>
                <a:gd name="connsiteY8" fmla="*/ 0 h 2400300"/>
                <a:gd name="connsiteX9" fmla="*/ 487680 w 3568204"/>
                <a:gd name="connsiteY9" fmla="*/ 746760 h 2400300"/>
                <a:gd name="connsiteX10" fmla="*/ 0 w 3568204"/>
                <a:gd name="connsiteY10" fmla="*/ 2255520 h 2400300"/>
                <a:gd name="connsiteX11" fmla="*/ 274320 w 3568204"/>
                <a:gd name="connsiteY11"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18135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19659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19659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19659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19659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19659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19659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4099560"/>
                <a:gd name="connsiteY0" fmla="*/ 2400300 h 2400300"/>
                <a:gd name="connsiteX1" fmla="*/ 792480 w 4099560"/>
                <a:gd name="connsiteY1" fmla="*/ 1463040 h 2400300"/>
                <a:gd name="connsiteX2" fmla="*/ 1737360 w 4099560"/>
                <a:gd name="connsiteY2" fmla="*/ 1127760 h 2400300"/>
                <a:gd name="connsiteX3" fmla="*/ 2598420 w 4099560"/>
                <a:gd name="connsiteY3" fmla="*/ 1394460 h 2400300"/>
                <a:gd name="connsiteX4" fmla="*/ 3238500 w 4099560"/>
                <a:gd name="connsiteY4" fmla="*/ 2278380 h 2400300"/>
                <a:gd name="connsiteX5" fmla="*/ 4099560 w 4099560"/>
                <a:gd name="connsiteY5" fmla="*/ 1508760 h 2400300"/>
                <a:gd name="connsiteX6" fmla="*/ 2964180 w 4099560"/>
                <a:gd name="connsiteY6" fmla="*/ 647700 h 2400300"/>
                <a:gd name="connsiteX7" fmla="*/ 1737360 w 4099560"/>
                <a:gd name="connsiteY7" fmla="*/ 0 h 2400300"/>
                <a:gd name="connsiteX8" fmla="*/ 487680 w 4099560"/>
                <a:gd name="connsiteY8" fmla="*/ 746760 h 2400300"/>
                <a:gd name="connsiteX9" fmla="*/ 0 w 4099560"/>
                <a:gd name="connsiteY9" fmla="*/ 2255520 h 2400300"/>
                <a:gd name="connsiteX10" fmla="*/ 274320 w 4099560"/>
                <a:gd name="connsiteY10" fmla="*/ 2400300 h 2400300"/>
                <a:gd name="connsiteX0" fmla="*/ 274320 w 4099560"/>
                <a:gd name="connsiteY0" fmla="*/ 2400300 h 2400300"/>
                <a:gd name="connsiteX1" fmla="*/ 792480 w 4099560"/>
                <a:gd name="connsiteY1" fmla="*/ 1463040 h 2400300"/>
                <a:gd name="connsiteX2" fmla="*/ 1737360 w 4099560"/>
                <a:gd name="connsiteY2" fmla="*/ 1127760 h 2400300"/>
                <a:gd name="connsiteX3" fmla="*/ 2598420 w 4099560"/>
                <a:gd name="connsiteY3" fmla="*/ 1394460 h 2400300"/>
                <a:gd name="connsiteX4" fmla="*/ 3238500 w 4099560"/>
                <a:gd name="connsiteY4" fmla="*/ 2278380 h 2400300"/>
                <a:gd name="connsiteX5" fmla="*/ 4099560 w 4099560"/>
                <a:gd name="connsiteY5" fmla="*/ 1508760 h 2400300"/>
                <a:gd name="connsiteX6" fmla="*/ 2964180 w 4099560"/>
                <a:gd name="connsiteY6" fmla="*/ 647700 h 2400300"/>
                <a:gd name="connsiteX7" fmla="*/ 1737360 w 4099560"/>
                <a:gd name="connsiteY7" fmla="*/ 0 h 2400300"/>
                <a:gd name="connsiteX8" fmla="*/ 487680 w 4099560"/>
                <a:gd name="connsiteY8" fmla="*/ 746760 h 2400300"/>
                <a:gd name="connsiteX9" fmla="*/ 0 w 4099560"/>
                <a:gd name="connsiteY9" fmla="*/ 2255520 h 2400300"/>
                <a:gd name="connsiteX10" fmla="*/ 274320 w 4099560"/>
                <a:gd name="connsiteY10" fmla="*/ 2400300 h 2400300"/>
                <a:gd name="connsiteX0" fmla="*/ 274320 w 4099560"/>
                <a:gd name="connsiteY0" fmla="*/ 2400300 h 2400300"/>
                <a:gd name="connsiteX1" fmla="*/ 792480 w 4099560"/>
                <a:gd name="connsiteY1" fmla="*/ 1463040 h 2400300"/>
                <a:gd name="connsiteX2" fmla="*/ 1737360 w 4099560"/>
                <a:gd name="connsiteY2" fmla="*/ 1127760 h 2400300"/>
                <a:gd name="connsiteX3" fmla="*/ 2598420 w 4099560"/>
                <a:gd name="connsiteY3" fmla="*/ 1394460 h 2400300"/>
                <a:gd name="connsiteX4" fmla="*/ 3238500 w 4099560"/>
                <a:gd name="connsiteY4" fmla="*/ 2278380 h 2400300"/>
                <a:gd name="connsiteX5" fmla="*/ 4099560 w 4099560"/>
                <a:gd name="connsiteY5" fmla="*/ 1508760 h 2400300"/>
                <a:gd name="connsiteX6" fmla="*/ 2964180 w 4099560"/>
                <a:gd name="connsiteY6" fmla="*/ 647700 h 2400300"/>
                <a:gd name="connsiteX7" fmla="*/ 1737360 w 4099560"/>
                <a:gd name="connsiteY7" fmla="*/ 0 h 2400300"/>
                <a:gd name="connsiteX8" fmla="*/ 487680 w 4099560"/>
                <a:gd name="connsiteY8" fmla="*/ 746760 h 2400300"/>
                <a:gd name="connsiteX9" fmla="*/ 0 w 4099560"/>
                <a:gd name="connsiteY9" fmla="*/ 2255520 h 2400300"/>
                <a:gd name="connsiteX10" fmla="*/ 274320 w 4099560"/>
                <a:gd name="connsiteY10" fmla="*/ 2400300 h 2400300"/>
                <a:gd name="connsiteX0" fmla="*/ 274320 w 4099560"/>
                <a:gd name="connsiteY0" fmla="*/ 2400300 h 2400300"/>
                <a:gd name="connsiteX1" fmla="*/ 792480 w 4099560"/>
                <a:gd name="connsiteY1" fmla="*/ 1463040 h 2400300"/>
                <a:gd name="connsiteX2" fmla="*/ 1737360 w 4099560"/>
                <a:gd name="connsiteY2" fmla="*/ 1127760 h 2400300"/>
                <a:gd name="connsiteX3" fmla="*/ 2598420 w 4099560"/>
                <a:gd name="connsiteY3" fmla="*/ 1394460 h 2400300"/>
                <a:gd name="connsiteX4" fmla="*/ 3238500 w 4099560"/>
                <a:gd name="connsiteY4" fmla="*/ 2278380 h 2400300"/>
                <a:gd name="connsiteX5" fmla="*/ 4099560 w 4099560"/>
                <a:gd name="connsiteY5" fmla="*/ 1508760 h 2400300"/>
                <a:gd name="connsiteX6" fmla="*/ 2964180 w 4099560"/>
                <a:gd name="connsiteY6" fmla="*/ 647700 h 2400300"/>
                <a:gd name="connsiteX7" fmla="*/ 1737360 w 4099560"/>
                <a:gd name="connsiteY7" fmla="*/ 0 h 2400300"/>
                <a:gd name="connsiteX8" fmla="*/ 487680 w 4099560"/>
                <a:gd name="connsiteY8" fmla="*/ 746760 h 2400300"/>
                <a:gd name="connsiteX9" fmla="*/ 0 w 4099560"/>
                <a:gd name="connsiteY9" fmla="*/ 2255520 h 2400300"/>
                <a:gd name="connsiteX10" fmla="*/ 274320 w 4099560"/>
                <a:gd name="connsiteY10" fmla="*/ 2400300 h 2400300"/>
                <a:gd name="connsiteX0" fmla="*/ 274320 w 4281170"/>
                <a:gd name="connsiteY0" fmla="*/ 2400300 h 2400300"/>
                <a:gd name="connsiteX1" fmla="*/ 792480 w 4281170"/>
                <a:gd name="connsiteY1" fmla="*/ 1463040 h 2400300"/>
                <a:gd name="connsiteX2" fmla="*/ 1737360 w 4281170"/>
                <a:gd name="connsiteY2" fmla="*/ 1127760 h 2400300"/>
                <a:gd name="connsiteX3" fmla="*/ 2598420 w 4281170"/>
                <a:gd name="connsiteY3" fmla="*/ 1394460 h 2400300"/>
                <a:gd name="connsiteX4" fmla="*/ 3238500 w 4281170"/>
                <a:gd name="connsiteY4" fmla="*/ 2278380 h 2400300"/>
                <a:gd name="connsiteX5" fmla="*/ 4099560 w 4281170"/>
                <a:gd name="connsiteY5" fmla="*/ 1508760 h 2400300"/>
                <a:gd name="connsiteX6" fmla="*/ 4091940 w 4281170"/>
                <a:gd name="connsiteY6" fmla="*/ 967740 h 2400300"/>
                <a:gd name="connsiteX7" fmla="*/ 2964180 w 4281170"/>
                <a:gd name="connsiteY7" fmla="*/ 647700 h 2400300"/>
                <a:gd name="connsiteX8" fmla="*/ 1737360 w 4281170"/>
                <a:gd name="connsiteY8" fmla="*/ 0 h 2400300"/>
                <a:gd name="connsiteX9" fmla="*/ 487680 w 4281170"/>
                <a:gd name="connsiteY9" fmla="*/ 746760 h 2400300"/>
                <a:gd name="connsiteX10" fmla="*/ 0 w 4281170"/>
                <a:gd name="connsiteY10" fmla="*/ 2255520 h 2400300"/>
                <a:gd name="connsiteX11" fmla="*/ 274320 w 4281170"/>
                <a:gd name="connsiteY11" fmla="*/ 2400300 h 2400300"/>
                <a:gd name="connsiteX0" fmla="*/ 274320 w 4099560"/>
                <a:gd name="connsiteY0" fmla="*/ 2400300 h 2400300"/>
                <a:gd name="connsiteX1" fmla="*/ 792480 w 4099560"/>
                <a:gd name="connsiteY1" fmla="*/ 1463040 h 2400300"/>
                <a:gd name="connsiteX2" fmla="*/ 1737360 w 4099560"/>
                <a:gd name="connsiteY2" fmla="*/ 1127760 h 2400300"/>
                <a:gd name="connsiteX3" fmla="*/ 2598420 w 4099560"/>
                <a:gd name="connsiteY3" fmla="*/ 1394460 h 2400300"/>
                <a:gd name="connsiteX4" fmla="*/ 3238500 w 4099560"/>
                <a:gd name="connsiteY4" fmla="*/ 2278380 h 2400300"/>
                <a:gd name="connsiteX5" fmla="*/ 4099560 w 4099560"/>
                <a:gd name="connsiteY5" fmla="*/ 1508760 h 2400300"/>
                <a:gd name="connsiteX6" fmla="*/ 2964180 w 4099560"/>
                <a:gd name="connsiteY6" fmla="*/ 647700 h 2400300"/>
                <a:gd name="connsiteX7" fmla="*/ 1737360 w 4099560"/>
                <a:gd name="connsiteY7" fmla="*/ 0 h 2400300"/>
                <a:gd name="connsiteX8" fmla="*/ 487680 w 4099560"/>
                <a:gd name="connsiteY8" fmla="*/ 746760 h 2400300"/>
                <a:gd name="connsiteX9" fmla="*/ 0 w 4099560"/>
                <a:gd name="connsiteY9" fmla="*/ 2255520 h 2400300"/>
                <a:gd name="connsiteX10" fmla="*/ 274320 w 40995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21183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21183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21183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21183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 name="connsiteX0" fmla="*/ 274320 w 3566160"/>
                <a:gd name="connsiteY0" fmla="*/ 2400300 h 2400300"/>
                <a:gd name="connsiteX1" fmla="*/ 792480 w 3566160"/>
                <a:gd name="connsiteY1" fmla="*/ 1463040 h 2400300"/>
                <a:gd name="connsiteX2" fmla="*/ 1737360 w 3566160"/>
                <a:gd name="connsiteY2" fmla="*/ 1127760 h 2400300"/>
                <a:gd name="connsiteX3" fmla="*/ 2598420 w 3566160"/>
                <a:gd name="connsiteY3" fmla="*/ 1394460 h 2400300"/>
                <a:gd name="connsiteX4" fmla="*/ 3238500 w 3566160"/>
                <a:gd name="connsiteY4" fmla="*/ 2278380 h 2400300"/>
                <a:gd name="connsiteX5" fmla="*/ 3566160 w 3566160"/>
                <a:gd name="connsiteY5" fmla="*/ 2118360 h 2400300"/>
                <a:gd name="connsiteX6" fmla="*/ 2964180 w 3566160"/>
                <a:gd name="connsiteY6" fmla="*/ 647700 h 2400300"/>
                <a:gd name="connsiteX7" fmla="*/ 1737360 w 3566160"/>
                <a:gd name="connsiteY7" fmla="*/ 0 h 2400300"/>
                <a:gd name="connsiteX8" fmla="*/ 487680 w 3566160"/>
                <a:gd name="connsiteY8" fmla="*/ 746760 h 2400300"/>
                <a:gd name="connsiteX9" fmla="*/ 0 w 3566160"/>
                <a:gd name="connsiteY9" fmla="*/ 2255520 h 2400300"/>
                <a:gd name="connsiteX10" fmla="*/ 274320 w 3566160"/>
                <a:gd name="connsiteY10" fmla="*/ 240030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6160" h="2400300">
                  <a:moveTo>
                    <a:pt x="274320" y="2400300"/>
                  </a:moveTo>
                  <a:lnTo>
                    <a:pt x="792480" y="1463040"/>
                  </a:lnTo>
                  <a:lnTo>
                    <a:pt x="1737360" y="1127760"/>
                  </a:lnTo>
                  <a:lnTo>
                    <a:pt x="2598420" y="1394460"/>
                  </a:lnTo>
                  <a:lnTo>
                    <a:pt x="3238500" y="2278380"/>
                  </a:lnTo>
                  <a:lnTo>
                    <a:pt x="3566160" y="2118360"/>
                  </a:lnTo>
                  <a:cubicBezTo>
                    <a:pt x="3436620" y="1793240"/>
                    <a:pt x="3167380" y="1089660"/>
                    <a:pt x="2964180" y="647700"/>
                  </a:cubicBezTo>
                  <a:lnTo>
                    <a:pt x="1737360" y="0"/>
                  </a:lnTo>
                  <a:lnTo>
                    <a:pt x="487680" y="746760"/>
                  </a:lnTo>
                  <a:lnTo>
                    <a:pt x="0" y="2255520"/>
                  </a:lnTo>
                  <a:lnTo>
                    <a:pt x="274320" y="2400300"/>
                  </a:lnTo>
                  <a:close/>
                </a:path>
              </a:pathLst>
            </a:custGeom>
            <a:noFill/>
            <a:ln w="28575">
              <a:solidFill>
                <a:schemeClr val="accent4">
                  <a:lumMod val="75000"/>
                </a:schemeClr>
              </a:solidFill>
            </a:ln>
            <a:effectLst>
              <a:outerShdw blurRad="76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0180" y="2667000"/>
              <a:ext cx="1752600" cy="400110"/>
            </a:xfrm>
            <a:prstGeom prst="rect">
              <a:avLst/>
            </a:prstGeom>
            <a:noFill/>
            <a:effectLst>
              <a:outerShdw blurRad="76200" dist="38100" dir="2700000" algn="tl" rotWithShape="0">
                <a:prstClr val="black">
                  <a:alpha val="40000"/>
                </a:prstClr>
              </a:outerShdw>
            </a:effectLst>
          </p:spPr>
          <p:txBody>
            <a:bodyPr wrap="square" rtlCol="0">
              <a:spAutoFit/>
            </a:bodyPr>
            <a:lstStyle/>
            <a:p>
              <a:pPr algn="ctr"/>
              <a:r>
                <a:rPr lang="en-US" sz="2000" dirty="0" smtClean="0">
                  <a:solidFill>
                    <a:schemeClr val="accent2">
                      <a:lumMod val="60000"/>
                      <a:lumOff val="40000"/>
                    </a:schemeClr>
                  </a:solidFill>
                </a:rPr>
                <a:t>Component 1</a:t>
              </a:r>
              <a:endParaRPr lang="en-US" sz="2000" dirty="0">
                <a:solidFill>
                  <a:schemeClr val="accent2">
                    <a:lumMod val="60000"/>
                    <a:lumOff val="40000"/>
                  </a:schemeClr>
                </a:solidFill>
              </a:endParaRPr>
            </a:p>
          </p:txBody>
        </p:sp>
        <p:sp>
          <p:nvSpPr>
            <p:cNvPr id="12" name="TextBox 11"/>
            <p:cNvSpPr txBox="1"/>
            <p:nvPr/>
          </p:nvSpPr>
          <p:spPr>
            <a:xfrm>
              <a:off x="5943600" y="1828800"/>
              <a:ext cx="1752600" cy="400110"/>
            </a:xfrm>
            <a:prstGeom prst="rect">
              <a:avLst/>
            </a:prstGeom>
            <a:noFill/>
            <a:effectLst>
              <a:outerShdw blurRad="76200" dist="38100" dir="2700000" algn="tl" rotWithShape="0">
                <a:prstClr val="black">
                  <a:alpha val="40000"/>
                </a:prstClr>
              </a:outerShdw>
            </a:effectLst>
          </p:spPr>
          <p:txBody>
            <a:bodyPr wrap="square" rtlCol="0">
              <a:spAutoFit/>
            </a:bodyPr>
            <a:lstStyle/>
            <a:p>
              <a:pPr algn="ctr"/>
              <a:r>
                <a:rPr lang="en-US" sz="2000" dirty="0" smtClean="0">
                  <a:solidFill>
                    <a:schemeClr val="accent4">
                      <a:lumMod val="60000"/>
                      <a:lumOff val="40000"/>
                    </a:schemeClr>
                  </a:solidFill>
                </a:rPr>
                <a:t>Component 2</a:t>
              </a:r>
              <a:endParaRPr lang="en-US" sz="2000" dirty="0">
                <a:solidFill>
                  <a:schemeClr val="accent4">
                    <a:lumMod val="60000"/>
                    <a:lumOff val="40000"/>
                  </a:schemeClr>
                </a:solidFill>
              </a:endParaRPr>
            </a:p>
          </p:txBody>
        </p:sp>
        <p:cxnSp>
          <p:nvCxnSpPr>
            <p:cNvPr id="14" name="Straight Connector 13"/>
            <p:cNvCxnSpPr>
              <a:stCxn id="12" idx="2"/>
            </p:cNvCxnSpPr>
            <p:nvPr/>
          </p:nvCxnSpPr>
          <p:spPr>
            <a:xfrm rot="5400000">
              <a:off x="6236365" y="2312065"/>
              <a:ext cx="666690" cy="500380"/>
            </a:xfrm>
            <a:prstGeom prst="line">
              <a:avLst/>
            </a:prstGeom>
            <a:ln w="19050">
              <a:solidFill>
                <a:schemeClr val="accent4">
                  <a:lumMod val="75000"/>
                </a:schemeClr>
              </a:solidFill>
            </a:ln>
            <a:effectLst>
              <a:outerShdw blurRad="762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2"/>
            </p:cNvCxnSpPr>
            <p:nvPr/>
          </p:nvCxnSpPr>
          <p:spPr>
            <a:xfrm rot="16200000" flipH="1">
              <a:off x="2192685" y="3190905"/>
              <a:ext cx="666690" cy="419100"/>
            </a:xfrm>
            <a:prstGeom prst="line">
              <a:avLst/>
            </a:prstGeom>
            <a:ln w="19050">
              <a:solidFill>
                <a:schemeClr val="accent2">
                  <a:lumMod val="75000"/>
                </a:schemeClr>
              </a:solidFill>
            </a:ln>
            <a:effectLst>
              <a:outerShdw blurRad="762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947920" y="3048000"/>
              <a:ext cx="1676400" cy="400110"/>
            </a:xfrm>
            <a:prstGeom prst="rect">
              <a:avLst/>
            </a:prstGeom>
            <a:noFill/>
            <a:effectLst>
              <a:outerShdw blurRad="76200" dist="38100" dir="2700000" algn="tl" rotWithShape="0">
                <a:prstClr val="black">
                  <a:alpha val="40000"/>
                </a:prstClr>
              </a:outerShdw>
            </a:effectLst>
          </p:spPr>
          <p:txBody>
            <a:bodyPr wrap="square" rtlCol="0">
              <a:spAutoFit/>
            </a:bodyPr>
            <a:lstStyle/>
            <a:p>
              <a:pPr algn="ctr"/>
              <a:r>
                <a:rPr lang="en-US" sz="2000" i="1" dirty="0" smtClean="0">
                  <a:solidFill>
                    <a:schemeClr val="accent4">
                      <a:lumMod val="60000"/>
                      <a:lumOff val="40000"/>
                    </a:schemeClr>
                  </a:solidFill>
                  <a:latin typeface="Times New Roman" pitchFamily="18" charset="0"/>
                  <a:cs typeface="Times New Roman" pitchFamily="18" charset="0"/>
                </a:rPr>
                <a:t>c</a:t>
              </a:r>
              <a:r>
                <a:rPr lang="en-US" sz="2000" i="1" baseline="-25000" dirty="0" smtClean="0">
                  <a:solidFill>
                    <a:schemeClr val="accent4">
                      <a:lumMod val="60000"/>
                      <a:lumOff val="40000"/>
                    </a:schemeClr>
                  </a:solidFill>
                  <a:latin typeface="Times New Roman" pitchFamily="18" charset="0"/>
                  <a:cs typeface="Times New Roman" pitchFamily="18" charset="0"/>
                </a:rPr>
                <a:t>2</a:t>
              </a:r>
              <a:r>
                <a:rPr lang="en-US" sz="2000" dirty="0" smtClean="0">
                  <a:solidFill>
                    <a:schemeClr val="accent4">
                      <a:lumMod val="60000"/>
                      <a:lumOff val="40000"/>
                    </a:schemeClr>
                  </a:solidFill>
                  <a:latin typeface="Times New Roman" pitchFamily="18" charset="0"/>
                  <a:cs typeface="Times New Roman" pitchFamily="18" charset="0"/>
                </a:rPr>
                <a:t>,</a:t>
              </a:r>
              <a:r>
                <a:rPr lang="en-US" sz="2000" i="1" dirty="0" smtClean="0">
                  <a:solidFill>
                    <a:schemeClr val="accent4">
                      <a:lumMod val="60000"/>
                      <a:lumOff val="40000"/>
                    </a:schemeClr>
                  </a:solidFill>
                  <a:latin typeface="Times New Roman" pitchFamily="18" charset="0"/>
                  <a:cs typeface="Times New Roman" pitchFamily="18" charset="0"/>
                </a:rPr>
                <a:t> </a:t>
              </a:r>
              <a:r>
                <a:rPr lang="el-GR" sz="2000" i="1" dirty="0" smtClean="0">
                  <a:solidFill>
                    <a:schemeClr val="accent4">
                      <a:lumMod val="60000"/>
                      <a:lumOff val="40000"/>
                    </a:schemeClr>
                  </a:solidFill>
                  <a:latin typeface="Times New Roman" pitchFamily="18" charset="0"/>
                  <a:cs typeface="Times New Roman" pitchFamily="18" charset="0"/>
                </a:rPr>
                <a:t>α</a:t>
              </a:r>
              <a:r>
                <a:rPr lang="en-US" sz="2000" i="1" baseline="-25000" dirty="0" smtClean="0">
                  <a:solidFill>
                    <a:schemeClr val="accent4">
                      <a:lumMod val="60000"/>
                      <a:lumOff val="40000"/>
                    </a:schemeClr>
                  </a:solidFill>
                  <a:latin typeface="Times New Roman" pitchFamily="18" charset="0"/>
                  <a:cs typeface="Times New Roman" pitchFamily="18" charset="0"/>
                </a:rPr>
                <a:t>2</a:t>
              </a:r>
              <a:r>
                <a:rPr lang="en-US" sz="2000" dirty="0" smtClean="0">
                  <a:solidFill>
                    <a:schemeClr val="accent4">
                      <a:lumMod val="60000"/>
                      <a:lumOff val="40000"/>
                    </a:schemeClr>
                  </a:solidFill>
                  <a:latin typeface="Times New Roman" pitchFamily="18" charset="0"/>
                  <a:cs typeface="Times New Roman" pitchFamily="18" charset="0"/>
                </a:rPr>
                <a:t>,</a:t>
              </a:r>
              <a:r>
                <a:rPr lang="en-US" sz="2000" i="1" dirty="0" smtClean="0">
                  <a:solidFill>
                    <a:schemeClr val="accent4">
                      <a:lumMod val="60000"/>
                      <a:lumOff val="40000"/>
                    </a:schemeClr>
                  </a:solidFill>
                  <a:latin typeface="Times New Roman" pitchFamily="18" charset="0"/>
                  <a:cs typeface="Times New Roman" pitchFamily="18" charset="0"/>
                </a:rPr>
                <a:t> I</a:t>
              </a:r>
              <a:r>
                <a:rPr lang="en-US" sz="2000" i="1" baseline="-25000" dirty="0" smtClean="0">
                  <a:solidFill>
                    <a:schemeClr val="accent4">
                      <a:lumMod val="60000"/>
                      <a:lumOff val="40000"/>
                    </a:schemeClr>
                  </a:solidFill>
                  <a:latin typeface="Times New Roman" pitchFamily="18" charset="0"/>
                  <a:cs typeface="Times New Roman" pitchFamily="18" charset="0"/>
                </a:rPr>
                <a:t>2</a:t>
              </a:r>
              <a:endParaRPr lang="en-US" sz="2000" i="1" dirty="0">
                <a:solidFill>
                  <a:schemeClr val="accent4">
                    <a:lumMod val="60000"/>
                    <a:lumOff val="40000"/>
                  </a:schemeClr>
                </a:solidFill>
                <a:latin typeface="Times New Roman" pitchFamily="18" charset="0"/>
                <a:cs typeface="Times New Roman" pitchFamily="18" charset="0"/>
              </a:endParaRPr>
            </a:p>
          </p:txBody>
        </p:sp>
        <p:sp>
          <p:nvSpPr>
            <p:cNvPr id="32" name="TextBox 31"/>
            <p:cNvSpPr txBox="1"/>
            <p:nvPr/>
          </p:nvSpPr>
          <p:spPr>
            <a:xfrm>
              <a:off x="2430780" y="3810000"/>
              <a:ext cx="1676400" cy="400110"/>
            </a:xfrm>
            <a:prstGeom prst="rect">
              <a:avLst/>
            </a:prstGeom>
            <a:noFill/>
            <a:effectLst>
              <a:outerShdw blurRad="76200" dist="38100" dir="2700000" algn="tl" rotWithShape="0">
                <a:prstClr val="black">
                  <a:alpha val="40000"/>
                </a:prstClr>
              </a:outerShdw>
            </a:effectLst>
          </p:spPr>
          <p:txBody>
            <a:bodyPr wrap="square" rtlCol="0">
              <a:spAutoFit/>
            </a:bodyPr>
            <a:lstStyle/>
            <a:p>
              <a:pPr algn="ctr"/>
              <a:r>
                <a:rPr lang="en-US" sz="2000" i="1" dirty="0" smtClean="0">
                  <a:solidFill>
                    <a:schemeClr val="accent2">
                      <a:lumMod val="60000"/>
                      <a:lumOff val="40000"/>
                    </a:schemeClr>
                  </a:solidFill>
                  <a:latin typeface="Times New Roman" pitchFamily="18" charset="0"/>
                  <a:cs typeface="Times New Roman" pitchFamily="18" charset="0"/>
                </a:rPr>
                <a:t>c</a:t>
              </a:r>
              <a:r>
                <a:rPr lang="en-US" sz="2000" i="1" baseline="-25000" dirty="0" smtClean="0">
                  <a:solidFill>
                    <a:schemeClr val="accent2">
                      <a:lumMod val="60000"/>
                      <a:lumOff val="40000"/>
                    </a:schemeClr>
                  </a:solidFill>
                  <a:latin typeface="Times New Roman" pitchFamily="18" charset="0"/>
                  <a:cs typeface="Times New Roman" pitchFamily="18" charset="0"/>
                </a:rPr>
                <a:t>1</a:t>
              </a:r>
              <a:r>
                <a:rPr lang="en-US" sz="2000" dirty="0" smtClean="0">
                  <a:solidFill>
                    <a:schemeClr val="accent2">
                      <a:lumMod val="60000"/>
                      <a:lumOff val="40000"/>
                    </a:schemeClr>
                  </a:solidFill>
                  <a:latin typeface="Times New Roman" pitchFamily="18" charset="0"/>
                  <a:cs typeface="Times New Roman" pitchFamily="18" charset="0"/>
                </a:rPr>
                <a:t>,</a:t>
              </a:r>
              <a:r>
                <a:rPr lang="en-US" sz="2000" i="1" dirty="0" smtClean="0">
                  <a:solidFill>
                    <a:schemeClr val="accent2">
                      <a:lumMod val="60000"/>
                      <a:lumOff val="40000"/>
                    </a:schemeClr>
                  </a:solidFill>
                  <a:latin typeface="Times New Roman" pitchFamily="18" charset="0"/>
                  <a:cs typeface="Times New Roman" pitchFamily="18" charset="0"/>
                </a:rPr>
                <a:t> </a:t>
              </a:r>
              <a:r>
                <a:rPr lang="el-GR" sz="2000" i="1" dirty="0" smtClean="0">
                  <a:solidFill>
                    <a:schemeClr val="accent2">
                      <a:lumMod val="60000"/>
                      <a:lumOff val="40000"/>
                    </a:schemeClr>
                  </a:solidFill>
                  <a:latin typeface="Times New Roman" pitchFamily="18" charset="0"/>
                  <a:cs typeface="Times New Roman" pitchFamily="18" charset="0"/>
                </a:rPr>
                <a:t>α</a:t>
              </a:r>
              <a:r>
                <a:rPr lang="en-US" sz="2000" i="1" baseline="-25000" dirty="0" smtClean="0">
                  <a:solidFill>
                    <a:schemeClr val="accent2">
                      <a:lumMod val="60000"/>
                      <a:lumOff val="40000"/>
                    </a:schemeClr>
                  </a:solidFill>
                  <a:latin typeface="Times New Roman" pitchFamily="18" charset="0"/>
                  <a:cs typeface="Times New Roman" pitchFamily="18" charset="0"/>
                </a:rPr>
                <a:t>1</a:t>
              </a:r>
              <a:r>
                <a:rPr lang="en-US" sz="2000" dirty="0" smtClean="0">
                  <a:solidFill>
                    <a:schemeClr val="accent2">
                      <a:lumMod val="60000"/>
                      <a:lumOff val="40000"/>
                    </a:schemeClr>
                  </a:solidFill>
                  <a:latin typeface="Times New Roman" pitchFamily="18" charset="0"/>
                  <a:cs typeface="Times New Roman" pitchFamily="18" charset="0"/>
                </a:rPr>
                <a:t>,</a:t>
              </a:r>
              <a:r>
                <a:rPr lang="en-US" sz="2000" i="1" dirty="0" smtClean="0">
                  <a:solidFill>
                    <a:schemeClr val="accent2">
                      <a:lumMod val="60000"/>
                      <a:lumOff val="40000"/>
                    </a:schemeClr>
                  </a:solidFill>
                  <a:latin typeface="Times New Roman" pitchFamily="18" charset="0"/>
                  <a:cs typeface="Times New Roman" pitchFamily="18" charset="0"/>
                </a:rPr>
                <a:t> I</a:t>
              </a:r>
              <a:r>
                <a:rPr lang="en-US" sz="2000" i="1" baseline="-25000" dirty="0" smtClean="0">
                  <a:solidFill>
                    <a:schemeClr val="accent2">
                      <a:lumMod val="60000"/>
                      <a:lumOff val="40000"/>
                    </a:schemeClr>
                  </a:solidFill>
                  <a:latin typeface="Times New Roman" pitchFamily="18" charset="0"/>
                  <a:cs typeface="Times New Roman" pitchFamily="18" charset="0"/>
                </a:rPr>
                <a:t>1</a:t>
              </a:r>
              <a:endParaRPr lang="en-US" sz="2000" i="1" dirty="0">
                <a:solidFill>
                  <a:schemeClr val="accent2">
                    <a:lumMod val="60000"/>
                    <a:lumOff val="40000"/>
                  </a:schemeClr>
                </a:solidFill>
                <a:latin typeface="Times New Roman" pitchFamily="18" charset="0"/>
                <a:cs typeface="Times New Roman" pitchFamily="18" charset="0"/>
              </a:endParaRPr>
            </a:p>
          </p:txBody>
        </p:sp>
      </p:grpSp>
      <p:sp>
        <p:nvSpPr>
          <p:cNvPr id="33" name="TextBox 32"/>
          <p:cNvSpPr txBox="1"/>
          <p:nvPr/>
        </p:nvSpPr>
        <p:spPr>
          <a:xfrm>
            <a:off x="4038600" y="6008132"/>
            <a:ext cx="10668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F(x, y, z)</a:t>
            </a:r>
            <a:endParaRPr lang="en-US" dirty="0">
              <a:latin typeface="Times New Roman" pitchFamily="18" charset="0"/>
              <a:cs typeface="Times New Roman" pitchFamily="18" charset="0"/>
            </a:endParaRPr>
          </a:p>
        </p:txBody>
      </p:sp>
      <p:sp>
        <p:nvSpPr>
          <p:cNvPr id="34" name="TextBox 33"/>
          <p:cNvSpPr txBox="1"/>
          <p:nvPr/>
        </p:nvSpPr>
        <p:spPr>
          <a:xfrm rot="16200000">
            <a:off x="108466" y="3461266"/>
            <a:ext cx="13716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a:t>
            </a:r>
            <a:r>
              <a:rPr lang="en-US" dirty="0" smtClean="0">
                <a:latin typeface="Times New Roman" pitchFamily="18" charset="0"/>
                <a:cs typeface="Times New Roman" pitchFamily="18" charset="0"/>
                <a:sym typeface="Symbol"/>
              </a:rPr>
              <a:t></a:t>
            </a:r>
            <a:r>
              <a:rPr lang="en-US" dirty="0" smtClean="0">
                <a:latin typeface="Times New Roman" pitchFamily="18" charset="0"/>
                <a:cs typeface="Times New Roman" pitchFamily="18" charset="0"/>
              </a:rPr>
              <a:t>F(x, y, z)|</a:t>
            </a:r>
            <a:endParaRPr lang="en-US" dirty="0">
              <a:latin typeface="Times New Roman" pitchFamily="18" charset="0"/>
              <a:cs typeface="Times New Roman" pitchFamily="18" charset="0"/>
            </a:endParaRPr>
          </a:p>
        </p:txBody>
      </p:sp>
      <p:sp>
        <p:nvSpPr>
          <p:cNvPr id="23" name="Footer Placeholder 22"/>
          <p:cNvSpPr>
            <a:spLocks noGrp="1"/>
          </p:cNvSpPr>
          <p:nvPr>
            <p:ph type="ftr" sz="quarter" idx="12"/>
          </p:nvPr>
        </p:nvSpPr>
        <p:spPr/>
        <p:txBody>
          <a:bodyPr/>
          <a:lstStyle/>
          <a:p>
            <a:r>
              <a:rPr lang="en-US" smtClean="0"/>
              <a:t>Michael Burns - Contextual Medical Visualization</a:t>
            </a:r>
            <a:endParaRPr lang="en-US"/>
          </a:p>
        </p:txBody>
      </p:sp>
      <p:pic>
        <p:nvPicPr>
          <p:cNvPr id="25" name="Picture 24" descr="logo_princeton.png"/>
          <p:cNvPicPr>
            <a:picLocks noChangeAspect="1"/>
          </p:cNvPicPr>
          <p:nvPr/>
        </p:nvPicPr>
        <p:blipFill>
          <a:blip r:embed="rId3" cstate="print">
            <a:lum bright="-20000"/>
          </a:blip>
          <a:stretch>
            <a:fillRect/>
          </a:stretch>
        </p:blipFill>
        <p:spPr>
          <a:xfrm>
            <a:off x="7086600" y="6324600"/>
            <a:ext cx="1965960"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Pipeline</a:t>
            </a:r>
            <a:endParaRPr lang="en-US" dirty="0"/>
          </a:p>
        </p:txBody>
      </p:sp>
      <p:cxnSp>
        <p:nvCxnSpPr>
          <p:cNvPr id="34" name="Elbow Connector 33"/>
          <p:cNvCxnSpPr>
            <a:stCxn id="10" idx="2"/>
            <a:endCxn id="11" idx="0"/>
          </p:cNvCxnSpPr>
          <p:nvPr/>
        </p:nvCxnSpPr>
        <p:spPr>
          <a:xfrm rot="5400000">
            <a:off x="6134100" y="2247900"/>
            <a:ext cx="1295400" cy="13716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9" idx="2"/>
            <a:endCxn id="11" idx="0"/>
          </p:cNvCxnSpPr>
          <p:nvPr/>
        </p:nvCxnSpPr>
        <p:spPr>
          <a:xfrm rot="16200000" flipH="1">
            <a:off x="4724400" y="2209800"/>
            <a:ext cx="1295400" cy="1447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2" idx="2"/>
            <a:endCxn id="13" idx="0"/>
          </p:cNvCxnSpPr>
          <p:nvPr/>
        </p:nvCxnSpPr>
        <p:spPr>
          <a:xfrm rot="16200000" flipH="1">
            <a:off x="2476500" y="3924300"/>
            <a:ext cx="609600" cy="2209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1" idx="2"/>
            <a:endCxn id="13" idx="0"/>
          </p:cNvCxnSpPr>
          <p:nvPr/>
        </p:nvCxnSpPr>
        <p:spPr>
          <a:xfrm rot="5400000">
            <a:off x="4533900" y="3771900"/>
            <a:ext cx="914400" cy="2209800"/>
          </a:xfrm>
          <a:prstGeom prst="bentConnector3">
            <a:avLst>
              <a:gd name="adj1" fmla="val 66667"/>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7" idx="2"/>
            <a:endCxn id="8" idx="0"/>
          </p:cNvCxnSpPr>
          <p:nvPr/>
        </p:nvCxnSpPr>
        <p:spPr>
          <a:xfrm rot="5400000">
            <a:off x="1485900" y="24765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8" idx="2"/>
            <a:endCxn id="12" idx="0"/>
          </p:cNvCxnSpPr>
          <p:nvPr/>
        </p:nvCxnSpPr>
        <p:spPr>
          <a:xfrm rot="5400000">
            <a:off x="1485900" y="36957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Volumetric Data</a:t>
            </a:r>
            <a:br>
              <a:rPr lang="en-US" dirty="0" smtClean="0">
                <a:solidFill>
                  <a:schemeClr val="accent6"/>
                </a:solidFill>
              </a:rPr>
            </a:br>
            <a:r>
              <a:rPr lang="en-US" dirty="0" smtClean="0">
                <a:solidFill>
                  <a:schemeClr val="accent6"/>
                </a:solidFill>
              </a:rPr>
              <a:t>(e.g. CT Scan)</a:t>
            </a:r>
            <a:endParaRPr lang="en-US" dirty="0">
              <a:solidFill>
                <a:schemeClr val="accent6"/>
              </a:solidFill>
            </a:endParaRPr>
          </a:p>
        </p:txBody>
      </p:sp>
      <p:sp>
        <p:nvSpPr>
          <p:cNvPr id="8" name="Rounded Rectangle 7"/>
          <p:cNvSpPr/>
          <p:nvPr/>
        </p:nvSpPr>
        <p:spPr>
          <a:xfrm>
            <a:off x="381000" y="26670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Importance in the Transfer Function</a:t>
            </a:r>
            <a:endParaRPr lang="en-US" dirty="0">
              <a:solidFill>
                <a:schemeClr val="accent1"/>
              </a:solidFill>
            </a:endParaRPr>
          </a:p>
        </p:txBody>
      </p:sp>
      <p:sp>
        <p:nvSpPr>
          <p:cNvPr id="9" name="Rectangle 8"/>
          <p:cNvSpPr/>
          <p:nvPr/>
        </p:nvSpPr>
        <p:spPr>
          <a:xfrm>
            <a:off x="33528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Viewpoint Information</a:t>
            </a:r>
            <a:endParaRPr lang="en-US" dirty="0">
              <a:solidFill>
                <a:schemeClr val="accent6"/>
              </a:solidFill>
            </a:endParaRPr>
          </a:p>
        </p:txBody>
      </p:sp>
      <p:sp>
        <p:nvSpPr>
          <p:cNvPr id="10" name="Rectangle 9"/>
          <p:cNvSpPr/>
          <p:nvPr/>
        </p:nvSpPr>
        <p:spPr>
          <a:xfrm>
            <a:off x="61722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Object of Interest</a:t>
            </a:r>
            <a:br>
              <a:rPr lang="en-US" dirty="0" smtClean="0">
                <a:solidFill>
                  <a:schemeClr val="accent6"/>
                </a:solidFill>
              </a:rPr>
            </a:br>
            <a:r>
              <a:rPr lang="en-US" dirty="0" smtClean="0">
                <a:solidFill>
                  <a:schemeClr val="accent6"/>
                </a:solidFill>
              </a:rPr>
              <a:t>(e.g. Ultrasound Plane)</a:t>
            </a:r>
            <a:endParaRPr lang="en-US" dirty="0">
              <a:solidFill>
                <a:schemeClr val="accent6"/>
              </a:solidFill>
            </a:endParaRPr>
          </a:p>
        </p:txBody>
      </p:sp>
      <p:sp>
        <p:nvSpPr>
          <p:cNvPr id="11" name="Rounded Rectangle 10"/>
          <p:cNvSpPr/>
          <p:nvPr/>
        </p:nvSpPr>
        <p:spPr>
          <a:xfrm>
            <a:off x="4800600" y="35814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Contextual Cutaway Views</a:t>
            </a:r>
            <a:endParaRPr lang="en-US" dirty="0">
              <a:solidFill>
                <a:schemeClr val="accent1"/>
              </a:solidFill>
            </a:endParaRPr>
          </a:p>
        </p:txBody>
      </p:sp>
      <p:sp>
        <p:nvSpPr>
          <p:cNvPr id="12" name="Rounded Rectangle 11"/>
          <p:cNvSpPr/>
          <p:nvPr/>
        </p:nvSpPr>
        <p:spPr>
          <a:xfrm>
            <a:off x="381000" y="3886200"/>
            <a:ext cx="2590800" cy="838200"/>
          </a:xfrm>
          <a:prstGeom prst="roundRect">
            <a:avLst/>
          </a:prstGeom>
          <a:solidFill>
            <a:schemeClr val="accent1"/>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Importance-Driven Shading</a:t>
            </a:r>
            <a:endParaRPr lang="en-US" dirty="0"/>
          </a:p>
        </p:txBody>
      </p:sp>
      <p:sp>
        <p:nvSpPr>
          <p:cNvPr id="13" name="Rounded Rectangle 12"/>
          <p:cNvSpPr/>
          <p:nvPr/>
        </p:nvSpPr>
        <p:spPr>
          <a:xfrm>
            <a:off x="2590800" y="53340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Integrating Occlusion with Importance</a:t>
            </a:r>
            <a:endParaRPr lang="en-US" dirty="0">
              <a:solidFill>
                <a:schemeClr val="accent1"/>
              </a:solidFill>
            </a:endParaRPr>
          </a:p>
        </p:txBody>
      </p:sp>
      <p:sp>
        <p:nvSpPr>
          <p:cNvPr id="16" name="Footer Placeholder 15"/>
          <p:cNvSpPr>
            <a:spLocks noGrp="1"/>
          </p:cNvSpPr>
          <p:nvPr>
            <p:ph type="ftr" sz="quarter" idx="11"/>
          </p:nvPr>
        </p:nvSpPr>
        <p:spPr/>
        <p:txBody>
          <a:bodyPr/>
          <a:lstStyle/>
          <a:p>
            <a:r>
              <a:rPr lang="en-US" smtClean="0"/>
              <a:t>Michael Burns - Contextual Medical Visualization</a:t>
            </a:r>
            <a:endParaRPr lang="en-US"/>
          </a:p>
        </p:txBody>
      </p:sp>
      <p:pic>
        <p:nvPicPr>
          <p:cNvPr id="17" name="Picture 16" descr="logo_princeton.png"/>
          <p:cNvPicPr>
            <a:picLocks noChangeAspect="1"/>
          </p:cNvPicPr>
          <p:nvPr/>
        </p:nvPicPr>
        <p:blipFill>
          <a:blip r:embed="rId3" cstate="print">
            <a:lum bright="-20000"/>
          </a:blip>
          <a:stretch>
            <a:fillRect/>
          </a:stretch>
        </p:blipFill>
        <p:spPr>
          <a:xfrm>
            <a:off x="7086600" y="6324600"/>
            <a:ext cx="1965960"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Emphasis</a:t>
            </a:r>
            <a:endParaRPr lang="en-US" dirty="0"/>
          </a:p>
        </p:txBody>
      </p:sp>
      <p:sp>
        <p:nvSpPr>
          <p:cNvPr id="3" name="Content Placeholder 2"/>
          <p:cNvSpPr>
            <a:spLocks noGrp="1"/>
          </p:cNvSpPr>
          <p:nvPr>
            <p:ph idx="1"/>
          </p:nvPr>
        </p:nvSpPr>
        <p:spPr/>
        <p:txBody>
          <a:bodyPr>
            <a:normAutofit lnSpcReduction="10000"/>
          </a:bodyPr>
          <a:lstStyle/>
          <a:p>
            <a:r>
              <a:rPr lang="en-US" dirty="0" smtClean="0"/>
              <a:t>Visual distinction between materials</a:t>
            </a:r>
          </a:p>
          <a:p>
            <a:pPr lvl="1"/>
            <a:r>
              <a:rPr lang="en-US" dirty="0" smtClean="0"/>
              <a:t>Emphasis of important materials</a:t>
            </a:r>
          </a:p>
          <a:p>
            <a:endParaRPr lang="en-US" dirty="0" smtClean="0"/>
          </a:p>
          <a:p>
            <a:r>
              <a:rPr lang="en-US" dirty="0" smtClean="0"/>
              <a:t>Material properties</a:t>
            </a:r>
          </a:p>
          <a:p>
            <a:pPr lvl="1"/>
            <a:r>
              <a:rPr lang="en-US" dirty="0" smtClean="0"/>
              <a:t>Color</a:t>
            </a:r>
          </a:p>
          <a:p>
            <a:pPr lvl="1"/>
            <a:r>
              <a:rPr lang="en-US" dirty="0" smtClean="0"/>
              <a:t>Opacity</a:t>
            </a:r>
          </a:p>
          <a:p>
            <a:endParaRPr lang="en-US" dirty="0" smtClean="0"/>
          </a:p>
          <a:p>
            <a:r>
              <a:rPr lang="en-US" dirty="0" smtClean="0"/>
              <a:t>Lighting properties</a:t>
            </a:r>
          </a:p>
          <a:p>
            <a:pPr lvl="1"/>
            <a:r>
              <a:rPr lang="en-US" dirty="0" smtClean="0"/>
              <a:t>Shading conveys detail</a:t>
            </a:r>
          </a:p>
        </p:txBody>
      </p:sp>
      <p:sp>
        <p:nvSpPr>
          <p:cNvPr id="4" name="Footer Placeholder 3"/>
          <p:cNvSpPr>
            <a:spLocks noGrp="1"/>
          </p:cNvSpPr>
          <p:nvPr>
            <p:ph type="ftr" sz="quarter" idx="11"/>
          </p:nvPr>
        </p:nvSpPr>
        <p:spPr/>
        <p:txBody>
          <a:bodyPr/>
          <a:lstStyle/>
          <a:p>
            <a:r>
              <a:rPr lang="en-US" smtClean="0"/>
              <a:t>Michael Burns - Contextual Medical Visualization</a:t>
            </a:r>
            <a:endParaRPr lang="en-US"/>
          </a:p>
        </p:txBody>
      </p:sp>
      <p:pic>
        <p:nvPicPr>
          <p:cNvPr id="5" name="Picture 4" descr="logo_princeton.png"/>
          <p:cNvPicPr>
            <a:picLocks noChangeAspect="1"/>
          </p:cNvPicPr>
          <p:nvPr/>
        </p:nvPicPr>
        <p:blipFill>
          <a:blip r:embed="rId3" cstate="print">
            <a:lum bright="-20000"/>
          </a:blip>
          <a:stretch>
            <a:fillRect/>
          </a:stretch>
        </p:blipFill>
        <p:spPr>
          <a:xfrm>
            <a:off x="7086600" y="6324600"/>
            <a:ext cx="1965960"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Emphasis</a:t>
            </a:r>
            <a:endParaRPr lang="en-US" dirty="0"/>
          </a:p>
        </p:txBody>
      </p:sp>
      <p:sp>
        <p:nvSpPr>
          <p:cNvPr id="7" name="Text Placeholder 6"/>
          <p:cNvSpPr>
            <a:spLocks noGrp="1"/>
          </p:cNvSpPr>
          <p:nvPr>
            <p:ph type="body" idx="1"/>
          </p:nvPr>
        </p:nvSpPr>
        <p:spPr/>
        <p:txBody>
          <a:bodyPr/>
          <a:lstStyle/>
          <a:p>
            <a:pPr algn="ctr"/>
            <a:r>
              <a:rPr lang="en-US" dirty="0" smtClean="0"/>
              <a:t>Full Shading</a:t>
            </a:r>
            <a:endParaRPr lang="en-US" dirty="0"/>
          </a:p>
        </p:txBody>
      </p:sp>
      <p:sp>
        <p:nvSpPr>
          <p:cNvPr id="8" name="Text Placeholder 7"/>
          <p:cNvSpPr>
            <a:spLocks noGrp="1"/>
          </p:cNvSpPr>
          <p:nvPr>
            <p:ph type="body" sz="half" idx="3"/>
          </p:nvPr>
        </p:nvSpPr>
        <p:spPr/>
        <p:txBody>
          <a:bodyPr/>
          <a:lstStyle/>
          <a:p>
            <a:pPr algn="ctr"/>
            <a:r>
              <a:rPr lang="en-US" dirty="0" smtClean="0"/>
              <a:t>No Shading</a:t>
            </a:r>
            <a:endParaRPr lang="en-US" dirty="0"/>
          </a:p>
        </p:txBody>
      </p:sp>
      <p:pic>
        <p:nvPicPr>
          <p:cNvPr id="10" name="Content Placeholder 9" descr="importance_phong_1_off_t.png"/>
          <p:cNvPicPr>
            <a:picLocks noGrp="1" noChangeAspect="1"/>
          </p:cNvPicPr>
          <p:nvPr>
            <p:ph sz="quarter" idx="2"/>
          </p:nvPr>
        </p:nvPicPr>
        <p:blipFill>
          <a:blip r:embed="rId3"/>
          <a:stretch>
            <a:fillRect/>
          </a:stretch>
        </p:blipFill>
        <p:spPr>
          <a:xfrm>
            <a:off x="845161" y="1517650"/>
            <a:ext cx="3264265" cy="4273550"/>
          </a:xfrm>
        </p:spPr>
      </p:pic>
      <p:pic>
        <p:nvPicPr>
          <p:cNvPr id="14" name="Content Placeholder 13" descr="importance_noshade_1_t.png"/>
          <p:cNvPicPr>
            <a:picLocks noGrp="1" noChangeAspect="1"/>
          </p:cNvPicPr>
          <p:nvPr>
            <p:ph sz="quarter" idx="4"/>
          </p:nvPr>
        </p:nvPicPr>
        <p:blipFill>
          <a:blip r:embed="rId4"/>
          <a:stretch>
            <a:fillRect/>
          </a:stretch>
        </p:blipFill>
        <p:spPr>
          <a:xfrm>
            <a:off x="5033780" y="1517650"/>
            <a:ext cx="3264265" cy="4273550"/>
          </a:xfrm>
        </p:spPr>
      </p:pic>
      <p:sp>
        <p:nvSpPr>
          <p:cNvPr id="9" name="Footer Placeholder 8"/>
          <p:cNvSpPr>
            <a:spLocks noGrp="1"/>
          </p:cNvSpPr>
          <p:nvPr>
            <p:ph type="ftr" sz="quarter" idx="11"/>
          </p:nvPr>
        </p:nvSpPr>
        <p:spPr/>
        <p:txBody>
          <a:bodyPr/>
          <a:lstStyle/>
          <a:p>
            <a:r>
              <a:rPr lang="en-US" dirty="0" smtClean="0"/>
              <a:t>Michael Burns - Contextual Medical Visualization</a:t>
            </a:r>
            <a:endParaRPr lang="en-US" dirty="0"/>
          </a:p>
        </p:txBody>
      </p:sp>
      <p:pic>
        <p:nvPicPr>
          <p:cNvPr id="11" name="Picture 10" descr="logo_princeton.png"/>
          <p:cNvPicPr>
            <a:picLocks noChangeAspect="1"/>
          </p:cNvPicPr>
          <p:nvPr/>
        </p:nvPicPr>
        <p:blipFill>
          <a:blip r:embed="rId5" cstate="print">
            <a:lum bright="-20000"/>
          </a:blip>
          <a:stretch>
            <a:fillRect/>
          </a:stretch>
        </p:blipFill>
        <p:spPr>
          <a:xfrm>
            <a:off x="7086600" y="6324600"/>
            <a:ext cx="1965960"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Emphasis</a:t>
            </a:r>
            <a:endParaRPr lang="en-US" dirty="0"/>
          </a:p>
        </p:txBody>
      </p:sp>
      <p:sp>
        <p:nvSpPr>
          <p:cNvPr id="5" name="Text Placeholder 4"/>
          <p:cNvSpPr>
            <a:spLocks noGrp="1"/>
          </p:cNvSpPr>
          <p:nvPr>
            <p:ph type="body" idx="1"/>
          </p:nvPr>
        </p:nvSpPr>
        <p:spPr/>
        <p:txBody>
          <a:bodyPr/>
          <a:lstStyle/>
          <a:p>
            <a:pPr algn="ctr"/>
            <a:r>
              <a:rPr lang="en-US" dirty="0" smtClean="0"/>
              <a:t>Full Shading</a:t>
            </a:r>
            <a:endParaRPr lang="en-US" dirty="0"/>
          </a:p>
        </p:txBody>
      </p:sp>
      <p:sp>
        <p:nvSpPr>
          <p:cNvPr id="6" name="Text Placeholder 5"/>
          <p:cNvSpPr>
            <a:spLocks noGrp="1"/>
          </p:cNvSpPr>
          <p:nvPr>
            <p:ph type="body" sz="half" idx="3"/>
          </p:nvPr>
        </p:nvSpPr>
        <p:spPr/>
        <p:txBody>
          <a:bodyPr/>
          <a:lstStyle/>
          <a:p>
            <a:pPr algn="ctr"/>
            <a:r>
              <a:rPr lang="en-US" dirty="0" smtClean="0"/>
              <a:t>Importance Shading</a:t>
            </a:r>
            <a:endParaRPr lang="en-US" dirty="0"/>
          </a:p>
        </p:txBody>
      </p:sp>
      <p:pic>
        <p:nvPicPr>
          <p:cNvPr id="8" name="Content Placeholder 7" descr="importance_phong_1_off_t.png"/>
          <p:cNvPicPr>
            <a:picLocks noGrp="1" noChangeAspect="1"/>
          </p:cNvPicPr>
          <p:nvPr>
            <p:ph sz="quarter" idx="2"/>
          </p:nvPr>
        </p:nvPicPr>
        <p:blipFill>
          <a:blip r:embed="rId3"/>
          <a:stretch>
            <a:fillRect/>
          </a:stretch>
        </p:blipFill>
        <p:spPr>
          <a:xfrm>
            <a:off x="845161" y="1517650"/>
            <a:ext cx="3264265" cy="4273550"/>
          </a:xfrm>
        </p:spPr>
      </p:pic>
      <p:pic>
        <p:nvPicPr>
          <p:cNvPr id="12" name="Content Placeholder 11" descr="importance_phong_1_on_t.png"/>
          <p:cNvPicPr>
            <a:picLocks noGrp="1" noChangeAspect="1"/>
          </p:cNvPicPr>
          <p:nvPr>
            <p:ph sz="quarter" idx="4"/>
          </p:nvPr>
        </p:nvPicPr>
        <p:blipFill>
          <a:blip r:embed="rId4"/>
          <a:stretch>
            <a:fillRect/>
          </a:stretch>
        </p:blipFill>
        <p:spPr>
          <a:xfrm>
            <a:off x="5033780" y="1517650"/>
            <a:ext cx="3264265" cy="4273550"/>
          </a:xfrm>
        </p:spPr>
      </p:pic>
      <p:sp>
        <p:nvSpPr>
          <p:cNvPr id="7" name="Footer Placeholder 6"/>
          <p:cNvSpPr>
            <a:spLocks noGrp="1"/>
          </p:cNvSpPr>
          <p:nvPr>
            <p:ph type="ftr" sz="quarter" idx="11"/>
          </p:nvPr>
        </p:nvSpPr>
        <p:spPr/>
        <p:txBody>
          <a:bodyPr/>
          <a:lstStyle/>
          <a:p>
            <a:r>
              <a:rPr lang="en-US" dirty="0" smtClean="0"/>
              <a:t>Michael Burns - Contextual Medical Visualization</a:t>
            </a:r>
            <a:endParaRPr lang="en-US" dirty="0"/>
          </a:p>
        </p:txBody>
      </p:sp>
      <p:pic>
        <p:nvPicPr>
          <p:cNvPr id="9" name="Picture 8" descr="logo_princeton.png"/>
          <p:cNvPicPr>
            <a:picLocks noChangeAspect="1"/>
          </p:cNvPicPr>
          <p:nvPr/>
        </p:nvPicPr>
        <p:blipFill>
          <a:blip r:embed="rId5" cstate="print">
            <a:lum bright="-20000"/>
          </a:blip>
          <a:stretch>
            <a:fillRect/>
          </a:stretch>
        </p:blipFill>
        <p:spPr>
          <a:xfrm>
            <a:off x="7086600" y="6324600"/>
            <a:ext cx="1965960"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Emphasis</a:t>
            </a:r>
            <a:endParaRPr lang="en-US" dirty="0"/>
          </a:p>
        </p:txBody>
      </p:sp>
      <p:sp>
        <p:nvSpPr>
          <p:cNvPr id="6" name="Text Placeholder 5"/>
          <p:cNvSpPr>
            <a:spLocks noGrp="1"/>
          </p:cNvSpPr>
          <p:nvPr>
            <p:ph type="body" sz="half" idx="3"/>
          </p:nvPr>
        </p:nvSpPr>
        <p:spPr/>
        <p:txBody>
          <a:bodyPr/>
          <a:lstStyle/>
          <a:p>
            <a:pPr algn="ctr"/>
            <a:r>
              <a:rPr lang="en-US" dirty="0" smtClean="0"/>
              <a:t>Importance Shading</a:t>
            </a:r>
            <a:endParaRPr lang="en-US" dirty="0"/>
          </a:p>
        </p:txBody>
      </p:sp>
      <p:pic>
        <p:nvPicPr>
          <p:cNvPr id="12" name="Content Placeholder 11" descr="importance_phong_1_on_t.png"/>
          <p:cNvPicPr>
            <a:picLocks noGrp="1" noChangeAspect="1"/>
          </p:cNvPicPr>
          <p:nvPr>
            <p:ph sz="quarter" idx="4"/>
          </p:nvPr>
        </p:nvPicPr>
        <p:blipFill>
          <a:blip r:embed="rId3"/>
          <a:stretch>
            <a:fillRect/>
          </a:stretch>
        </p:blipFill>
        <p:spPr>
          <a:xfrm>
            <a:off x="5033780" y="1517650"/>
            <a:ext cx="3264265" cy="4273550"/>
          </a:xfrm>
        </p:spPr>
      </p:pic>
      <p:sp>
        <p:nvSpPr>
          <p:cNvPr id="7" name="Content Placeholder 6"/>
          <p:cNvSpPr>
            <a:spLocks noGrp="1"/>
          </p:cNvSpPr>
          <p:nvPr>
            <p:ph sz="quarter" idx="2"/>
          </p:nvPr>
        </p:nvSpPr>
        <p:spPr/>
        <p:txBody>
          <a:bodyPr>
            <a:normAutofit lnSpcReduction="10000"/>
          </a:bodyPr>
          <a:lstStyle/>
          <a:p>
            <a:r>
              <a:rPr lang="en-US" dirty="0" smtClean="0"/>
              <a:t>Emphasis: </a:t>
            </a:r>
            <a:r>
              <a:rPr lang="en-US" i="1" dirty="0" smtClean="0">
                <a:latin typeface="Times New Roman" pitchFamily="18" charset="0"/>
                <a:cs typeface="Times New Roman" pitchFamily="18" charset="0"/>
              </a:rPr>
              <a:t>E</a:t>
            </a:r>
            <a:br>
              <a:rPr lang="en-US" i="1" dirty="0" smtClean="0">
                <a:latin typeface="Times New Roman" pitchFamily="18" charset="0"/>
                <a:cs typeface="Times New Roman" pitchFamily="18" charset="0"/>
              </a:rPr>
            </a:br>
            <a:endParaRPr lang="en-US" dirty="0" smtClean="0"/>
          </a:p>
          <a:p>
            <a:r>
              <a:rPr lang="en-US" dirty="0" smtClean="0"/>
              <a:t>Shaded color: </a:t>
            </a:r>
            <a:r>
              <a:rPr lang="en-US" i="1" dirty="0" err="1" smtClean="0">
                <a:latin typeface="Times New Roman" pitchFamily="18" charset="0"/>
                <a:cs typeface="Times New Roman" pitchFamily="18" charset="0"/>
              </a:rPr>
              <a:t>C</a:t>
            </a:r>
            <a:r>
              <a:rPr lang="en-US" i="1" baseline="-25000" dirty="0" err="1" smtClean="0">
                <a:latin typeface="Times New Roman" pitchFamily="18" charset="0"/>
                <a:cs typeface="Times New Roman" pitchFamily="18" charset="0"/>
              </a:rPr>
              <a:t>shaded</a:t>
            </a:r>
            <a:endParaRPr lang="en-US" i="1" baseline="-25000" dirty="0" smtClean="0">
              <a:latin typeface="Times New Roman" pitchFamily="18" charset="0"/>
              <a:cs typeface="Times New Roman" pitchFamily="18" charset="0"/>
            </a:endParaRPr>
          </a:p>
          <a:p>
            <a:endParaRPr lang="en-US" dirty="0" smtClean="0"/>
          </a:p>
          <a:p>
            <a:r>
              <a:rPr lang="en-US" dirty="0" smtClean="0"/>
              <a:t>Subdued color:</a:t>
            </a:r>
            <a:br>
              <a:rPr lang="en-US" dirty="0" smtClean="0"/>
            </a:br>
            <a:r>
              <a:rPr lang="en-US" i="1" dirty="0" err="1" smtClean="0">
                <a:latin typeface="Times New Roman" pitchFamily="18" charset="0"/>
                <a:cs typeface="Times New Roman" pitchFamily="18" charset="0"/>
              </a:rPr>
              <a:t>C</a:t>
            </a:r>
            <a:r>
              <a:rPr lang="en-US" i="1" baseline="-25000" dirty="0" err="1" smtClean="0">
                <a:latin typeface="Times New Roman" pitchFamily="18" charset="0"/>
                <a:cs typeface="Times New Roman" pitchFamily="18" charset="0"/>
              </a:rPr>
              <a:t>subdued</a:t>
            </a:r>
            <a:r>
              <a:rPr lang="en-US" dirty="0" smtClean="0"/>
              <a:t> =	</a:t>
            </a:r>
            <a:r>
              <a:rPr lang="en-US" i="1" dirty="0" smtClean="0">
                <a:latin typeface="Times New Roman" pitchFamily="18" charset="0"/>
                <a:cs typeface="Times New Roman" pitchFamily="18" charset="0"/>
              </a:rPr>
              <a:t>E</a:t>
            </a:r>
            <a:r>
              <a:rPr lang="en-US" dirty="0" smtClean="0"/>
              <a:t> * </a:t>
            </a:r>
            <a:r>
              <a:rPr lang="en-US" i="1" dirty="0" err="1" smtClean="0">
                <a:latin typeface="Times New Roman" pitchFamily="18" charset="0"/>
                <a:cs typeface="Times New Roman" pitchFamily="18" charset="0"/>
              </a:rPr>
              <a:t>C</a:t>
            </a:r>
            <a:r>
              <a:rPr lang="en-US" i="1" baseline="-25000" dirty="0" err="1" smtClean="0">
                <a:latin typeface="Times New Roman" pitchFamily="18" charset="0"/>
                <a:cs typeface="Times New Roman" pitchFamily="18" charset="0"/>
              </a:rPr>
              <a:t>unshaded</a:t>
            </a:r>
            <a:r>
              <a:rPr lang="en-US" dirty="0" smtClean="0"/>
              <a:t> + 			(1 – </a:t>
            </a:r>
            <a:r>
              <a:rPr lang="en-US" i="1" dirty="0" smtClean="0">
                <a:latin typeface="Times New Roman" pitchFamily="18" charset="0"/>
                <a:cs typeface="Times New Roman" pitchFamily="18" charset="0"/>
              </a:rPr>
              <a:t>E</a:t>
            </a:r>
            <a:r>
              <a:rPr lang="en-US" dirty="0" smtClean="0"/>
              <a:t>) * </a:t>
            </a:r>
            <a:r>
              <a:rPr lang="en-US" i="1" dirty="0" err="1" smtClean="0">
                <a:latin typeface="Times New Roman" pitchFamily="18" charset="0"/>
                <a:cs typeface="Times New Roman" pitchFamily="18" charset="0"/>
              </a:rPr>
              <a:t>C</a:t>
            </a:r>
            <a:r>
              <a:rPr lang="en-US" i="1" baseline="-25000" dirty="0" err="1" smtClean="0">
                <a:latin typeface="Times New Roman" pitchFamily="18" charset="0"/>
                <a:cs typeface="Times New Roman" pitchFamily="18" charset="0"/>
              </a:rPr>
              <a:t>shaded</a:t>
            </a:r>
            <a:endParaRPr lang="en-US" i="1" baseline="-25000" dirty="0" smtClean="0">
              <a:latin typeface="Times New Roman" pitchFamily="18" charset="0"/>
              <a:cs typeface="Times New Roman" pitchFamily="18" charset="0"/>
            </a:endParaRPr>
          </a:p>
          <a:p>
            <a:endParaRPr lang="en-US" dirty="0" smtClean="0"/>
          </a:p>
          <a:p>
            <a:r>
              <a:rPr lang="en-US" dirty="0" smtClean="0"/>
              <a:t>Final color:</a:t>
            </a:r>
            <a:br>
              <a:rPr lang="en-US" dirty="0" smtClean="0"/>
            </a:br>
            <a:r>
              <a:rPr lang="en-US" i="1" dirty="0" err="1" smtClean="0">
                <a:latin typeface="Times New Roman" pitchFamily="18" charset="0"/>
                <a:cs typeface="Times New Roman" pitchFamily="18" charset="0"/>
              </a:rPr>
              <a:t>C</a:t>
            </a:r>
            <a:r>
              <a:rPr lang="en-US" i="1" baseline="-25000" dirty="0" err="1" smtClean="0">
                <a:latin typeface="Times New Roman" pitchFamily="18" charset="0"/>
                <a:cs typeface="Times New Roman" pitchFamily="18" charset="0"/>
              </a:rPr>
              <a:t>final</a:t>
            </a:r>
            <a:r>
              <a:rPr lang="en-US" dirty="0" smtClean="0"/>
              <a:t> = 	</a:t>
            </a:r>
            <a:r>
              <a:rPr lang="en-US" i="1" dirty="0" smtClean="0">
                <a:latin typeface="Times New Roman" pitchFamily="18" charset="0"/>
                <a:cs typeface="Times New Roman" pitchFamily="18" charset="0"/>
              </a:rPr>
              <a:t>I</a:t>
            </a:r>
            <a:r>
              <a:rPr lang="en-US" dirty="0" smtClean="0"/>
              <a:t> * </a:t>
            </a:r>
            <a:r>
              <a:rPr lang="en-US" i="1" dirty="0" err="1" smtClean="0">
                <a:latin typeface="Times New Roman" pitchFamily="18" charset="0"/>
                <a:cs typeface="Times New Roman" pitchFamily="18" charset="0"/>
              </a:rPr>
              <a:t>C</a:t>
            </a:r>
            <a:r>
              <a:rPr lang="en-US" i="1" baseline="-25000" dirty="0" err="1" smtClean="0">
                <a:latin typeface="Times New Roman" pitchFamily="18" charset="0"/>
                <a:cs typeface="Times New Roman" pitchFamily="18" charset="0"/>
              </a:rPr>
              <a:t>shaded</a:t>
            </a:r>
            <a:r>
              <a:rPr lang="en-US" dirty="0" smtClean="0"/>
              <a:t> + </a:t>
            </a:r>
            <a:br>
              <a:rPr lang="en-US" dirty="0" smtClean="0"/>
            </a:br>
            <a:r>
              <a:rPr lang="en-US" dirty="0" smtClean="0"/>
              <a:t>		(1 – </a:t>
            </a:r>
            <a:r>
              <a:rPr lang="en-US" i="1" dirty="0" smtClean="0">
                <a:latin typeface="Times New Roman" pitchFamily="18" charset="0"/>
                <a:cs typeface="Times New Roman" pitchFamily="18" charset="0"/>
              </a:rPr>
              <a:t>I</a:t>
            </a:r>
            <a:r>
              <a:rPr lang="en-US" dirty="0" smtClean="0"/>
              <a:t>) * </a:t>
            </a:r>
            <a:r>
              <a:rPr lang="en-US" i="1" dirty="0" err="1" smtClean="0">
                <a:latin typeface="Times New Roman" pitchFamily="18" charset="0"/>
                <a:cs typeface="Times New Roman" pitchFamily="18" charset="0"/>
              </a:rPr>
              <a:t>C</a:t>
            </a:r>
            <a:r>
              <a:rPr lang="en-US" i="1" baseline="-25000" dirty="0" err="1" smtClean="0">
                <a:latin typeface="Times New Roman" pitchFamily="18" charset="0"/>
                <a:cs typeface="Times New Roman" pitchFamily="18" charset="0"/>
              </a:rPr>
              <a:t>subdued</a:t>
            </a:r>
            <a:endParaRPr lang="en-US" i="1" dirty="0">
              <a:latin typeface="Times New Roman" pitchFamily="18" charset="0"/>
              <a:cs typeface="Times New Roman" pitchFamily="18" charset="0"/>
            </a:endParaRPr>
          </a:p>
        </p:txBody>
      </p:sp>
      <p:sp>
        <p:nvSpPr>
          <p:cNvPr id="9" name="Text Placeholder 8"/>
          <p:cNvSpPr>
            <a:spLocks noGrp="1"/>
          </p:cNvSpPr>
          <p:nvPr>
            <p:ph type="body" idx="1"/>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Michael Burns - Contextual Medical Visualization</a:t>
            </a:r>
            <a:endParaRPr lang="en-US"/>
          </a:p>
        </p:txBody>
      </p:sp>
      <p:pic>
        <p:nvPicPr>
          <p:cNvPr id="10" name="Picture 9" descr="logo_princeton.png"/>
          <p:cNvPicPr>
            <a:picLocks noChangeAspect="1"/>
          </p:cNvPicPr>
          <p:nvPr/>
        </p:nvPicPr>
        <p:blipFill>
          <a:blip r:embed="rId4" cstate="print">
            <a:lum bright="-20000"/>
          </a:blip>
          <a:stretch>
            <a:fillRect/>
          </a:stretch>
        </p:blipFill>
        <p:spPr>
          <a:xfrm>
            <a:off x="7086600" y="6324600"/>
            <a:ext cx="1965960"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Emphasis</a:t>
            </a:r>
            <a:endParaRPr lang="en-US" dirty="0"/>
          </a:p>
        </p:txBody>
      </p:sp>
      <p:pic>
        <p:nvPicPr>
          <p:cNvPr id="5" name="Content Placeholder 4" descr="emphasis_off.png"/>
          <p:cNvPicPr>
            <a:picLocks noGrp="1" noChangeAspect="1"/>
          </p:cNvPicPr>
          <p:nvPr>
            <p:ph idx="1"/>
          </p:nvPr>
        </p:nvPicPr>
        <p:blipFill>
          <a:blip r:embed="rId3"/>
          <a:stretch>
            <a:fillRect/>
          </a:stretch>
        </p:blipFill>
        <p:spPr>
          <a:xfrm>
            <a:off x="1524000" y="1752600"/>
            <a:ext cx="5372100" cy="4244340"/>
          </a:xfrm>
        </p:spPr>
      </p:pic>
      <p:pic>
        <p:nvPicPr>
          <p:cNvPr id="6" name="Picture 5" descr="emphasis_full.png"/>
          <p:cNvPicPr>
            <a:picLocks noChangeAspect="1"/>
          </p:cNvPicPr>
          <p:nvPr/>
        </p:nvPicPr>
        <p:blipFill>
          <a:blip r:embed="rId4"/>
          <a:stretch>
            <a:fillRect/>
          </a:stretch>
        </p:blipFill>
        <p:spPr>
          <a:xfrm>
            <a:off x="1524000" y="1752600"/>
            <a:ext cx="5372100" cy="4244340"/>
          </a:xfrm>
          <a:prstGeom prst="rect">
            <a:avLst/>
          </a:prstGeom>
        </p:spPr>
      </p:pic>
      <p:pic>
        <p:nvPicPr>
          <p:cNvPr id="8" name="Picture 7" descr="emphasis_ok.png"/>
          <p:cNvPicPr>
            <a:picLocks noChangeAspect="1"/>
          </p:cNvPicPr>
          <p:nvPr/>
        </p:nvPicPr>
        <p:blipFill>
          <a:blip r:embed="rId5"/>
          <a:stretch>
            <a:fillRect/>
          </a:stretch>
        </p:blipFill>
        <p:spPr>
          <a:xfrm>
            <a:off x="1524000" y="1752600"/>
            <a:ext cx="5372100" cy="4244340"/>
          </a:xfrm>
          <a:prstGeom prst="rect">
            <a:avLst/>
          </a:prstGeom>
        </p:spPr>
      </p:pic>
      <p:sp>
        <p:nvSpPr>
          <p:cNvPr id="7" name="Footer Placeholder 6"/>
          <p:cNvSpPr>
            <a:spLocks noGrp="1"/>
          </p:cNvSpPr>
          <p:nvPr>
            <p:ph type="ftr" sz="quarter" idx="11"/>
          </p:nvPr>
        </p:nvSpPr>
        <p:spPr/>
        <p:txBody>
          <a:bodyPr/>
          <a:lstStyle/>
          <a:p>
            <a:r>
              <a:rPr lang="en-US" smtClean="0"/>
              <a:t>Michael Burns - Contextual Medical Visualization</a:t>
            </a:r>
            <a:endParaRPr lang="en-US"/>
          </a:p>
        </p:txBody>
      </p:sp>
      <p:pic>
        <p:nvPicPr>
          <p:cNvPr id="9" name="Picture 8" descr="logo_princeton.png"/>
          <p:cNvPicPr>
            <a:picLocks noChangeAspect="1"/>
          </p:cNvPicPr>
          <p:nvPr/>
        </p:nvPicPr>
        <p:blipFill>
          <a:blip r:embed="rId6" cstate="print">
            <a:lum bright="-20000"/>
          </a:blip>
          <a:stretch>
            <a:fillRect/>
          </a:stretch>
        </p:blipFill>
        <p:spPr>
          <a:xfrm>
            <a:off x="7086600" y="6324600"/>
            <a:ext cx="1965960"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Pipeline</a:t>
            </a:r>
            <a:endParaRPr lang="en-US" dirty="0"/>
          </a:p>
        </p:txBody>
      </p:sp>
      <p:cxnSp>
        <p:nvCxnSpPr>
          <p:cNvPr id="34" name="Elbow Connector 33"/>
          <p:cNvCxnSpPr>
            <a:stCxn id="10" idx="2"/>
            <a:endCxn id="11" idx="0"/>
          </p:cNvCxnSpPr>
          <p:nvPr/>
        </p:nvCxnSpPr>
        <p:spPr>
          <a:xfrm rot="5400000">
            <a:off x="6134100" y="2247900"/>
            <a:ext cx="1295400" cy="13716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9" idx="2"/>
            <a:endCxn id="11" idx="0"/>
          </p:cNvCxnSpPr>
          <p:nvPr/>
        </p:nvCxnSpPr>
        <p:spPr>
          <a:xfrm rot="16200000" flipH="1">
            <a:off x="4724400" y="2209800"/>
            <a:ext cx="1295400" cy="1447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2" idx="2"/>
            <a:endCxn id="13" idx="0"/>
          </p:cNvCxnSpPr>
          <p:nvPr/>
        </p:nvCxnSpPr>
        <p:spPr>
          <a:xfrm rot="16200000" flipH="1">
            <a:off x="2476500" y="3924300"/>
            <a:ext cx="609600" cy="2209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1" idx="2"/>
            <a:endCxn id="13" idx="0"/>
          </p:cNvCxnSpPr>
          <p:nvPr/>
        </p:nvCxnSpPr>
        <p:spPr>
          <a:xfrm rot="5400000">
            <a:off x="4533900" y="3771900"/>
            <a:ext cx="914400" cy="2209800"/>
          </a:xfrm>
          <a:prstGeom prst="bentConnector3">
            <a:avLst>
              <a:gd name="adj1" fmla="val 66667"/>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7" idx="2"/>
            <a:endCxn id="8" idx="0"/>
          </p:cNvCxnSpPr>
          <p:nvPr/>
        </p:nvCxnSpPr>
        <p:spPr>
          <a:xfrm rot="5400000">
            <a:off x="1485900" y="24765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8" idx="2"/>
            <a:endCxn id="12" idx="0"/>
          </p:cNvCxnSpPr>
          <p:nvPr/>
        </p:nvCxnSpPr>
        <p:spPr>
          <a:xfrm rot="5400000">
            <a:off x="1485900" y="36957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Volumetric Data</a:t>
            </a:r>
            <a:br>
              <a:rPr lang="en-US" dirty="0" smtClean="0">
                <a:solidFill>
                  <a:schemeClr val="accent6"/>
                </a:solidFill>
              </a:rPr>
            </a:br>
            <a:r>
              <a:rPr lang="en-US" dirty="0" smtClean="0">
                <a:solidFill>
                  <a:schemeClr val="accent6"/>
                </a:solidFill>
              </a:rPr>
              <a:t>(e.g. CT Scan)</a:t>
            </a:r>
            <a:endParaRPr lang="en-US" dirty="0">
              <a:solidFill>
                <a:schemeClr val="accent6"/>
              </a:solidFill>
            </a:endParaRPr>
          </a:p>
        </p:txBody>
      </p:sp>
      <p:sp>
        <p:nvSpPr>
          <p:cNvPr id="8" name="Rounded Rectangle 7"/>
          <p:cNvSpPr/>
          <p:nvPr/>
        </p:nvSpPr>
        <p:spPr>
          <a:xfrm>
            <a:off x="381000" y="26670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Importance in the Transfer Function</a:t>
            </a:r>
            <a:endParaRPr lang="en-US" dirty="0">
              <a:solidFill>
                <a:schemeClr val="accent1"/>
              </a:solidFill>
            </a:endParaRPr>
          </a:p>
        </p:txBody>
      </p:sp>
      <p:sp>
        <p:nvSpPr>
          <p:cNvPr id="9" name="Rectangle 8"/>
          <p:cNvSpPr/>
          <p:nvPr/>
        </p:nvSpPr>
        <p:spPr>
          <a:xfrm>
            <a:off x="33528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Viewpoint Information</a:t>
            </a:r>
            <a:endParaRPr lang="en-US" dirty="0">
              <a:solidFill>
                <a:schemeClr val="accent6"/>
              </a:solidFill>
            </a:endParaRPr>
          </a:p>
        </p:txBody>
      </p:sp>
      <p:sp>
        <p:nvSpPr>
          <p:cNvPr id="10" name="Rectangle 9"/>
          <p:cNvSpPr/>
          <p:nvPr/>
        </p:nvSpPr>
        <p:spPr>
          <a:xfrm>
            <a:off x="61722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Object of Interest</a:t>
            </a:r>
            <a:br>
              <a:rPr lang="en-US" dirty="0" smtClean="0">
                <a:solidFill>
                  <a:schemeClr val="accent6"/>
                </a:solidFill>
              </a:rPr>
            </a:br>
            <a:r>
              <a:rPr lang="en-US" dirty="0" smtClean="0">
                <a:solidFill>
                  <a:schemeClr val="accent6"/>
                </a:solidFill>
              </a:rPr>
              <a:t>(e.g. Ultrasound Plane)</a:t>
            </a:r>
            <a:endParaRPr lang="en-US" dirty="0">
              <a:solidFill>
                <a:schemeClr val="accent6"/>
              </a:solidFill>
            </a:endParaRPr>
          </a:p>
        </p:txBody>
      </p:sp>
      <p:sp>
        <p:nvSpPr>
          <p:cNvPr id="11" name="Rounded Rectangle 10"/>
          <p:cNvSpPr/>
          <p:nvPr/>
        </p:nvSpPr>
        <p:spPr>
          <a:xfrm>
            <a:off x="4800600" y="3581400"/>
            <a:ext cx="2590800" cy="838200"/>
          </a:xfrm>
          <a:prstGeom prst="roundRect">
            <a:avLst/>
          </a:prstGeom>
          <a:solidFill>
            <a:schemeClr val="accent1"/>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Contextual Cutaway Views</a:t>
            </a:r>
            <a:endParaRPr lang="en-US" dirty="0"/>
          </a:p>
        </p:txBody>
      </p:sp>
      <p:sp>
        <p:nvSpPr>
          <p:cNvPr id="12" name="Rounded Rectangle 11"/>
          <p:cNvSpPr/>
          <p:nvPr/>
        </p:nvSpPr>
        <p:spPr>
          <a:xfrm>
            <a:off x="381000" y="38862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Importance-Driven Shading</a:t>
            </a:r>
            <a:endParaRPr lang="en-US" dirty="0">
              <a:solidFill>
                <a:schemeClr val="accent1"/>
              </a:solidFill>
            </a:endParaRPr>
          </a:p>
        </p:txBody>
      </p:sp>
      <p:sp>
        <p:nvSpPr>
          <p:cNvPr id="13" name="Rounded Rectangle 12"/>
          <p:cNvSpPr/>
          <p:nvPr/>
        </p:nvSpPr>
        <p:spPr>
          <a:xfrm>
            <a:off x="2590800" y="53340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Integrating Occlusion with Importance</a:t>
            </a:r>
            <a:endParaRPr lang="en-US" dirty="0">
              <a:solidFill>
                <a:schemeClr val="accent1"/>
              </a:solidFill>
            </a:endParaRPr>
          </a:p>
        </p:txBody>
      </p:sp>
      <p:sp>
        <p:nvSpPr>
          <p:cNvPr id="16" name="Footer Placeholder 15"/>
          <p:cNvSpPr>
            <a:spLocks noGrp="1"/>
          </p:cNvSpPr>
          <p:nvPr>
            <p:ph type="ftr" sz="quarter" idx="11"/>
          </p:nvPr>
        </p:nvSpPr>
        <p:spPr/>
        <p:txBody>
          <a:bodyPr/>
          <a:lstStyle/>
          <a:p>
            <a:r>
              <a:rPr lang="en-US" smtClean="0"/>
              <a:t>Michael Burns - Contextual Medical Visualization</a:t>
            </a:r>
            <a:endParaRPr lang="en-US"/>
          </a:p>
        </p:txBody>
      </p:sp>
      <p:pic>
        <p:nvPicPr>
          <p:cNvPr id="17" name="Picture 16" descr="logo_princeton.png"/>
          <p:cNvPicPr>
            <a:picLocks noChangeAspect="1"/>
          </p:cNvPicPr>
          <p:nvPr/>
        </p:nvPicPr>
        <p:blipFill>
          <a:blip r:embed="rId3" cstate="print">
            <a:lum bright="-20000"/>
          </a:blip>
          <a:stretch>
            <a:fillRect/>
          </a:stretch>
        </p:blipFill>
        <p:spPr>
          <a:xfrm>
            <a:off x="7086600" y="6324600"/>
            <a:ext cx="1965960"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Preface</a:t>
            </a:r>
            <a:endParaRPr lang="en-US" dirty="0"/>
          </a:p>
        </p:txBody>
      </p:sp>
      <p:pic>
        <p:nvPicPr>
          <p:cNvPr id="10" name="teaser.avi">
            <a:hlinkClick r:id="" action="ppaction://media"/>
          </p:cNvPr>
          <p:cNvPicPr>
            <a:picLocks noGrp="1" noRot="1" noChangeAspect="1"/>
          </p:cNvPicPr>
          <p:nvPr>
            <p:ph idx="1"/>
            <a:videoFile r:link="rId1"/>
          </p:nvPr>
        </p:nvPicPr>
        <p:blipFill>
          <a:blip r:embed="rId4"/>
          <a:stretch>
            <a:fillRect/>
          </a:stretch>
        </p:blipFill>
        <p:spPr>
          <a:xfrm>
            <a:off x="1219200" y="1143000"/>
            <a:ext cx="6250781" cy="4688086"/>
          </a:xfrm>
          <a:prstGeom prst="rect">
            <a:avLst/>
          </a:prstGeom>
        </p:spPr>
      </p:pic>
      <p:sp>
        <p:nvSpPr>
          <p:cNvPr id="4" name="TextBox 3"/>
          <p:cNvSpPr txBox="1"/>
          <p:nvPr/>
        </p:nvSpPr>
        <p:spPr>
          <a:xfrm>
            <a:off x="1219200" y="5867400"/>
            <a:ext cx="6248400" cy="369332"/>
          </a:xfrm>
          <a:prstGeom prst="rect">
            <a:avLst/>
          </a:prstGeom>
          <a:noFill/>
        </p:spPr>
        <p:txBody>
          <a:bodyPr wrap="square" rtlCol="0">
            <a:spAutoFit/>
          </a:bodyPr>
          <a:lstStyle/>
          <a:p>
            <a:pPr algn="ctr"/>
            <a:r>
              <a:rPr lang="en-US" dirty="0" smtClean="0">
                <a:solidFill>
                  <a:schemeClr val="tx1">
                    <a:lumMod val="85000"/>
                  </a:schemeClr>
                </a:solidFill>
              </a:rPr>
              <a:t>CT scan with embedded Ultrasound data</a:t>
            </a:r>
            <a:endParaRPr lang="en-US" dirty="0">
              <a:solidFill>
                <a:schemeClr val="tx1">
                  <a:lumMod val="85000"/>
                </a:schemeClr>
              </a:solidFill>
            </a:endParaRPr>
          </a:p>
        </p:txBody>
      </p:sp>
      <p:sp>
        <p:nvSpPr>
          <p:cNvPr id="5" name="Footer Placeholder 4"/>
          <p:cNvSpPr>
            <a:spLocks noGrp="1"/>
          </p:cNvSpPr>
          <p:nvPr>
            <p:ph type="ftr" sz="quarter" idx="11"/>
          </p:nvPr>
        </p:nvSpPr>
        <p:spPr/>
        <p:txBody>
          <a:bodyPr/>
          <a:lstStyle/>
          <a:p>
            <a:r>
              <a:rPr lang="en-US" smtClean="0"/>
              <a:t>Michael Burns - Contextual Medical Visualization</a:t>
            </a:r>
            <a:endParaRPr lang="en-US"/>
          </a:p>
        </p:txBody>
      </p:sp>
      <p:pic>
        <p:nvPicPr>
          <p:cNvPr id="6" name="Picture 5" descr="logo_siemens.png"/>
          <p:cNvPicPr>
            <a:picLocks noChangeAspect="1"/>
          </p:cNvPicPr>
          <p:nvPr/>
        </p:nvPicPr>
        <p:blipFill>
          <a:blip r:embed="rId5"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000"/>
                                  </p:stCondLst>
                                  <p:childTnLst>
                                    <p:cmd type="call" cmd="playFrom(0.0)">
                                      <p:cBhvr>
                                        <p:cTn id="6" dur="15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 Cutaways</a:t>
            </a:r>
            <a:endParaRPr lang="en-US" dirty="0"/>
          </a:p>
        </p:txBody>
      </p:sp>
      <p:sp>
        <p:nvSpPr>
          <p:cNvPr id="3" name="Content Placeholder 2"/>
          <p:cNvSpPr>
            <a:spLocks noGrp="1"/>
          </p:cNvSpPr>
          <p:nvPr>
            <p:ph idx="1"/>
          </p:nvPr>
        </p:nvSpPr>
        <p:spPr/>
        <p:txBody>
          <a:bodyPr>
            <a:normAutofit/>
          </a:bodyPr>
          <a:lstStyle/>
          <a:p>
            <a:r>
              <a:rPr lang="en-US" dirty="0" smtClean="0"/>
              <a:t>Object of interest obscured by volume</a:t>
            </a:r>
          </a:p>
          <a:p>
            <a:pPr lvl="1"/>
            <a:r>
              <a:rPr lang="en-US" dirty="0" smtClean="0"/>
              <a:t>High importance</a:t>
            </a:r>
          </a:p>
          <a:p>
            <a:pPr lvl="2"/>
            <a:r>
              <a:rPr lang="en-US" dirty="0" smtClean="0"/>
              <a:t>Should be visible</a:t>
            </a:r>
          </a:p>
          <a:p>
            <a:pPr lvl="2"/>
            <a:r>
              <a:rPr lang="en-US" dirty="0" smtClean="0"/>
              <a:t>May obscure object</a:t>
            </a:r>
          </a:p>
          <a:p>
            <a:pPr lvl="1"/>
            <a:r>
              <a:rPr lang="en-US" dirty="0" smtClean="0"/>
              <a:t>Low importance</a:t>
            </a:r>
          </a:p>
          <a:p>
            <a:pPr lvl="2"/>
            <a:r>
              <a:rPr lang="en-US" dirty="0" smtClean="0"/>
              <a:t>Not necessarily visible</a:t>
            </a:r>
          </a:p>
          <a:p>
            <a:pPr lvl="2"/>
            <a:r>
              <a:rPr lang="en-US" dirty="0" smtClean="0"/>
              <a:t>May not obscure object</a:t>
            </a:r>
          </a:p>
          <a:p>
            <a:endParaRPr lang="en-US" dirty="0" smtClean="0"/>
          </a:p>
          <a:p>
            <a:r>
              <a:rPr lang="en-US" dirty="0" smtClean="0"/>
              <a:t>View-dependent cutaway structure</a:t>
            </a:r>
          </a:p>
        </p:txBody>
      </p:sp>
      <p:sp>
        <p:nvSpPr>
          <p:cNvPr id="4" name="Footer Placeholder 3"/>
          <p:cNvSpPr>
            <a:spLocks noGrp="1"/>
          </p:cNvSpPr>
          <p:nvPr>
            <p:ph type="ftr" sz="quarter" idx="11"/>
          </p:nvPr>
        </p:nvSpPr>
        <p:spPr/>
        <p:txBody>
          <a:bodyPr/>
          <a:lstStyle/>
          <a:p>
            <a:r>
              <a:rPr lang="en-US" smtClean="0"/>
              <a:t>Michael Burns - Contextual Medical Visualization</a:t>
            </a:r>
            <a:endParaRPr lang="en-US"/>
          </a:p>
        </p:txBody>
      </p:sp>
      <p:pic>
        <p:nvPicPr>
          <p:cNvPr id="5" name="Picture 4" descr="logo_wien.png"/>
          <p:cNvPicPr>
            <a:picLocks noChangeAspect="1"/>
          </p:cNvPicPr>
          <p:nvPr/>
        </p:nvPicPr>
        <p:blipFill>
          <a:blip r:embed="rId3" cstate="print">
            <a:lum bright="-20000"/>
          </a:blip>
          <a:stretch>
            <a:fillRect/>
          </a:stretch>
        </p:blipFill>
        <p:spPr>
          <a:xfrm>
            <a:off x="6477000" y="6324600"/>
            <a:ext cx="2569465"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p:cNvCxnSpPr/>
          <p:nvPr/>
        </p:nvCxnSpPr>
        <p:spPr>
          <a:xfrm rot="5400000">
            <a:off x="1734015" y="3591738"/>
            <a:ext cx="3512634" cy="1627"/>
          </a:xfrm>
          <a:prstGeom prst="line">
            <a:avLst/>
          </a:prstGeom>
          <a:ln w="190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a:off x="1864961" y="3084355"/>
            <a:ext cx="1625372" cy="688103"/>
          </a:xfrm>
          <a:custGeom>
            <a:avLst/>
            <a:gdLst>
              <a:gd name="connsiteX0" fmla="*/ 623130 w 4419600"/>
              <a:gd name="connsiteY0" fmla="*/ 671719 h 4419600"/>
              <a:gd name="connsiteX1" fmla="*/ 2209803 w 4419600"/>
              <a:gd name="connsiteY1" fmla="*/ 0 h 4419600"/>
              <a:gd name="connsiteX2" fmla="*/ 2209800 w 4419600"/>
              <a:gd name="connsiteY2" fmla="*/ 2209800 h 4419600"/>
              <a:gd name="connsiteX3" fmla="*/ 623130 w 4419600"/>
              <a:gd name="connsiteY3" fmla="*/ 671719 h 4419600"/>
              <a:gd name="connsiteX0" fmla="*/ 0 w 1586673"/>
              <a:gd name="connsiteY0" fmla="*/ 671720 h 2209801"/>
              <a:gd name="connsiteX1" fmla="*/ 1586673 w 1586673"/>
              <a:gd name="connsiteY1" fmla="*/ 1 h 2209801"/>
              <a:gd name="connsiteX2" fmla="*/ 1586670 w 1586673"/>
              <a:gd name="connsiteY2" fmla="*/ 2209801 h 2209801"/>
              <a:gd name="connsiteX3" fmla="*/ 91440 w 1586673"/>
              <a:gd name="connsiteY3" fmla="*/ 763160 h 2209801"/>
              <a:gd name="connsiteX0" fmla="*/ 0 w 1586673"/>
              <a:gd name="connsiteY0" fmla="*/ 671720 h 2209801"/>
              <a:gd name="connsiteX1" fmla="*/ 1586673 w 1586673"/>
              <a:gd name="connsiteY1" fmla="*/ 1 h 2209801"/>
              <a:gd name="connsiteX2" fmla="*/ 1586670 w 1586673"/>
              <a:gd name="connsiteY2" fmla="*/ 2209801 h 2209801"/>
              <a:gd name="connsiteX0" fmla="*/ 0 w 1586673"/>
              <a:gd name="connsiteY0" fmla="*/ 671720 h 671720"/>
              <a:gd name="connsiteX1" fmla="*/ 1586673 w 1586673"/>
              <a:gd name="connsiteY1" fmla="*/ 1 h 671720"/>
            </a:gdLst>
            <a:ahLst/>
            <a:cxnLst>
              <a:cxn ang="0">
                <a:pos x="connsiteX0" y="connsiteY0"/>
              </a:cxn>
              <a:cxn ang="0">
                <a:pos x="connsiteX1" y="connsiteY1"/>
              </a:cxn>
            </a:cxnLst>
            <a:rect l="l" t="t" r="r" b="b"/>
            <a:pathLst>
              <a:path w="1586673" h="671720">
                <a:moveTo>
                  <a:pt x="0" y="671720"/>
                </a:moveTo>
                <a:cubicBezTo>
                  <a:pt x="416219" y="242353"/>
                  <a:pt x="988681" y="0"/>
                  <a:pt x="1586673" y="1"/>
                </a:cubicBezTo>
              </a:path>
            </a:pathLst>
          </a:custGeom>
          <a:noFill/>
          <a:ln w="19050">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smtClean="0"/>
              <a:t>Traditional Cutaways</a:t>
            </a:r>
            <a:endParaRPr lang="en-US" dirty="0"/>
          </a:p>
        </p:txBody>
      </p:sp>
      <p:cxnSp>
        <p:nvCxnSpPr>
          <p:cNvPr id="55" name="Straight Arrow Connector 54"/>
          <p:cNvCxnSpPr/>
          <p:nvPr/>
        </p:nvCxnSpPr>
        <p:spPr>
          <a:xfrm rot="5400000">
            <a:off x="2865863" y="2147655"/>
            <a:ext cx="1248937" cy="1627"/>
          </a:xfrm>
          <a:prstGeom prst="straightConnector1">
            <a:avLst/>
          </a:prstGeom>
          <a:ln w="38100">
            <a:solidFill>
              <a:schemeClr val="tx1">
                <a:lumMod val="95000"/>
              </a:schemeClr>
            </a:solidFill>
            <a:tailEnd type="triangle" w="lg" len="lg"/>
          </a:ln>
          <a:effectLst>
            <a:outerShdw blurRad="76200" dist="50800" dir="2700000" algn="tl" rotWithShape="0">
              <a:prstClr val="black">
                <a:alpha val="40000"/>
              </a:prstClr>
            </a:outerShdw>
          </a:effectLst>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568390" y="1674730"/>
            <a:ext cx="390293" cy="47292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v</a:t>
            </a:r>
            <a:endParaRPr lang="en-US" sz="2400" b="1" dirty="0">
              <a:latin typeface="Times New Roman" pitchFamily="18" charset="0"/>
              <a:cs typeface="Times New Roman" pitchFamily="18" charset="0"/>
            </a:endParaRPr>
          </a:p>
        </p:txBody>
      </p:sp>
      <p:cxnSp>
        <p:nvCxnSpPr>
          <p:cNvPr id="32" name="Straight Connector 31"/>
          <p:cNvCxnSpPr>
            <a:endCxn id="4" idx="0"/>
          </p:cNvCxnSpPr>
          <p:nvPr/>
        </p:nvCxnSpPr>
        <p:spPr>
          <a:xfrm>
            <a:off x="914400" y="2850182"/>
            <a:ext cx="2577233" cy="2500475"/>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3490332" y="4879704"/>
            <a:ext cx="1287641" cy="1064848"/>
          </a:xfrm>
          <a:custGeom>
            <a:avLst/>
            <a:gdLst>
              <a:gd name="connsiteX0" fmla="*/ 0 w 1234440"/>
              <a:gd name="connsiteY0" fmla="*/ 419100 h 1013460"/>
              <a:gd name="connsiteX1" fmla="*/ 335280 w 1234440"/>
              <a:gd name="connsiteY1" fmla="*/ 0 h 1013460"/>
              <a:gd name="connsiteX2" fmla="*/ 693420 w 1234440"/>
              <a:gd name="connsiteY2" fmla="*/ 243840 h 1013460"/>
              <a:gd name="connsiteX3" fmla="*/ 1234440 w 1234440"/>
              <a:gd name="connsiteY3" fmla="*/ 457200 h 1013460"/>
              <a:gd name="connsiteX4" fmla="*/ 922020 w 1234440"/>
              <a:gd name="connsiteY4" fmla="*/ 830580 h 1013460"/>
              <a:gd name="connsiteX5" fmla="*/ 403860 w 1234440"/>
              <a:gd name="connsiteY5" fmla="*/ 1013460 h 1013460"/>
              <a:gd name="connsiteX6" fmla="*/ 0 w 1234440"/>
              <a:gd name="connsiteY6" fmla="*/ 419100 h 101346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0 w 1534784"/>
              <a:gd name="connsiteY0" fmla="*/ 448310 h 1117316"/>
              <a:gd name="connsiteX1" fmla="*/ 335280 w 1534784"/>
              <a:gd name="connsiteY1" fmla="*/ 29210 h 1117316"/>
              <a:gd name="connsiteX2" fmla="*/ 693420 w 1534784"/>
              <a:gd name="connsiteY2" fmla="*/ 273050 h 1117316"/>
              <a:gd name="connsiteX3" fmla="*/ 1234440 w 1534784"/>
              <a:gd name="connsiteY3" fmla="*/ 486410 h 1117316"/>
              <a:gd name="connsiteX4" fmla="*/ 922020 w 1534784"/>
              <a:gd name="connsiteY4" fmla="*/ 859790 h 1117316"/>
              <a:gd name="connsiteX5" fmla="*/ 403860 w 1534784"/>
              <a:gd name="connsiteY5" fmla="*/ 1042670 h 1117316"/>
              <a:gd name="connsiteX6" fmla="*/ 0 w 1534784"/>
              <a:gd name="connsiteY6" fmla="*/ 448310 h 1117316"/>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266507"/>
              <a:gd name="connsiteY0" fmla="*/ 419735 h 1088741"/>
              <a:gd name="connsiteX1" fmla="*/ 335280 w 1266507"/>
              <a:gd name="connsiteY1" fmla="*/ 635 h 1088741"/>
              <a:gd name="connsiteX2" fmla="*/ 693420 w 1266507"/>
              <a:gd name="connsiteY2" fmla="*/ 244475 h 1088741"/>
              <a:gd name="connsiteX3" fmla="*/ 1114425 w 1266507"/>
              <a:gd name="connsiteY3" fmla="*/ 153035 h 1088741"/>
              <a:gd name="connsiteX4" fmla="*/ 1234440 w 1266507"/>
              <a:gd name="connsiteY4" fmla="*/ 457835 h 1088741"/>
              <a:gd name="connsiteX5" fmla="*/ 922020 w 1266507"/>
              <a:gd name="connsiteY5" fmla="*/ 831215 h 1088741"/>
              <a:gd name="connsiteX6" fmla="*/ 403860 w 1266507"/>
              <a:gd name="connsiteY6" fmla="*/ 1014095 h 1088741"/>
              <a:gd name="connsiteX7" fmla="*/ 0 w 1266507"/>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98220 w 1234440"/>
              <a:gd name="connsiteY5" fmla="*/ 755015 h 1088741"/>
              <a:gd name="connsiteX6" fmla="*/ 403860 w 1234440"/>
              <a:gd name="connsiteY6" fmla="*/ 1014095 h 1088741"/>
              <a:gd name="connsiteX7" fmla="*/ 0 w 1234440"/>
              <a:gd name="connsiteY7" fmla="*/ 419735 h 1088741"/>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719139 w 1234440"/>
              <a:gd name="connsiteY6" fmla="*/ 8483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43649"/>
              <a:gd name="connsiteY0" fmla="*/ 419735 h 1098232"/>
              <a:gd name="connsiteX1" fmla="*/ 335280 w 1243649"/>
              <a:gd name="connsiteY1" fmla="*/ 635 h 1098232"/>
              <a:gd name="connsiteX2" fmla="*/ 693420 w 1243649"/>
              <a:gd name="connsiteY2" fmla="*/ 244475 h 1098232"/>
              <a:gd name="connsiteX3" fmla="*/ 1038225 w 1243649"/>
              <a:gd name="connsiteY3" fmla="*/ 153035 h 1098232"/>
              <a:gd name="connsiteX4" fmla="*/ 1234440 w 1243649"/>
              <a:gd name="connsiteY4" fmla="*/ 457835 h 1098232"/>
              <a:gd name="connsiteX5" fmla="*/ 998220 w 1243649"/>
              <a:gd name="connsiteY5" fmla="*/ 755015 h 1098232"/>
              <a:gd name="connsiteX6" fmla="*/ 642939 w 1243649"/>
              <a:gd name="connsiteY6" fmla="*/ 772160 h 1098232"/>
              <a:gd name="connsiteX7" fmla="*/ 403860 w 1243649"/>
              <a:gd name="connsiteY7" fmla="*/ 1014095 h 1098232"/>
              <a:gd name="connsiteX8" fmla="*/ 0 w 1243649"/>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7620 w 1242375"/>
              <a:gd name="connsiteY0" fmla="*/ 419735 h 1098232"/>
              <a:gd name="connsiteX1" fmla="*/ 342900 w 1242375"/>
              <a:gd name="connsiteY1" fmla="*/ 635 h 1098232"/>
              <a:gd name="connsiteX2" fmla="*/ 701040 w 1242375"/>
              <a:gd name="connsiteY2" fmla="*/ 244475 h 1098232"/>
              <a:gd name="connsiteX3" fmla="*/ 1045845 w 1242375"/>
              <a:gd name="connsiteY3" fmla="*/ 153035 h 1098232"/>
              <a:gd name="connsiteX4" fmla="*/ 1242060 w 1242375"/>
              <a:gd name="connsiteY4" fmla="*/ 457835 h 1098232"/>
              <a:gd name="connsiteX5" fmla="*/ 1005840 w 1242375"/>
              <a:gd name="connsiteY5" fmla="*/ 755015 h 1098232"/>
              <a:gd name="connsiteX6" fmla="*/ 650559 w 1242375"/>
              <a:gd name="connsiteY6" fmla="*/ 772160 h 1098232"/>
              <a:gd name="connsiteX7" fmla="*/ 411480 w 1242375"/>
              <a:gd name="connsiteY7" fmla="*/ 1014095 h 1098232"/>
              <a:gd name="connsiteX8" fmla="*/ 7620 w 1242375"/>
              <a:gd name="connsiteY8" fmla="*/ 419735 h 1098232"/>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72832"/>
              <a:gd name="connsiteX1" fmla="*/ 342900 w 1242375"/>
              <a:gd name="connsiteY1" fmla="*/ 635 h 1072832"/>
              <a:gd name="connsiteX2" fmla="*/ 701040 w 1242375"/>
              <a:gd name="connsiteY2" fmla="*/ 244475 h 1072832"/>
              <a:gd name="connsiteX3" fmla="*/ 1045845 w 1242375"/>
              <a:gd name="connsiteY3" fmla="*/ 153035 h 1072832"/>
              <a:gd name="connsiteX4" fmla="*/ 1242060 w 1242375"/>
              <a:gd name="connsiteY4" fmla="*/ 457835 h 1072832"/>
              <a:gd name="connsiteX5" fmla="*/ 1005840 w 1242375"/>
              <a:gd name="connsiteY5" fmla="*/ 755015 h 1072832"/>
              <a:gd name="connsiteX6" fmla="*/ 726759 w 1242375"/>
              <a:gd name="connsiteY6" fmla="*/ 772160 h 1072832"/>
              <a:gd name="connsiteX7" fmla="*/ 411480 w 1242375"/>
              <a:gd name="connsiteY7" fmla="*/ 1014095 h 1072832"/>
              <a:gd name="connsiteX8" fmla="*/ 7620 w 1242375"/>
              <a:gd name="connsiteY8" fmla="*/ 419735 h 1072832"/>
              <a:gd name="connsiteX0" fmla="*/ 1270 w 1236025"/>
              <a:gd name="connsiteY0" fmla="*/ 419735 h 1072832"/>
              <a:gd name="connsiteX1" fmla="*/ 336550 w 1236025"/>
              <a:gd name="connsiteY1" fmla="*/ 635 h 1072832"/>
              <a:gd name="connsiteX2" fmla="*/ 694690 w 1236025"/>
              <a:gd name="connsiteY2" fmla="*/ 244475 h 1072832"/>
              <a:gd name="connsiteX3" fmla="*/ 1039495 w 1236025"/>
              <a:gd name="connsiteY3" fmla="*/ 153035 h 1072832"/>
              <a:gd name="connsiteX4" fmla="*/ 1235710 w 1236025"/>
              <a:gd name="connsiteY4" fmla="*/ 457835 h 1072832"/>
              <a:gd name="connsiteX5" fmla="*/ 999490 w 1236025"/>
              <a:gd name="connsiteY5" fmla="*/ 755015 h 1072832"/>
              <a:gd name="connsiteX6" fmla="*/ 720409 w 1236025"/>
              <a:gd name="connsiteY6" fmla="*/ 772160 h 1072832"/>
              <a:gd name="connsiteX7" fmla="*/ 328930 w 1236025"/>
              <a:gd name="connsiteY7" fmla="*/ 1014095 h 1072832"/>
              <a:gd name="connsiteX8" fmla="*/ 1270 w 1236025"/>
              <a:gd name="connsiteY8" fmla="*/ 419735 h 1072832"/>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41743"/>
              <a:gd name="connsiteY0" fmla="*/ 419735 h 1029970"/>
              <a:gd name="connsiteX1" fmla="*/ 336550 w 1241743"/>
              <a:gd name="connsiteY1" fmla="*/ 635 h 1029970"/>
              <a:gd name="connsiteX2" fmla="*/ 694690 w 1241743"/>
              <a:gd name="connsiteY2" fmla="*/ 244475 h 1029970"/>
              <a:gd name="connsiteX3" fmla="*/ 1039495 w 1241743"/>
              <a:gd name="connsiteY3" fmla="*/ 153035 h 1029970"/>
              <a:gd name="connsiteX4" fmla="*/ 1235710 w 1241743"/>
              <a:gd name="connsiteY4" fmla="*/ 457835 h 1029970"/>
              <a:gd name="connsiteX5" fmla="*/ 1075690 w 1241743"/>
              <a:gd name="connsiteY5" fmla="*/ 755015 h 1029970"/>
              <a:gd name="connsiteX6" fmla="*/ 720409 w 1241743"/>
              <a:gd name="connsiteY6" fmla="*/ 772160 h 1029970"/>
              <a:gd name="connsiteX7" fmla="*/ 328930 w 1241743"/>
              <a:gd name="connsiteY7" fmla="*/ 1014095 h 1029970"/>
              <a:gd name="connsiteX8" fmla="*/ 1270 w 1241743"/>
              <a:gd name="connsiteY8" fmla="*/ 419735 h 1029970"/>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494030 h 1035685"/>
              <a:gd name="connsiteX1" fmla="*/ 347980 w 1253173"/>
              <a:gd name="connsiteY1" fmla="*/ 6350 h 1035685"/>
              <a:gd name="connsiteX2" fmla="*/ 706120 w 1253173"/>
              <a:gd name="connsiteY2" fmla="*/ 250190 h 1035685"/>
              <a:gd name="connsiteX3" fmla="*/ 1050925 w 1253173"/>
              <a:gd name="connsiteY3" fmla="*/ 158750 h 1035685"/>
              <a:gd name="connsiteX4" fmla="*/ 1247140 w 1253173"/>
              <a:gd name="connsiteY4" fmla="*/ 463550 h 1035685"/>
              <a:gd name="connsiteX5" fmla="*/ 1087120 w 1253173"/>
              <a:gd name="connsiteY5" fmla="*/ 760730 h 1035685"/>
              <a:gd name="connsiteX6" fmla="*/ 731839 w 1253173"/>
              <a:gd name="connsiteY6" fmla="*/ 777875 h 1035685"/>
              <a:gd name="connsiteX7" fmla="*/ 340360 w 1253173"/>
              <a:gd name="connsiteY7" fmla="*/ 1019810 h 1035685"/>
              <a:gd name="connsiteX8" fmla="*/ 1270 w 1253173"/>
              <a:gd name="connsiteY8" fmla="*/ 494030 h 1035685"/>
              <a:gd name="connsiteX0" fmla="*/ 1270 w 1253173"/>
              <a:gd name="connsiteY0" fmla="*/ 497840 h 1039495"/>
              <a:gd name="connsiteX1" fmla="*/ 347980 w 1253173"/>
              <a:gd name="connsiteY1" fmla="*/ 10160 h 1039495"/>
              <a:gd name="connsiteX2" fmla="*/ 706120 w 1253173"/>
              <a:gd name="connsiteY2" fmla="*/ 254000 h 1039495"/>
              <a:gd name="connsiteX3" fmla="*/ 1050925 w 1253173"/>
              <a:gd name="connsiteY3" fmla="*/ 162560 h 1039495"/>
              <a:gd name="connsiteX4" fmla="*/ 1247140 w 1253173"/>
              <a:gd name="connsiteY4" fmla="*/ 467360 h 1039495"/>
              <a:gd name="connsiteX5" fmla="*/ 1087120 w 1253173"/>
              <a:gd name="connsiteY5" fmla="*/ 764540 h 1039495"/>
              <a:gd name="connsiteX6" fmla="*/ 731839 w 1253173"/>
              <a:gd name="connsiteY6" fmla="*/ 781685 h 1039495"/>
              <a:gd name="connsiteX7" fmla="*/ 340360 w 1253173"/>
              <a:gd name="connsiteY7" fmla="*/ 1023620 h 1039495"/>
              <a:gd name="connsiteX8" fmla="*/ 1270 w 1253173"/>
              <a:gd name="connsiteY8" fmla="*/ 497840 h 1039495"/>
              <a:gd name="connsiteX0" fmla="*/ 1270 w 1256983"/>
              <a:gd name="connsiteY0" fmla="*/ 459740 h 1039495"/>
              <a:gd name="connsiteX1" fmla="*/ 351790 w 1256983"/>
              <a:gd name="connsiteY1" fmla="*/ 10160 h 1039495"/>
              <a:gd name="connsiteX2" fmla="*/ 709930 w 1256983"/>
              <a:gd name="connsiteY2" fmla="*/ 254000 h 1039495"/>
              <a:gd name="connsiteX3" fmla="*/ 1054735 w 1256983"/>
              <a:gd name="connsiteY3" fmla="*/ 162560 h 1039495"/>
              <a:gd name="connsiteX4" fmla="*/ 1250950 w 1256983"/>
              <a:gd name="connsiteY4" fmla="*/ 467360 h 1039495"/>
              <a:gd name="connsiteX5" fmla="*/ 1090930 w 1256983"/>
              <a:gd name="connsiteY5" fmla="*/ 764540 h 1039495"/>
              <a:gd name="connsiteX6" fmla="*/ 735649 w 1256983"/>
              <a:gd name="connsiteY6" fmla="*/ 781685 h 1039495"/>
              <a:gd name="connsiteX7" fmla="*/ 344170 w 1256983"/>
              <a:gd name="connsiteY7" fmla="*/ 1023620 h 1039495"/>
              <a:gd name="connsiteX8" fmla="*/ 1270 w 1256983"/>
              <a:gd name="connsiteY8" fmla="*/ 459740 h 103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983" h="1039495">
                <a:moveTo>
                  <a:pt x="1270" y="459740"/>
                </a:moveTo>
                <a:cubicBezTo>
                  <a:pt x="2540" y="290830"/>
                  <a:pt x="173355" y="12700"/>
                  <a:pt x="351790" y="10160"/>
                </a:cubicBezTo>
                <a:cubicBezTo>
                  <a:pt x="530225" y="0"/>
                  <a:pt x="580073" y="215900"/>
                  <a:pt x="709930" y="254000"/>
                </a:cubicBezTo>
                <a:cubicBezTo>
                  <a:pt x="839787" y="292100"/>
                  <a:pt x="916940" y="122237"/>
                  <a:pt x="1054735" y="162560"/>
                </a:cubicBezTo>
                <a:cubicBezTo>
                  <a:pt x="1192530" y="202883"/>
                  <a:pt x="1244918" y="367030"/>
                  <a:pt x="1250950" y="467360"/>
                </a:cubicBezTo>
                <a:cubicBezTo>
                  <a:pt x="1256983" y="567690"/>
                  <a:pt x="1176813" y="712153"/>
                  <a:pt x="1090930" y="764540"/>
                </a:cubicBezTo>
                <a:cubicBezTo>
                  <a:pt x="1005047" y="816927"/>
                  <a:pt x="860109" y="738505"/>
                  <a:pt x="735649" y="781685"/>
                </a:cubicBezTo>
                <a:cubicBezTo>
                  <a:pt x="611189" y="824865"/>
                  <a:pt x="525939" y="1039495"/>
                  <a:pt x="344170" y="1023620"/>
                </a:cubicBezTo>
                <a:cubicBezTo>
                  <a:pt x="100489" y="955358"/>
                  <a:pt x="0" y="628650"/>
                  <a:pt x="1270" y="459740"/>
                </a:cubicBezTo>
                <a:close/>
              </a:path>
            </a:pathLst>
          </a:custGeom>
          <a:solidFill>
            <a:schemeClr val="accent2">
              <a:lumMod val="75000"/>
            </a:schemeClr>
          </a:solidFill>
          <a:ln w="28575">
            <a:solidFill>
              <a:schemeClr val="accent2"/>
            </a:solidFill>
          </a:ln>
          <a:effectLst>
            <a:outerShdw blurRad="1524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endCxn id="4" idx="4"/>
          </p:cNvCxnSpPr>
          <p:nvPr/>
        </p:nvCxnSpPr>
        <p:spPr>
          <a:xfrm rot="10800000" flipV="1">
            <a:off x="4771793" y="2850182"/>
            <a:ext cx="2543407" cy="2508281"/>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819400" y="3124200"/>
            <a:ext cx="533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sym typeface="Symbol"/>
              </a:rPr>
              <a:t></a:t>
            </a:r>
            <a:endParaRPr lang="en-US" sz="2400" dirty="0">
              <a:latin typeface="Times New Roman" pitchFamily="18" charset="0"/>
              <a:cs typeface="Times New Roman" pitchFamily="18" charset="0"/>
            </a:endParaRPr>
          </a:p>
        </p:txBody>
      </p:sp>
      <p:sp>
        <p:nvSpPr>
          <p:cNvPr id="42" name="TextBox 41"/>
          <p:cNvSpPr txBox="1"/>
          <p:nvPr/>
        </p:nvSpPr>
        <p:spPr>
          <a:xfrm>
            <a:off x="5791200" y="4572000"/>
            <a:ext cx="1295400" cy="472925"/>
          </a:xfrm>
          <a:prstGeom prst="rect">
            <a:avLst/>
          </a:prstGeom>
          <a:noFill/>
        </p:spPr>
        <p:txBody>
          <a:bodyPr wrap="square" rtlCol="0">
            <a:spAutoFit/>
          </a:bodyPr>
          <a:lstStyle/>
          <a:p>
            <a:pPr algn="ctr"/>
            <a:r>
              <a:rPr lang="en-US" sz="2400" i="1" dirty="0" smtClean="0"/>
              <a:t>Base</a:t>
            </a:r>
            <a:endParaRPr lang="en-US" sz="2400" i="1" dirty="0"/>
          </a:p>
        </p:txBody>
      </p:sp>
      <p:sp>
        <p:nvSpPr>
          <p:cNvPr id="44" name="TextBox 43"/>
          <p:cNvSpPr txBox="1"/>
          <p:nvPr/>
        </p:nvSpPr>
        <p:spPr>
          <a:xfrm>
            <a:off x="4343400" y="3429000"/>
            <a:ext cx="1143000" cy="472925"/>
          </a:xfrm>
          <a:prstGeom prst="rect">
            <a:avLst/>
          </a:prstGeom>
          <a:noFill/>
        </p:spPr>
        <p:txBody>
          <a:bodyPr wrap="square" rtlCol="0">
            <a:spAutoFit/>
          </a:bodyPr>
          <a:lstStyle/>
          <a:p>
            <a:pPr algn="ctr"/>
            <a:r>
              <a:rPr lang="en-US" sz="2400" i="1" dirty="0" smtClean="0"/>
              <a:t>Clear</a:t>
            </a:r>
            <a:endParaRPr lang="en-US" sz="2400" i="1" dirty="0"/>
          </a:p>
        </p:txBody>
      </p:sp>
      <p:sp>
        <p:nvSpPr>
          <p:cNvPr id="13" name="TextBox 12"/>
          <p:cNvSpPr txBox="1"/>
          <p:nvPr/>
        </p:nvSpPr>
        <p:spPr>
          <a:xfrm>
            <a:off x="5257800" y="5486400"/>
            <a:ext cx="2971800" cy="472925"/>
          </a:xfrm>
          <a:prstGeom prst="rect">
            <a:avLst/>
          </a:prstGeom>
          <a:noFill/>
        </p:spPr>
        <p:txBody>
          <a:bodyPr wrap="square" rtlCol="0">
            <a:spAutoFit/>
          </a:bodyPr>
          <a:lstStyle/>
          <a:p>
            <a:r>
              <a:rPr lang="en-US" sz="2400" i="1" dirty="0" smtClean="0"/>
              <a:t>Object of Interest</a:t>
            </a:r>
            <a:endParaRPr lang="en-US" sz="2400" i="1" dirty="0"/>
          </a:p>
        </p:txBody>
      </p:sp>
      <p:cxnSp>
        <p:nvCxnSpPr>
          <p:cNvPr id="15" name="Straight Arrow Connector 14"/>
          <p:cNvCxnSpPr>
            <a:stCxn id="13" idx="1"/>
            <a:endCxn id="4" idx="5"/>
          </p:cNvCxnSpPr>
          <p:nvPr/>
        </p:nvCxnSpPr>
        <p:spPr>
          <a:xfrm rot="10800000">
            <a:off x="4607870" y="5662891"/>
            <a:ext cx="649930" cy="59972"/>
          </a:xfrm>
          <a:prstGeom prst="straightConnector1">
            <a:avLst/>
          </a:prstGeom>
          <a:ln w="19050">
            <a:solidFill>
              <a:schemeClr val="tx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Footer Placeholder 15"/>
          <p:cNvSpPr>
            <a:spLocks noGrp="1"/>
          </p:cNvSpPr>
          <p:nvPr>
            <p:ph type="ftr" sz="quarter" idx="12"/>
          </p:nvPr>
        </p:nvSpPr>
        <p:spPr/>
        <p:txBody>
          <a:bodyPr/>
          <a:lstStyle/>
          <a:p>
            <a:r>
              <a:rPr lang="en-US" smtClean="0"/>
              <a:t>Michael Burns - Contextual Medical Visualization</a:t>
            </a:r>
            <a:endParaRPr lang="en-US"/>
          </a:p>
        </p:txBody>
      </p:sp>
      <p:pic>
        <p:nvPicPr>
          <p:cNvPr id="19" name="Picture 18" descr="logo_wien.png"/>
          <p:cNvPicPr>
            <a:picLocks noChangeAspect="1"/>
          </p:cNvPicPr>
          <p:nvPr/>
        </p:nvPicPr>
        <p:blipFill>
          <a:blip r:embed="rId3" cstate="print">
            <a:lum bright="-20000"/>
          </a:blip>
          <a:stretch>
            <a:fillRect/>
          </a:stretch>
        </p:blipFill>
        <p:spPr>
          <a:xfrm>
            <a:off x="6477000" y="6324600"/>
            <a:ext cx="2569465"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Cutaways</a:t>
            </a:r>
            <a:endParaRPr lang="en-US" dirty="0"/>
          </a:p>
        </p:txBody>
      </p:sp>
      <p:sp>
        <p:nvSpPr>
          <p:cNvPr id="5" name="Text Placeholder 4"/>
          <p:cNvSpPr>
            <a:spLocks noGrp="1"/>
          </p:cNvSpPr>
          <p:nvPr>
            <p:ph type="body" idx="1"/>
          </p:nvPr>
        </p:nvSpPr>
        <p:spPr>
          <a:xfrm>
            <a:off x="457200" y="5410200"/>
            <a:ext cx="4040188" cy="457200"/>
          </a:xfrm>
        </p:spPr>
        <p:txBody>
          <a:bodyPr/>
          <a:lstStyle/>
          <a:p>
            <a:pPr algn="ctr"/>
            <a:r>
              <a:rPr lang="en-US" dirty="0" smtClean="0"/>
              <a:t>Small </a:t>
            </a:r>
            <a:r>
              <a:rPr lang="en-US" dirty="0" smtClean="0">
                <a:latin typeface="Times New Roman" pitchFamily="18" charset="0"/>
                <a:cs typeface="Times New Roman" pitchFamily="18" charset="0"/>
                <a:sym typeface="Symbol"/>
              </a:rPr>
              <a:t></a:t>
            </a:r>
            <a:r>
              <a:rPr lang="en-US" dirty="0" smtClean="0"/>
              <a:t> </a:t>
            </a:r>
            <a:endParaRPr lang="en-US" dirty="0"/>
          </a:p>
        </p:txBody>
      </p:sp>
      <p:sp>
        <p:nvSpPr>
          <p:cNvPr id="6" name="Text Placeholder 5"/>
          <p:cNvSpPr>
            <a:spLocks noGrp="1"/>
          </p:cNvSpPr>
          <p:nvPr>
            <p:ph type="body" sz="half" idx="3"/>
          </p:nvPr>
        </p:nvSpPr>
        <p:spPr>
          <a:xfrm>
            <a:off x="4645025" y="5410200"/>
            <a:ext cx="4041775" cy="990600"/>
          </a:xfrm>
        </p:spPr>
        <p:txBody>
          <a:bodyPr>
            <a:normAutofit/>
          </a:bodyPr>
          <a:lstStyle/>
          <a:p>
            <a:pPr algn="ctr"/>
            <a:r>
              <a:rPr lang="en-US" dirty="0" smtClean="0"/>
              <a:t>Large </a:t>
            </a:r>
            <a:r>
              <a:rPr lang="en-US" dirty="0" smtClean="0">
                <a:latin typeface="Times New Roman" pitchFamily="18" charset="0"/>
                <a:cs typeface="Times New Roman" pitchFamily="18" charset="0"/>
                <a:sym typeface="Symbol"/>
              </a:rPr>
              <a:t></a:t>
            </a:r>
            <a:endParaRPr lang="en-US" dirty="0"/>
          </a:p>
        </p:txBody>
      </p:sp>
      <p:pic>
        <p:nvPicPr>
          <p:cNvPr id="7" name="Content Placeholder 6" descr="cutaway_simple.png"/>
          <p:cNvPicPr>
            <a:picLocks noGrp="1" noChangeAspect="1"/>
          </p:cNvPicPr>
          <p:nvPr>
            <p:ph sz="quarter" idx="2"/>
          </p:nvPr>
        </p:nvPicPr>
        <p:blipFill>
          <a:blip r:embed="rId3"/>
          <a:stretch>
            <a:fillRect/>
          </a:stretch>
        </p:blipFill>
        <p:spPr>
          <a:xfrm>
            <a:off x="457200" y="2139354"/>
            <a:ext cx="4040188" cy="3030141"/>
          </a:xfrm>
        </p:spPr>
      </p:pic>
      <p:pic>
        <p:nvPicPr>
          <p:cNvPr id="9" name="Content Placeholder 8" descr="layer_base.png"/>
          <p:cNvPicPr>
            <a:picLocks noGrp="1" noChangeAspect="1"/>
          </p:cNvPicPr>
          <p:nvPr>
            <p:ph sz="quarter" idx="4"/>
          </p:nvPr>
        </p:nvPicPr>
        <p:blipFill>
          <a:blip r:embed="rId4"/>
          <a:stretch>
            <a:fillRect/>
          </a:stretch>
        </p:blipFill>
        <p:spPr>
          <a:xfrm>
            <a:off x="4645025" y="2010449"/>
            <a:ext cx="4041775" cy="3287952"/>
          </a:xfrm>
        </p:spPr>
      </p:pic>
      <p:sp>
        <p:nvSpPr>
          <p:cNvPr id="8" name="Footer Placeholder 7"/>
          <p:cNvSpPr>
            <a:spLocks noGrp="1"/>
          </p:cNvSpPr>
          <p:nvPr>
            <p:ph type="ftr" sz="quarter" idx="11"/>
          </p:nvPr>
        </p:nvSpPr>
        <p:spPr/>
        <p:txBody>
          <a:bodyPr/>
          <a:lstStyle/>
          <a:p>
            <a:r>
              <a:rPr lang="en-US" smtClean="0"/>
              <a:t>Michael Burns - Contextual Medical Visualization</a:t>
            </a:r>
            <a:endParaRPr lang="en-US"/>
          </a:p>
        </p:txBody>
      </p:sp>
      <p:pic>
        <p:nvPicPr>
          <p:cNvPr id="10" name="Picture 9" descr="logo_wien.png"/>
          <p:cNvPicPr>
            <a:picLocks noChangeAspect="1"/>
          </p:cNvPicPr>
          <p:nvPr/>
        </p:nvPicPr>
        <p:blipFill>
          <a:blip r:embed="rId5" cstate="print">
            <a:lum bright="-20000"/>
          </a:blip>
          <a:stretch>
            <a:fillRect/>
          </a:stretch>
        </p:blipFill>
        <p:spPr>
          <a:xfrm>
            <a:off x="6477000" y="6324600"/>
            <a:ext cx="2569465"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rot="5400000">
            <a:off x="422953" y="2460169"/>
            <a:ext cx="761999" cy="3"/>
          </a:xfrm>
          <a:prstGeom prst="line">
            <a:avLst/>
          </a:prstGeom>
          <a:ln w="19050">
            <a:solidFill>
              <a:schemeClr val="tx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66"/>
          <p:cNvGrpSpPr/>
          <p:nvPr/>
        </p:nvGrpSpPr>
        <p:grpSpPr>
          <a:xfrm>
            <a:off x="1864961" y="1836235"/>
            <a:ext cx="1626184" cy="3512634"/>
            <a:chOff x="1864961" y="1836235"/>
            <a:chExt cx="1626184" cy="3512634"/>
          </a:xfrm>
        </p:grpSpPr>
        <p:cxnSp>
          <p:nvCxnSpPr>
            <p:cNvPr id="49" name="Straight Connector 48"/>
            <p:cNvCxnSpPr/>
            <p:nvPr/>
          </p:nvCxnSpPr>
          <p:spPr>
            <a:xfrm rot="5400000">
              <a:off x="1734015" y="3591738"/>
              <a:ext cx="3512634" cy="1627"/>
            </a:xfrm>
            <a:prstGeom prst="line">
              <a:avLst/>
            </a:prstGeom>
            <a:ln w="190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a:off x="2210507" y="4021058"/>
              <a:ext cx="1279825" cy="976330"/>
            </a:xfrm>
            <a:custGeom>
              <a:avLst/>
              <a:gdLst>
                <a:gd name="connsiteX0" fmla="*/ 46048 w 2590800"/>
                <a:gd name="connsiteY0" fmla="*/ 953083 h 2590800"/>
                <a:gd name="connsiteX1" fmla="*/ 1295401 w 2590800"/>
                <a:gd name="connsiteY1" fmla="*/ 0 h 2590800"/>
                <a:gd name="connsiteX2" fmla="*/ 1295400 w 2590800"/>
                <a:gd name="connsiteY2" fmla="*/ 1295400 h 2590800"/>
                <a:gd name="connsiteX3" fmla="*/ 46048 w 2590800"/>
                <a:gd name="connsiteY3" fmla="*/ 953083 h 2590800"/>
                <a:gd name="connsiteX0" fmla="*/ 0 w 1249353"/>
                <a:gd name="connsiteY0" fmla="*/ 953084 h 1295401"/>
                <a:gd name="connsiteX1" fmla="*/ 1249353 w 1249353"/>
                <a:gd name="connsiteY1" fmla="*/ 1 h 1295401"/>
                <a:gd name="connsiteX2" fmla="*/ 1249352 w 1249353"/>
                <a:gd name="connsiteY2" fmla="*/ 1295401 h 1295401"/>
                <a:gd name="connsiteX3" fmla="*/ 91440 w 1249353"/>
                <a:gd name="connsiteY3" fmla="*/ 1044524 h 1295401"/>
                <a:gd name="connsiteX0" fmla="*/ 0 w 1249353"/>
                <a:gd name="connsiteY0" fmla="*/ 953084 h 1295401"/>
                <a:gd name="connsiteX1" fmla="*/ 1249353 w 1249353"/>
                <a:gd name="connsiteY1" fmla="*/ 1 h 1295401"/>
                <a:gd name="connsiteX2" fmla="*/ 1249352 w 1249353"/>
                <a:gd name="connsiteY2" fmla="*/ 1295401 h 1295401"/>
                <a:gd name="connsiteX0" fmla="*/ 0 w 1249353"/>
                <a:gd name="connsiteY0" fmla="*/ 953084 h 953084"/>
                <a:gd name="connsiteX1" fmla="*/ 1249353 w 1249353"/>
                <a:gd name="connsiteY1" fmla="*/ 1 h 953084"/>
              </a:gdLst>
              <a:ahLst/>
              <a:cxnLst>
                <a:cxn ang="0">
                  <a:pos x="connsiteX0" y="connsiteY0"/>
                </a:cxn>
                <a:cxn ang="0">
                  <a:pos x="connsiteX1" y="connsiteY1"/>
                </a:cxn>
              </a:cxnLst>
              <a:rect l="l" t="t" r="r" b="b"/>
              <a:pathLst>
                <a:path w="1249353" h="953084">
                  <a:moveTo>
                    <a:pt x="0" y="953084"/>
                  </a:moveTo>
                  <a:cubicBezTo>
                    <a:pt x="154218" y="390234"/>
                    <a:pt x="665759" y="0"/>
                    <a:pt x="1249353" y="1"/>
                  </a:cubicBezTo>
                </a:path>
              </a:pathLst>
            </a:custGeom>
            <a:noFill/>
            <a:ln w="19050">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eeform 57"/>
            <p:cNvSpPr/>
            <p:nvPr/>
          </p:nvSpPr>
          <p:spPr>
            <a:xfrm>
              <a:off x="1864961" y="3084355"/>
              <a:ext cx="1625372" cy="688103"/>
            </a:xfrm>
            <a:custGeom>
              <a:avLst/>
              <a:gdLst>
                <a:gd name="connsiteX0" fmla="*/ 623130 w 4419600"/>
                <a:gd name="connsiteY0" fmla="*/ 671719 h 4419600"/>
                <a:gd name="connsiteX1" fmla="*/ 2209803 w 4419600"/>
                <a:gd name="connsiteY1" fmla="*/ 0 h 4419600"/>
                <a:gd name="connsiteX2" fmla="*/ 2209800 w 4419600"/>
                <a:gd name="connsiteY2" fmla="*/ 2209800 h 4419600"/>
                <a:gd name="connsiteX3" fmla="*/ 623130 w 4419600"/>
                <a:gd name="connsiteY3" fmla="*/ 671719 h 4419600"/>
                <a:gd name="connsiteX0" fmla="*/ 0 w 1586673"/>
                <a:gd name="connsiteY0" fmla="*/ 671720 h 2209801"/>
                <a:gd name="connsiteX1" fmla="*/ 1586673 w 1586673"/>
                <a:gd name="connsiteY1" fmla="*/ 1 h 2209801"/>
                <a:gd name="connsiteX2" fmla="*/ 1586670 w 1586673"/>
                <a:gd name="connsiteY2" fmla="*/ 2209801 h 2209801"/>
                <a:gd name="connsiteX3" fmla="*/ 91440 w 1586673"/>
                <a:gd name="connsiteY3" fmla="*/ 763160 h 2209801"/>
                <a:gd name="connsiteX0" fmla="*/ 0 w 1586673"/>
                <a:gd name="connsiteY0" fmla="*/ 671720 h 2209801"/>
                <a:gd name="connsiteX1" fmla="*/ 1586673 w 1586673"/>
                <a:gd name="connsiteY1" fmla="*/ 1 h 2209801"/>
                <a:gd name="connsiteX2" fmla="*/ 1586670 w 1586673"/>
                <a:gd name="connsiteY2" fmla="*/ 2209801 h 2209801"/>
                <a:gd name="connsiteX0" fmla="*/ 0 w 1586673"/>
                <a:gd name="connsiteY0" fmla="*/ 671720 h 671720"/>
                <a:gd name="connsiteX1" fmla="*/ 1586673 w 1586673"/>
                <a:gd name="connsiteY1" fmla="*/ 1 h 671720"/>
              </a:gdLst>
              <a:ahLst/>
              <a:cxnLst>
                <a:cxn ang="0">
                  <a:pos x="connsiteX0" y="connsiteY0"/>
                </a:cxn>
                <a:cxn ang="0">
                  <a:pos x="connsiteX1" y="connsiteY1"/>
                </a:cxn>
              </a:cxnLst>
              <a:rect l="l" t="t" r="r" b="b"/>
              <a:pathLst>
                <a:path w="1586673" h="671720">
                  <a:moveTo>
                    <a:pt x="0" y="671720"/>
                  </a:moveTo>
                  <a:cubicBezTo>
                    <a:pt x="416219" y="242353"/>
                    <a:pt x="988681" y="0"/>
                    <a:pt x="1586673" y="1"/>
                  </a:cubicBezTo>
                </a:path>
              </a:pathLst>
            </a:custGeom>
            <a:noFill/>
            <a:ln w="19050">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p:cNvSpPr>
            <a:spLocks noGrp="1"/>
          </p:cNvSpPr>
          <p:nvPr>
            <p:ph type="title"/>
          </p:nvPr>
        </p:nvSpPr>
        <p:spPr/>
        <p:txBody>
          <a:bodyPr/>
          <a:lstStyle/>
          <a:p>
            <a:r>
              <a:rPr lang="en-US" dirty="0" smtClean="0"/>
              <a:t>Contextual Cutaways</a:t>
            </a:r>
            <a:endParaRPr lang="en-US" dirty="0"/>
          </a:p>
        </p:txBody>
      </p:sp>
      <p:cxnSp>
        <p:nvCxnSpPr>
          <p:cNvPr id="55" name="Straight Arrow Connector 54"/>
          <p:cNvCxnSpPr/>
          <p:nvPr/>
        </p:nvCxnSpPr>
        <p:spPr>
          <a:xfrm rot="5400000">
            <a:off x="2865863" y="2147655"/>
            <a:ext cx="1248937" cy="1627"/>
          </a:xfrm>
          <a:prstGeom prst="straightConnector1">
            <a:avLst/>
          </a:prstGeom>
          <a:ln w="38100">
            <a:solidFill>
              <a:schemeClr val="tx1">
                <a:lumMod val="95000"/>
              </a:schemeClr>
            </a:solidFill>
            <a:tailEnd type="triangle" w="lg" len="lg"/>
          </a:ln>
          <a:effectLst>
            <a:outerShdw blurRad="76200" dist="50800" dir="2700000" algn="tl" rotWithShape="0">
              <a:prstClr val="black">
                <a:alpha val="40000"/>
              </a:prstClr>
            </a:outerShdw>
          </a:effectLst>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568390" y="1674730"/>
            <a:ext cx="390293" cy="47292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v</a:t>
            </a:r>
            <a:endParaRPr lang="en-US" sz="2400" b="1" dirty="0">
              <a:latin typeface="Times New Roman" pitchFamily="18" charset="0"/>
              <a:cs typeface="Times New Roman" pitchFamily="18" charset="0"/>
            </a:endParaRPr>
          </a:p>
        </p:txBody>
      </p:sp>
      <p:grpSp>
        <p:nvGrpSpPr>
          <p:cNvPr id="6" name="Group 72"/>
          <p:cNvGrpSpPr/>
          <p:nvPr/>
        </p:nvGrpSpPr>
        <p:grpSpPr>
          <a:xfrm>
            <a:off x="914400" y="2850182"/>
            <a:ext cx="2577233" cy="2500475"/>
            <a:chOff x="914400" y="2850182"/>
            <a:chExt cx="2577233" cy="2500475"/>
          </a:xfrm>
        </p:grpSpPr>
        <p:cxnSp>
          <p:nvCxnSpPr>
            <p:cNvPr id="31" name="Straight Connector 30"/>
            <p:cNvCxnSpPr>
              <a:endCxn id="4" idx="0"/>
            </p:cNvCxnSpPr>
            <p:nvPr/>
          </p:nvCxnSpPr>
          <p:spPr>
            <a:xfrm>
              <a:off x="914400" y="4645528"/>
              <a:ext cx="2577233" cy="705129"/>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4" idx="0"/>
            </p:cNvCxnSpPr>
            <p:nvPr/>
          </p:nvCxnSpPr>
          <p:spPr>
            <a:xfrm>
              <a:off x="914400" y="2850182"/>
              <a:ext cx="2577233" cy="2500475"/>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grpSp>
        <p:nvGrpSpPr>
          <p:cNvPr id="7" name="Group 70"/>
          <p:cNvGrpSpPr/>
          <p:nvPr/>
        </p:nvGrpSpPr>
        <p:grpSpPr>
          <a:xfrm>
            <a:off x="914400" y="2063717"/>
            <a:ext cx="6400800" cy="2508283"/>
            <a:chOff x="914400" y="2063717"/>
            <a:chExt cx="6400800" cy="2508283"/>
          </a:xfrm>
        </p:grpSpPr>
        <p:cxnSp>
          <p:nvCxnSpPr>
            <p:cNvPr id="15" name="Straight Connector 14"/>
            <p:cNvCxnSpPr>
              <a:endCxn id="27" idx="4"/>
            </p:cNvCxnSpPr>
            <p:nvPr/>
          </p:nvCxnSpPr>
          <p:spPr>
            <a:xfrm rot="10800000" flipV="1">
              <a:off x="4770492" y="2063717"/>
              <a:ext cx="2544708" cy="2508282"/>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3490332" y="4093241"/>
              <a:ext cx="1280160" cy="478759"/>
            </a:xfrm>
            <a:custGeom>
              <a:avLst/>
              <a:gdLst>
                <a:gd name="connsiteX0" fmla="*/ 0 w 1234440"/>
                <a:gd name="connsiteY0" fmla="*/ 419100 h 1013460"/>
                <a:gd name="connsiteX1" fmla="*/ 335280 w 1234440"/>
                <a:gd name="connsiteY1" fmla="*/ 0 h 1013460"/>
                <a:gd name="connsiteX2" fmla="*/ 693420 w 1234440"/>
                <a:gd name="connsiteY2" fmla="*/ 243840 h 1013460"/>
                <a:gd name="connsiteX3" fmla="*/ 1234440 w 1234440"/>
                <a:gd name="connsiteY3" fmla="*/ 457200 h 1013460"/>
                <a:gd name="connsiteX4" fmla="*/ 922020 w 1234440"/>
                <a:gd name="connsiteY4" fmla="*/ 830580 h 1013460"/>
                <a:gd name="connsiteX5" fmla="*/ 403860 w 1234440"/>
                <a:gd name="connsiteY5" fmla="*/ 1013460 h 1013460"/>
                <a:gd name="connsiteX6" fmla="*/ 0 w 1234440"/>
                <a:gd name="connsiteY6" fmla="*/ 419100 h 101346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0 w 1534784"/>
                <a:gd name="connsiteY0" fmla="*/ 448310 h 1117316"/>
                <a:gd name="connsiteX1" fmla="*/ 335280 w 1534784"/>
                <a:gd name="connsiteY1" fmla="*/ 29210 h 1117316"/>
                <a:gd name="connsiteX2" fmla="*/ 693420 w 1534784"/>
                <a:gd name="connsiteY2" fmla="*/ 273050 h 1117316"/>
                <a:gd name="connsiteX3" fmla="*/ 1234440 w 1534784"/>
                <a:gd name="connsiteY3" fmla="*/ 486410 h 1117316"/>
                <a:gd name="connsiteX4" fmla="*/ 922020 w 1534784"/>
                <a:gd name="connsiteY4" fmla="*/ 859790 h 1117316"/>
                <a:gd name="connsiteX5" fmla="*/ 403860 w 1534784"/>
                <a:gd name="connsiteY5" fmla="*/ 1042670 h 1117316"/>
                <a:gd name="connsiteX6" fmla="*/ 0 w 1534784"/>
                <a:gd name="connsiteY6" fmla="*/ 448310 h 1117316"/>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266507"/>
                <a:gd name="connsiteY0" fmla="*/ 419735 h 1088741"/>
                <a:gd name="connsiteX1" fmla="*/ 335280 w 1266507"/>
                <a:gd name="connsiteY1" fmla="*/ 635 h 1088741"/>
                <a:gd name="connsiteX2" fmla="*/ 693420 w 1266507"/>
                <a:gd name="connsiteY2" fmla="*/ 244475 h 1088741"/>
                <a:gd name="connsiteX3" fmla="*/ 1114425 w 1266507"/>
                <a:gd name="connsiteY3" fmla="*/ 153035 h 1088741"/>
                <a:gd name="connsiteX4" fmla="*/ 1234440 w 1266507"/>
                <a:gd name="connsiteY4" fmla="*/ 457835 h 1088741"/>
                <a:gd name="connsiteX5" fmla="*/ 922020 w 1266507"/>
                <a:gd name="connsiteY5" fmla="*/ 831215 h 1088741"/>
                <a:gd name="connsiteX6" fmla="*/ 403860 w 1266507"/>
                <a:gd name="connsiteY6" fmla="*/ 1014095 h 1088741"/>
                <a:gd name="connsiteX7" fmla="*/ 0 w 1266507"/>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98220 w 1234440"/>
                <a:gd name="connsiteY5" fmla="*/ 755015 h 1088741"/>
                <a:gd name="connsiteX6" fmla="*/ 403860 w 1234440"/>
                <a:gd name="connsiteY6" fmla="*/ 1014095 h 1088741"/>
                <a:gd name="connsiteX7" fmla="*/ 0 w 1234440"/>
                <a:gd name="connsiteY7" fmla="*/ 419735 h 1088741"/>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719139 w 1234440"/>
                <a:gd name="connsiteY6" fmla="*/ 8483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43649"/>
                <a:gd name="connsiteY0" fmla="*/ 419735 h 1098232"/>
                <a:gd name="connsiteX1" fmla="*/ 335280 w 1243649"/>
                <a:gd name="connsiteY1" fmla="*/ 635 h 1098232"/>
                <a:gd name="connsiteX2" fmla="*/ 693420 w 1243649"/>
                <a:gd name="connsiteY2" fmla="*/ 244475 h 1098232"/>
                <a:gd name="connsiteX3" fmla="*/ 1038225 w 1243649"/>
                <a:gd name="connsiteY3" fmla="*/ 153035 h 1098232"/>
                <a:gd name="connsiteX4" fmla="*/ 1234440 w 1243649"/>
                <a:gd name="connsiteY4" fmla="*/ 457835 h 1098232"/>
                <a:gd name="connsiteX5" fmla="*/ 998220 w 1243649"/>
                <a:gd name="connsiteY5" fmla="*/ 755015 h 1098232"/>
                <a:gd name="connsiteX6" fmla="*/ 642939 w 1243649"/>
                <a:gd name="connsiteY6" fmla="*/ 772160 h 1098232"/>
                <a:gd name="connsiteX7" fmla="*/ 403860 w 1243649"/>
                <a:gd name="connsiteY7" fmla="*/ 1014095 h 1098232"/>
                <a:gd name="connsiteX8" fmla="*/ 0 w 1243649"/>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7620 w 1242375"/>
                <a:gd name="connsiteY0" fmla="*/ 419735 h 1098232"/>
                <a:gd name="connsiteX1" fmla="*/ 342900 w 1242375"/>
                <a:gd name="connsiteY1" fmla="*/ 635 h 1098232"/>
                <a:gd name="connsiteX2" fmla="*/ 701040 w 1242375"/>
                <a:gd name="connsiteY2" fmla="*/ 244475 h 1098232"/>
                <a:gd name="connsiteX3" fmla="*/ 1045845 w 1242375"/>
                <a:gd name="connsiteY3" fmla="*/ 153035 h 1098232"/>
                <a:gd name="connsiteX4" fmla="*/ 1242060 w 1242375"/>
                <a:gd name="connsiteY4" fmla="*/ 457835 h 1098232"/>
                <a:gd name="connsiteX5" fmla="*/ 1005840 w 1242375"/>
                <a:gd name="connsiteY5" fmla="*/ 755015 h 1098232"/>
                <a:gd name="connsiteX6" fmla="*/ 650559 w 1242375"/>
                <a:gd name="connsiteY6" fmla="*/ 772160 h 1098232"/>
                <a:gd name="connsiteX7" fmla="*/ 411480 w 1242375"/>
                <a:gd name="connsiteY7" fmla="*/ 1014095 h 1098232"/>
                <a:gd name="connsiteX8" fmla="*/ 7620 w 1242375"/>
                <a:gd name="connsiteY8" fmla="*/ 419735 h 1098232"/>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72832"/>
                <a:gd name="connsiteX1" fmla="*/ 342900 w 1242375"/>
                <a:gd name="connsiteY1" fmla="*/ 635 h 1072832"/>
                <a:gd name="connsiteX2" fmla="*/ 701040 w 1242375"/>
                <a:gd name="connsiteY2" fmla="*/ 244475 h 1072832"/>
                <a:gd name="connsiteX3" fmla="*/ 1045845 w 1242375"/>
                <a:gd name="connsiteY3" fmla="*/ 153035 h 1072832"/>
                <a:gd name="connsiteX4" fmla="*/ 1242060 w 1242375"/>
                <a:gd name="connsiteY4" fmla="*/ 457835 h 1072832"/>
                <a:gd name="connsiteX5" fmla="*/ 1005840 w 1242375"/>
                <a:gd name="connsiteY5" fmla="*/ 755015 h 1072832"/>
                <a:gd name="connsiteX6" fmla="*/ 726759 w 1242375"/>
                <a:gd name="connsiteY6" fmla="*/ 772160 h 1072832"/>
                <a:gd name="connsiteX7" fmla="*/ 411480 w 1242375"/>
                <a:gd name="connsiteY7" fmla="*/ 1014095 h 1072832"/>
                <a:gd name="connsiteX8" fmla="*/ 7620 w 1242375"/>
                <a:gd name="connsiteY8" fmla="*/ 419735 h 1072832"/>
                <a:gd name="connsiteX0" fmla="*/ 1270 w 1236025"/>
                <a:gd name="connsiteY0" fmla="*/ 419735 h 1072832"/>
                <a:gd name="connsiteX1" fmla="*/ 336550 w 1236025"/>
                <a:gd name="connsiteY1" fmla="*/ 635 h 1072832"/>
                <a:gd name="connsiteX2" fmla="*/ 694690 w 1236025"/>
                <a:gd name="connsiteY2" fmla="*/ 244475 h 1072832"/>
                <a:gd name="connsiteX3" fmla="*/ 1039495 w 1236025"/>
                <a:gd name="connsiteY3" fmla="*/ 153035 h 1072832"/>
                <a:gd name="connsiteX4" fmla="*/ 1235710 w 1236025"/>
                <a:gd name="connsiteY4" fmla="*/ 457835 h 1072832"/>
                <a:gd name="connsiteX5" fmla="*/ 999490 w 1236025"/>
                <a:gd name="connsiteY5" fmla="*/ 755015 h 1072832"/>
                <a:gd name="connsiteX6" fmla="*/ 720409 w 1236025"/>
                <a:gd name="connsiteY6" fmla="*/ 772160 h 1072832"/>
                <a:gd name="connsiteX7" fmla="*/ 328930 w 1236025"/>
                <a:gd name="connsiteY7" fmla="*/ 1014095 h 1072832"/>
                <a:gd name="connsiteX8" fmla="*/ 1270 w 1236025"/>
                <a:gd name="connsiteY8" fmla="*/ 419735 h 1072832"/>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41743"/>
                <a:gd name="connsiteY0" fmla="*/ 419735 h 1029970"/>
                <a:gd name="connsiteX1" fmla="*/ 336550 w 1241743"/>
                <a:gd name="connsiteY1" fmla="*/ 635 h 1029970"/>
                <a:gd name="connsiteX2" fmla="*/ 694690 w 1241743"/>
                <a:gd name="connsiteY2" fmla="*/ 244475 h 1029970"/>
                <a:gd name="connsiteX3" fmla="*/ 1039495 w 1241743"/>
                <a:gd name="connsiteY3" fmla="*/ 153035 h 1029970"/>
                <a:gd name="connsiteX4" fmla="*/ 1235710 w 1241743"/>
                <a:gd name="connsiteY4" fmla="*/ 457835 h 1029970"/>
                <a:gd name="connsiteX5" fmla="*/ 1075690 w 1241743"/>
                <a:gd name="connsiteY5" fmla="*/ 755015 h 1029970"/>
                <a:gd name="connsiteX6" fmla="*/ 720409 w 1241743"/>
                <a:gd name="connsiteY6" fmla="*/ 772160 h 1029970"/>
                <a:gd name="connsiteX7" fmla="*/ 328930 w 1241743"/>
                <a:gd name="connsiteY7" fmla="*/ 1014095 h 1029970"/>
                <a:gd name="connsiteX8" fmla="*/ 1270 w 1241743"/>
                <a:gd name="connsiteY8" fmla="*/ 419735 h 1029970"/>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494030 h 1035685"/>
                <a:gd name="connsiteX1" fmla="*/ 347980 w 1253173"/>
                <a:gd name="connsiteY1" fmla="*/ 6350 h 1035685"/>
                <a:gd name="connsiteX2" fmla="*/ 706120 w 1253173"/>
                <a:gd name="connsiteY2" fmla="*/ 250190 h 1035685"/>
                <a:gd name="connsiteX3" fmla="*/ 1050925 w 1253173"/>
                <a:gd name="connsiteY3" fmla="*/ 158750 h 1035685"/>
                <a:gd name="connsiteX4" fmla="*/ 1247140 w 1253173"/>
                <a:gd name="connsiteY4" fmla="*/ 463550 h 1035685"/>
                <a:gd name="connsiteX5" fmla="*/ 1087120 w 1253173"/>
                <a:gd name="connsiteY5" fmla="*/ 760730 h 1035685"/>
                <a:gd name="connsiteX6" fmla="*/ 731839 w 1253173"/>
                <a:gd name="connsiteY6" fmla="*/ 777875 h 1035685"/>
                <a:gd name="connsiteX7" fmla="*/ 340360 w 1253173"/>
                <a:gd name="connsiteY7" fmla="*/ 1019810 h 1035685"/>
                <a:gd name="connsiteX8" fmla="*/ 1270 w 1253173"/>
                <a:gd name="connsiteY8" fmla="*/ 494030 h 1035685"/>
                <a:gd name="connsiteX0" fmla="*/ 1270 w 1253173"/>
                <a:gd name="connsiteY0" fmla="*/ 497840 h 1039495"/>
                <a:gd name="connsiteX1" fmla="*/ 347980 w 1253173"/>
                <a:gd name="connsiteY1" fmla="*/ 10160 h 1039495"/>
                <a:gd name="connsiteX2" fmla="*/ 706120 w 1253173"/>
                <a:gd name="connsiteY2" fmla="*/ 254000 h 1039495"/>
                <a:gd name="connsiteX3" fmla="*/ 1050925 w 1253173"/>
                <a:gd name="connsiteY3" fmla="*/ 162560 h 1039495"/>
                <a:gd name="connsiteX4" fmla="*/ 1247140 w 1253173"/>
                <a:gd name="connsiteY4" fmla="*/ 467360 h 1039495"/>
                <a:gd name="connsiteX5" fmla="*/ 1087120 w 1253173"/>
                <a:gd name="connsiteY5" fmla="*/ 764540 h 1039495"/>
                <a:gd name="connsiteX6" fmla="*/ 731839 w 1253173"/>
                <a:gd name="connsiteY6" fmla="*/ 781685 h 1039495"/>
                <a:gd name="connsiteX7" fmla="*/ 340360 w 1253173"/>
                <a:gd name="connsiteY7" fmla="*/ 1023620 h 1039495"/>
                <a:gd name="connsiteX8" fmla="*/ 1270 w 1253173"/>
                <a:gd name="connsiteY8" fmla="*/ 497840 h 1039495"/>
                <a:gd name="connsiteX0" fmla="*/ 1270 w 1256983"/>
                <a:gd name="connsiteY0" fmla="*/ 459740 h 1039495"/>
                <a:gd name="connsiteX1" fmla="*/ 351790 w 1256983"/>
                <a:gd name="connsiteY1" fmla="*/ 10160 h 1039495"/>
                <a:gd name="connsiteX2" fmla="*/ 709930 w 1256983"/>
                <a:gd name="connsiteY2" fmla="*/ 254000 h 1039495"/>
                <a:gd name="connsiteX3" fmla="*/ 1054735 w 1256983"/>
                <a:gd name="connsiteY3" fmla="*/ 162560 h 1039495"/>
                <a:gd name="connsiteX4" fmla="*/ 1250950 w 1256983"/>
                <a:gd name="connsiteY4" fmla="*/ 467360 h 1039495"/>
                <a:gd name="connsiteX5" fmla="*/ 1090930 w 1256983"/>
                <a:gd name="connsiteY5" fmla="*/ 764540 h 1039495"/>
                <a:gd name="connsiteX6" fmla="*/ 735649 w 1256983"/>
                <a:gd name="connsiteY6" fmla="*/ 781685 h 1039495"/>
                <a:gd name="connsiteX7" fmla="*/ 344170 w 1256983"/>
                <a:gd name="connsiteY7" fmla="*/ 1023620 h 1039495"/>
                <a:gd name="connsiteX8" fmla="*/ 1270 w 1256983"/>
                <a:gd name="connsiteY8" fmla="*/ 459740 h 1039495"/>
                <a:gd name="connsiteX0" fmla="*/ 1270 w 1256983"/>
                <a:gd name="connsiteY0" fmla="*/ 459740 h 1039495"/>
                <a:gd name="connsiteX1" fmla="*/ 351790 w 1256983"/>
                <a:gd name="connsiteY1" fmla="*/ 10160 h 1039495"/>
                <a:gd name="connsiteX2" fmla="*/ 709930 w 1256983"/>
                <a:gd name="connsiteY2" fmla="*/ 254000 h 1039495"/>
                <a:gd name="connsiteX3" fmla="*/ 1054735 w 1256983"/>
                <a:gd name="connsiteY3" fmla="*/ 162560 h 1039495"/>
                <a:gd name="connsiteX4" fmla="*/ 1250950 w 1256983"/>
                <a:gd name="connsiteY4" fmla="*/ 467360 h 1039495"/>
                <a:gd name="connsiteX5" fmla="*/ 1090930 w 1256983"/>
                <a:gd name="connsiteY5" fmla="*/ 764540 h 1039495"/>
                <a:gd name="connsiteX6" fmla="*/ 735649 w 1256983"/>
                <a:gd name="connsiteY6" fmla="*/ 781685 h 1039495"/>
                <a:gd name="connsiteX7" fmla="*/ 344170 w 1256983"/>
                <a:gd name="connsiteY7" fmla="*/ 1023620 h 1039495"/>
                <a:gd name="connsiteX8" fmla="*/ 92710 w 1256983"/>
                <a:gd name="connsiteY8" fmla="*/ 551180 h 1039495"/>
                <a:gd name="connsiteX0" fmla="*/ 0 w 1255713"/>
                <a:gd name="connsiteY0" fmla="*/ 459740 h 1039495"/>
                <a:gd name="connsiteX1" fmla="*/ 350520 w 1255713"/>
                <a:gd name="connsiteY1" fmla="*/ 10160 h 1039495"/>
                <a:gd name="connsiteX2" fmla="*/ 708660 w 1255713"/>
                <a:gd name="connsiteY2" fmla="*/ 254000 h 1039495"/>
                <a:gd name="connsiteX3" fmla="*/ 1053465 w 1255713"/>
                <a:gd name="connsiteY3" fmla="*/ 162560 h 1039495"/>
                <a:gd name="connsiteX4" fmla="*/ 1249680 w 1255713"/>
                <a:gd name="connsiteY4" fmla="*/ 467360 h 1039495"/>
                <a:gd name="connsiteX5" fmla="*/ 1089660 w 1255713"/>
                <a:gd name="connsiteY5" fmla="*/ 764540 h 1039495"/>
                <a:gd name="connsiteX6" fmla="*/ 734379 w 1255713"/>
                <a:gd name="connsiteY6" fmla="*/ 781685 h 1039495"/>
                <a:gd name="connsiteX7" fmla="*/ 342900 w 1255713"/>
                <a:gd name="connsiteY7" fmla="*/ 1023620 h 1039495"/>
                <a:gd name="connsiteX0" fmla="*/ 0 w 1255713"/>
                <a:gd name="connsiteY0" fmla="*/ 459740 h 816927"/>
                <a:gd name="connsiteX1" fmla="*/ 350520 w 1255713"/>
                <a:gd name="connsiteY1" fmla="*/ 10160 h 816927"/>
                <a:gd name="connsiteX2" fmla="*/ 708660 w 1255713"/>
                <a:gd name="connsiteY2" fmla="*/ 254000 h 816927"/>
                <a:gd name="connsiteX3" fmla="*/ 1053465 w 1255713"/>
                <a:gd name="connsiteY3" fmla="*/ 162560 h 816927"/>
                <a:gd name="connsiteX4" fmla="*/ 1249680 w 1255713"/>
                <a:gd name="connsiteY4" fmla="*/ 467360 h 816927"/>
                <a:gd name="connsiteX5" fmla="*/ 1089660 w 1255713"/>
                <a:gd name="connsiteY5" fmla="*/ 764540 h 816927"/>
                <a:gd name="connsiteX6" fmla="*/ 734379 w 1255713"/>
                <a:gd name="connsiteY6" fmla="*/ 781685 h 816927"/>
                <a:gd name="connsiteX0" fmla="*/ 0 w 1255713"/>
                <a:gd name="connsiteY0" fmla="*/ 459740 h 764540"/>
                <a:gd name="connsiteX1" fmla="*/ 350520 w 1255713"/>
                <a:gd name="connsiteY1" fmla="*/ 10160 h 764540"/>
                <a:gd name="connsiteX2" fmla="*/ 708660 w 1255713"/>
                <a:gd name="connsiteY2" fmla="*/ 254000 h 764540"/>
                <a:gd name="connsiteX3" fmla="*/ 1053465 w 1255713"/>
                <a:gd name="connsiteY3" fmla="*/ 162560 h 764540"/>
                <a:gd name="connsiteX4" fmla="*/ 1249680 w 1255713"/>
                <a:gd name="connsiteY4" fmla="*/ 467360 h 764540"/>
                <a:gd name="connsiteX5" fmla="*/ 1089660 w 1255713"/>
                <a:gd name="connsiteY5" fmla="*/ 764540 h 764540"/>
                <a:gd name="connsiteX0" fmla="*/ 0 w 1249680"/>
                <a:gd name="connsiteY0" fmla="*/ 459740 h 467360"/>
                <a:gd name="connsiteX1" fmla="*/ 350520 w 1249680"/>
                <a:gd name="connsiteY1" fmla="*/ 10160 h 467360"/>
                <a:gd name="connsiteX2" fmla="*/ 708660 w 1249680"/>
                <a:gd name="connsiteY2" fmla="*/ 254000 h 467360"/>
                <a:gd name="connsiteX3" fmla="*/ 1053465 w 1249680"/>
                <a:gd name="connsiteY3" fmla="*/ 162560 h 467360"/>
                <a:gd name="connsiteX4" fmla="*/ 1249680 w 1249680"/>
                <a:gd name="connsiteY4" fmla="*/ 467360 h 46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80" h="467360">
                  <a:moveTo>
                    <a:pt x="0" y="459740"/>
                  </a:moveTo>
                  <a:cubicBezTo>
                    <a:pt x="1270" y="290830"/>
                    <a:pt x="172085" y="12700"/>
                    <a:pt x="350520" y="10160"/>
                  </a:cubicBezTo>
                  <a:cubicBezTo>
                    <a:pt x="528955" y="0"/>
                    <a:pt x="578803" y="215900"/>
                    <a:pt x="708660" y="254000"/>
                  </a:cubicBezTo>
                  <a:cubicBezTo>
                    <a:pt x="838517" y="292100"/>
                    <a:pt x="915670" y="122237"/>
                    <a:pt x="1053465" y="162560"/>
                  </a:cubicBezTo>
                  <a:cubicBezTo>
                    <a:pt x="1191260" y="202883"/>
                    <a:pt x="1243648" y="367030"/>
                    <a:pt x="1249680" y="467360"/>
                  </a:cubicBezTo>
                </a:path>
              </a:pathLst>
            </a:custGeom>
            <a:noFill/>
            <a:ln w="28575">
              <a:solidFill>
                <a:schemeClr val="accent2"/>
              </a:solidFill>
            </a:ln>
            <a:effectLst>
              <a:outerShdw blurRad="1524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a:endCxn id="27" idx="0"/>
            </p:cNvCxnSpPr>
            <p:nvPr/>
          </p:nvCxnSpPr>
          <p:spPr>
            <a:xfrm>
              <a:off x="914400" y="2063719"/>
              <a:ext cx="2575932" cy="2500475"/>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4" name="Freeform 3"/>
          <p:cNvSpPr/>
          <p:nvPr/>
        </p:nvSpPr>
        <p:spPr>
          <a:xfrm>
            <a:off x="3490332" y="4879704"/>
            <a:ext cx="1287641" cy="1064848"/>
          </a:xfrm>
          <a:custGeom>
            <a:avLst/>
            <a:gdLst>
              <a:gd name="connsiteX0" fmla="*/ 0 w 1234440"/>
              <a:gd name="connsiteY0" fmla="*/ 419100 h 1013460"/>
              <a:gd name="connsiteX1" fmla="*/ 335280 w 1234440"/>
              <a:gd name="connsiteY1" fmla="*/ 0 h 1013460"/>
              <a:gd name="connsiteX2" fmla="*/ 693420 w 1234440"/>
              <a:gd name="connsiteY2" fmla="*/ 243840 h 1013460"/>
              <a:gd name="connsiteX3" fmla="*/ 1234440 w 1234440"/>
              <a:gd name="connsiteY3" fmla="*/ 457200 h 1013460"/>
              <a:gd name="connsiteX4" fmla="*/ 922020 w 1234440"/>
              <a:gd name="connsiteY4" fmla="*/ 830580 h 1013460"/>
              <a:gd name="connsiteX5" fmla="*/ 403860 w 1234440"/>
              <a:gd name="connsiteY5" fmla="*/ 1013460 h 1013460"/>
              <a:gd name="connsiteX6" fmla="*/ 0 w 1234440"/>
              <a:gd name="connsiteY6" fmla="*/ 419100 h 101346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0 w 1534784"/>
              <a:gd name="connsiteY0" fmla="*/ 448310 h 1117316"/>
              <a:gd name="connsiteX1" fmla="*/ 335280 w 1534784"/>
              <a:gd name="connsiteY1" fmla="*/ 29210 h 1117316"/>
              <a:gd name="connsiteX2" fmla="*/ 693420 w 1534784"/>
              <a:gd name="connsiteY2" fmla="*/ 273050 h 1117316"/>
              <a:gd name="connsiteX3" fmla="*/ 1234440 w 1534784"/>
              <a:gd name="connsiteY3" fmla="*/ 486410 h 1117316"/>
              <a:gd name="connsiteX4" fmla="*/ 922020 w 1534784"/>
              <a:gd name="connsiteY4" fmla="*/ 859790 h 1117316"/>
              <a:gd name="connsiteX5" fmla="*/ 403860 w 1534784"/>
              <a:gd name="connsiteY5" fmla="*/ 1042670 h 1117316"/>
              <a:gd name="connsiteX6" fmla="*/ 0 w 1534784"/>
              <a:gd name="connsiteY6" fmla="*/ 448310 h 1117316"/>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266507"/>
              <a:gd name="connsiteY0" fmla="*/ 419735 h 1088741"/>
              <a:gd name="connsiteX1" fmla="*/ 335280 w 1266507"/>
              <a:gd name="connsiteY1" fmla="*/ 635 h 1088741"/>
              <a:gd name="connsiteX2" fmla="*/ 693420 w 1266507"/>
              <a:gd name="connsiteY2" fmla="*/ 244475 h 1088741"/>
              <a:gd name="connsiteX3" fmla="*/ 1114425 w 1266507"/>
              <a:gd name="connsiteY3" fmla="*/ 153035 h 1088741"/>
              <a:gd name="connsiteX4" fmla="*/ 1234440 w 1266507"/>
              <a:gd name="connsiteY4" fmla="*/ 457835 h 1088741"/>
              <a:gd name="connsiteX5" fmla="*/ 922020 w 1266507"/>
              <a:gd name="connsiteY5" fmla="*/ 831215 h 1088741"/>
              <a:gd name="connsiteX6" fmla="*/ 403860 w 1266507"/>
              <a:gd name="connsiteY6" fmla="*/ 1014095 h 1088741"/>
              <a:gd name="connsiteX7" fmla="*/ 0 w 1266507"/>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98220 w 1234440"/>
              <a:gd name="connsiteY5" fmla="*/ 755015 h 1088741"/>
              <a:gd name="connsiteX6" fmla="*/ 403860 w 1234440"/>
              <a:gd name="connsiteY6" fmla="*/ 1014095 h 1088741"/>
              <a:gd name="connsiteX7" fmla="*/ 0 w 1234440"/>
              <a:gd name="connsiteY7" fmla="*/ 419735 h 1088741"/>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719139 w 1234440"/>
              <a:gd name="connsiteY6" fmla="*/ 8483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43649"/>
              <a:gd name="connsiteY0" fmla="*/ 419735 h 1098232"/>
              <a:gd name="connsiteX1" fmla="*/ 335280 w 1243649"/>
              <a:gd name="connsiteY1" fmla="*/ 635 h 1098232"/>
              <a:gd name="connsiteX2" fmla="*/ 693420 w 1243649"/>
              <a:gd name="connsiteY2" fmla="*/ 244475 h 1098232"/>
              <a:gd name="connsiteX3" fmla="*/ 1038225 w 1243649"/>
              <a:gd name="connsiteY3" fmla="*/ 153035 h 1098232"/>
              <a:gd name="connsiteX4" fmla="*/ 1234440 w 1243649"/>
              <a:gd name="connsiteY4" fmla="*/ 457835 h 1098232"/>
              <a:gd name="connsiteX5" fmla="*/ 998220 w 1243649"/>
              <a:gd name="connsiteY5" fmla="*/ 755015 h 1098232"/>
              <a:gd name="connsiteX6" fmla="*/ 642939 w 1243649"/>
              <a:gd name="connsiteY6" fmla="*/ 772160 h 1098232"/>
              <a:gd name="connsiteX7" fmla="*/ 403860 w 1243649"/>
              <a:gd name="connsiteY7" fmla="*/ 1014095 h 1098232"/>
              <a:gd name="connsiteX8" fmla="*/ 0 w 1243649"/>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7620 w 1242375"/>
              <a:gd name="connsiteY0" fmla="*/ 419735 h 1098232"/>
              <a:gd name="connsiteX1" fmla="*/ 342900 w 1242375"/>
              <a:gd name="connsiteY1" fmla="*/ 635 h 1098232"/>
              <a:gd name="connsiteX2" fmla="*/ 701040 w 1242375"/>
              <a:gd name="connsiteY2" fmla="*/ 244475 h 1098232"/>
              <a:gd name="connsiteX3" fmla="*/ 1045845 w 1242375"/>
              <a:gd name="connsiteY3" fmla="*/ 153035 h 1098232"/>
              <a:gd name="connsiteX4" fmla="*/ 1242060 w 1242375"/>
              <a:gd name="connsiteY4" fmla="*/ 457835 h 1098232"/>
              <a:gd name="connsiteX5" fmla="*/ 1005840 w 1242375"/>
              <a:gd name="connsiteY5" fmla="*/ 755015 h 1098232"/>
              <a:gd name="connsiteX6" fmla="*/ 650559 w 1242375"/>
              <a:gd name="connsiteY6" fmla="*/ 772160 h 1098232"/>
              <a:gd name="connsiteX7" fmla="*/ 411480 w 1242375"/>
              <a:gd name="connsiteY7" fmla="*/ 1014095 h 1098232"/>
              <a:gd name="connsiteX8" fmla="*/ 7620 w 1242375"/>
              <a:gd name="connsiteY8" fmla="*/ 419735 h 1098232"/>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72832"/>
              <a:gd name="connsiteX1" fmla="*/ 342900 w 1242375"/>
              <a:gd name="connsiteY1" fmla="*/ 635 h 1072832"/>
              <a:gd name="connsiteX2" fmla="*/ 701040 w 1242375"/>
              <a:gd name="connsiteY2" fmla="*/ 244475 h 1072832"/>
              <a:gd name="connsiteX3" fmla="*/ 1045845 w 1242375"/>
              <a:gd name="connsiteY3" fmla="*/ 153035 h 1072832"/>
              <a:gd name="connsiteX4" fmla="*/ 1242060 w 1242375"/>
              <a:gd name="connsiteY4" fmla="*/ 457835 h 1072832"/>
              <a:gd name="connsiteX5" fmla="*/ 1005840 w 1242375"/>
              <a:gd name="connsiteY5" fmla="*/ 755015 h 1072832"/>
              <a:gd name="connsiteX6" fmla="*/ 726759 w 1242375"/>
              <a:gd name="connsiteY6" fmla="*/ 772160 h 1072832"/>
              <a:gd name="connsiteX7" fmla="*/ 411480 w 1242375"/>
              <a:gd name="connsiteY7" fmla="*/ 1014095 h 1072832"/>
              <a:gd name="connsiteX8" fmla="*/ 7620 w 1242375"/>
              <a:gd name="connsiteY8" fmla="*/ 419735 h 1072832"/>
              <a:gd name="connsiteX0" fmla="*/ 1270 w 1236025"/>
              <a:gd name="connsiteY0" fmla="*/ 419735 h 1072832"/>
              <a:gd name="connsiteX1" fmla="*/ 336550 w 1236025"/>
              <a:gd name="connsiteY1" fmla="*/ 635 h 1072832"/>
              <a:gd name="connsiteX2" fmla="*/ 694690 w 1236025"/>
              <a:gd name="connsiteY2" fmla="*/ 244475 h 1072832"/>
              <a:gd name="connsiteX3" fmla="*/ 1039495 w 1236025"/>
              <a:gd name="connsiteY3" fmla="*/ 153035 h 1072832"/>
              <a:gd name="connsiteX4" fmla="*/ 1235710 w 1236025"/>
              <a:gd name="connsiteY4" fmla="*/ 457835 h 1072832"/>
              <a:gd name="connsiteX5" fmla="*/ 999490 w 1236025"/>
              <a:gd name="connsiteY5" fmla="*/ 755015 h 1072832"/>
              <a:gd name="connsiteX6" fmla="*/ 720409 w 1236025"/>
              <a:gd name="connsiteY6" fmla="*/ 772160 h 1072832"/>
              <a:gd name="connsiteX7" fmla="*/ 328930 w 1236025"/>
              <a:gd name="connsiteY7" fmla="*/ 1014095 h 1072832"/>
              <a:gd name="connsiteX8" fmla="*/ 1270 w 1236025"/>
              <a:gd name="connsiteY8" fmla="*/ 419735 h 1072832"/>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41743"/>
              <a:gd name="connsiteY0" fmla="*/ 419735 h 1029970"/>
              <a:gd name="connsiteX1" fmla="*/ 336550 w 1241743"/>
              <a:gd name="connsiteY1" fmla="*/ 635 h 1029970"/>
              <a:gd name="connsiteX2" fmla="*/ 694690 w 1241743"/>
              <a:gd name="connsiteY2" fmla="*/ 244475 h 1029970"/>
              <a:gd name="connsiteX3" fmla="*/ 1039495 w 1241743"/>
              <a:gd name="connsiteY3" fmla="*/ 153035 h 1029970"/>
              <a:gd name="connsiteX4" fmla="*/ 1235710 w 1241743"/>
              <a:gd name="connsiteY4" fmla="*/ 457835 h 1029970"/>
              <a:gd name="connsiteX5" fmla="*/ 1075690 w 1241743"/>
              <a:gd name="connsiteY5" fmla="*/ 755015 h 1029970"/>
              <a:gd name="connsiteX6" fmla="*/ 720409 w 1241743"/>
              <a:gd name="connsiteY6" fmla="*/ 772160 h 1029970"/>
              <a:gd name="connsiteX7" fmla="*/ 328930 w 1241743"/>
              <a:gd name="connsiteY7" fmla="*/ 1014095 h 1029970"/>
              <a:gd name="connsiteX8" fmla="*/ 1270 w 1241743"/>
              <a:gd name="connsiteY8" fmla="*/ 419735 h 1029970"/>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494030 h 1035685"/>
              <a:gd name="connsiteX1" fmla="*/ 347980 w 1253173"/>
              <a:gd name="connsiteY1" fmla="*/ 6350 h 1035685"/>
              <a:gd name="connsiteX2" fmla="*/ 706120 w 1253173"/>
              <a:gd name="connsiteY2" fmla="*/ 250190 h 1035685"/>
              <a:gd name="connsiteX3" fmla="*/ 1050925 w 1253173"/>
              <a:gd name="connsiteY3" fmla="*/ 158750 h 1035685"/>
              <a:gd name="connsiteX4" fmla="*/ 1247140 w 1253173"/>
              <a:gd name="connsiteY4" fmla="*/ 463550 h 1035685"/>
              <a:gd name="connsiteX5" fmla="*/ 1087120 w 1253173"/>
              <a:gd name="connsiteY5" fmla="*/ 760730 h 1035685"/>
              <a:gd name="connsiteX6" fmla="*/ 731839 w 1253173"/>
              <a:gd name="connsiteY6" fmla="*/ 777875 h 1035685"/>
              <a:gd name="connsiteX7" fmla="*/ 340360 w 1253173"/>
              <a:gd name="connsiteY7" fmla="*/ 1019810 h 1035685"/>
              <a:gd name="connsiteX8" fmla="*/ 1270 w 1253173"/>
              <a:gd name="connsiteY8" fmla="*/ 494030 h 1035685"/>
              <a:gd name="connsiteX0" fmla="*/ 1270 w 1253173"/>
              <a:gd name="connsiteY0" fmla="*/ 497840 h 1039495"/>
              <a:gd name="connsiteX1" fmla="*/ 347980 w 1253173"/>
              <a:gd name="connsiteY1" fmla="*/ 10160 h 1039495"/>
              <a:gd name="connsiteX2" fmla="*/ 706120 w 1253173"/>
              <a:gd name="connsiteY2" fmla="*/ 254000 h 1039495"/>
              <a:gd name="connsiteX3" fmla="*/ 1050925 w 1253173"/>
              <a:gd name="connsiteY3" fmla="*/ 162560 h 1039495"/>
              <a:gd name="connsiteX4" fmla="*/ 1247140 w 1253173"/>
              <a:gd name="connsiteY4" fmla="*/ 467360 h 1039495"/>
              <a:gd name="connsiteX5" fmla="*/ 1087120 w 1253173"/>
              <a:gd name="connsiteY5" fmla="*/ 764540 h 1039495"/>
              <a:gd name="connsiteX6" fmla="*/ 731839 w 1253173"/>
              <a:gd name="connsiteY6" fmla="*/ 781685 h 1039495"/>
              <a:gd name="connsiteX7" fmla="*/ 340360 w 1253173"/>
              <a:gd name="connsiteY7" fmla="*/ 1023620 h 1039495"/>
              <a:gd name="connsiteX8" fmla="*/ 1270 w 1253173"/>
              <a:gd name="connsiteY8" fmla="*/ 497840 h 1039495"/>
              <a:gd name="connsiteX0" fmla="*/ 1270 w 1256983"/>
              <a:gd name="connsiteY0" fmla="*/ 459740 h 1039495"/>
              <a:gd name="connsiteX1" fmla="*/ 351790 w 1256983"/>
              <a:gd name="connsiteY1" fmla="*/ 10160 h 1039495"/>
              <a:gd name="connsiteX2" fmla="*/ 709930 w 1256983"/>
              <a:gd name="connsiteY2" fmla="*/ 254000 h 1039495"/>
              <a:gd name="connsiteX3" fmla="*/ 1054735 w 1256983"/>
              <a:gd name="connsiteY3" fmla="*/ 162560 h 1039495"/>
              <a:gd name="connsiteX4" fmla="*/ 1250950 w 1256983"/>
              <a:gd name="connsiteY4" fmla="*/ 467360 h 1039495"/>
              <a:gd name="connsiteX5" fmla="*/ 1090930 w 1256983"/>
              <a:gd name="connsiteY5" fmla="*/ 764540 h 1039495"/>
              <a:gd name="connsiteX6" fmla="*/ 735649 w 1256983"/>
              <a:gd name="connsiteY6" fmla="*/ 781685 h 1039495"/>
              <a:gd name="connsiteX7" fmla="*/ 344170 w 1256983"/>
              <a:gd name="connsiteY7" fmla="*/ 1023620 h 1039495"/>
              <a:gd name="connsiteX8" fmla="*/ 1270 w 1256983"/>
              <a:gd name="connsiteY8" fmla="*/ 459740 h 103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983" h="1039495">
                <a:moveTo>
                  <a:pt x="1270" y="459740"/>
                </a:moveTo>
                <a:cubicBezTo>
                  <a:pt x="2540" y="290830"/>
                  <a:pt x="173355" y="12700"/>
                  <a:pt x="351790" y="10160"/>
                </a:cubicBezTo>
                <a:cubicBezTo>
                  <a:pt x="530225" y="0"/>
                  <a:pt x="580073" y="215900"/>
                  <a:pt x="709930" y="254000"/>
                </a:cubicBezTo>
                <a:cubicBezTo>
                  <a:pt x="839787" y="292100"/>
                  <a:pt x="916940" y="122237"/>
                  <a:pt x="1054735" y="162560"/>
                </a:cubicBezTo>
                <a:cubicBezTo>
                  <a:pt x="1192530" y="202883"/>
                  <a:pt x="1244918" y="367030"/>
                  <a:pt x="1250950" y="467360"/>
                </a:cubicBezTo>
                <a:cubicBezTo>
                  <a:pt x="1256983" y="567690"/>
                  <a:pt x="1176813" y="712153"/>
                  <a:pt x="1090930" y="764540"/>
                </a:cubicBezTo>
                <a:cubicBezTo>
                  <a:pt x="1005047" y="816927"/>
                  <a:pt x="860109" y="738505"/>
                  <a:pt x="735649" y="781685"/>
                </a:cubicBezTo>
                <a:cubicBezTo>
                  <a:pt x="611189" y="824865"/>
                  <a:pt x="525939" y="1039495"/>
                  <a:pt x="344170" y="1023620"/>
                </a:cubicBezTo>
                <a:cubicBezTo>
                  <a:pt x="100489" y="955358"/>
                  <a:pt x="0" y="628650"/>
                  <a:pt x="1270" y="459740"/>
                </a:cubicBezTo>
                <a:close/>
              </a:path>
            </a:pathLst>
          </a:custGeom>
          <a:solidFill>
            <a:schemeClr val="accent2">
              <a:lumMod val="75000"/>
            </a:schemeClr>
          </a:solidFill>
          <a:ln w="28575">
            <a:solidFill>
              <a:schemeClr val="accent2"/>
            </a:solidFill>
          </a:ln>
          <a:effectLst>
            <a:outerShdw blurRad="1524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1"/>
          <p:cNvGrpSpPr/>
          <p:nvPr/>
        </p:nvGrpSpPr>
        <p:grpSpPr>
          <a:xfrm>
            <a:off x="4771793" y="2850182"/>
            <a:ext cx="2543407" cy="2508281"/>
            <a:chOff x="4771793" y="2850182"/>
            <a:chExt cx="2543407" cy="2508281"/>
          </a:xfrm>
        </p:grpSpPr>
        <p:cxnSp>
          <p:nvCxnSpPr>
            <p:cNvPr id="9" name="Straight Connector 8"/>
            <p:cNvCxnSpPr>
              <a:endCxn id="4" idx="4"/>
            </p:cNvCxnSpPr>
            <p:nvPr/>
          </p:nvCxnSpPr>
          <p:spPr>
            <a:xfrm rot="10800000" flipV="1">
              <a:off x="4771793" y="4645528"/>
              <a:ext cx="2543407" cy="712935"/>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4" idx="4"/>
            </p:cNvCxnSpPr>
            <p:nvPr/>
          </p:nvCxnSpPr>
          <p:spPr>
            <a:xfrm rot="10800000" flipV="1">
              <a:off x="4771793" y="2850182"/>
              <a:ext cx="2543407" cy="2508281"/>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2819400" y="3124200"/>
            <a:ext cx="533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sym typeface="Symbol"/>
              </a:rPr>
              <a:t></a:t>
            </a:r>
            <a:r>
              <a:rPr lang="en-US" sz="2400" baseline="-25000" dirty="0" smtClean="0">
                <a:latin typeface="Times New Roman" pitchFamily="18" charset="0"/>
                <a:cs typeface="Times New Roman" pitchFamily="18" charset="0"/>
                <a:sym typeface="Symbol"/>
              </a:rPr>
              <a:t>1</a:t>
            </a:r>
            <a:endParaRPr lang="en-US" sz="2400" dirty="0">
              <a:latin typeface="Times New Roman" pitchFamily="18" charset="0"/>
              <a:cs typeface="Times New Roman" pitchFamily="18" charset="0"/>
            </a:endParaRPr>
          </a:p>
        </p:txBody>
      </p:sp>
      <p:sp>
        <p:nvSpPr>
          <p:cNvPr id="29" name="TextBox 28"/>
          <p:cNvSpPr txBox="1"/>
          <p:nvPr/>
        </p:nvSpPr>
        <p:spPr>
          <a:xfrm>
            <a:off x="2286000" y="4572000"/>
            <a:ext cx="5334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sym typeface="Symbol"/>
              </a:rPr>
              <a:t></a:t>
            </a:r>
            <a:r>
              <a:rPr lang="en-US" sz="2400" baseline="-25000" dirty="0" smtClean="0">
                <a:latin typeface="Times New Roman" pitchFamily="18" charset="0"/>
                <a:cs typeface="Times New Roman" pitchFamily="18" charset="0"/>
                <a:sym typeface="Symbol"/>
              </a:rPr>
              <a:t>2</a:t>
            </a:r>
            <a:endParaRPr lang="en-US" sz="2400" dirty="0">
              <a:latin typeface="Times New Roman" pitchFamily="18" charset="0"/>
              <a:cs typeface="Times New Roman" pitchFamily="18" charset="0"/>
            </a:endParaRPr>
          </a:p>
        </p:txBody>
      </p:sp>
      <p:sp>
        <p:nvSpPr>
          <p:cNvPr id="42" name="TextBox 41"/>
          <p:cNvSpPr txBox="1"/>
          <p:nvPr/>
        </p:nvSpPr>
        <p:spPr>
          <a:xfrm>
            <a:off x="5638800" y="5181600"/>
            <a:ext cx="1295400" cy="472925"/>
          </a:xfrm>
          <a:prstGeom prst="rect">
            <a:avLst/>
          </a:prstGeom>
          <a:noFill/>
        </p:spPr>
        <p:txBody>
          <a:bodyPr wrap="square" rtlCol="0">
            <a:spAutoFit/>
          </a:bodyPr>
          <a:lstStyle/>
          <a:p>
            <a:pPr algn="ctr"/>
            <a:r>
              <a:rPr lang="en-US" sz="2400" i="1" dirty="0" smtClean="0"/>
              <a:t>Base</a:t>
            </a:r>
            <a:endParaRPr lang="en-US" sz="2400" i="1" dirty="0"/>
          </a:p>
        </p:txBody>
      </p:sp>
      <p:sp>
        <p:nvSpPr>
          <p:cNvPr id="43" name="TextBox 42"/>
          <p:cNvSpPr txBox="1"/>
          <p:nvPr/>
        </p:nvSpPr>
        <p:spPr>
          <a:xfrm>
            <a:off x="6248400" y="3962400"/>
            <a:ext cx="1752600" cy="472925"/>
          </a:xfrm>
          <a:prstGeom prst="rect">
            <a:avLst/>
          </a:prstGeom>
          <a:noFill/>
        </p:spPr>
        <p:txBody>
          <a:bodyPr wrap="square" rtlCol="0">
            <a:spAutoFit/>
          </a:bodyPr>
          <a:lstStyle/>
          <a:p>
            <a:pPr algn="ctr"/>
            <a:r>
              <a:rPr lang="en-US" sz="2400" i="1" dirty="0" smtClean="0"/>
              <a:t>Transition</a:t>
            </a:r>
            <a:endParaRPr lang="en-US" sz="2400" i="1" dirty="0"/>
          </a:p>
        </p:txBody>
      </p:sp>
      <p:sp>
        <p:nvSpPr>
          <p:cNvPr id="44" name="TextBox 43"/>
          <p:cNvSpPr txBox="1"/>
          <p:nvPr/>
        </p:nvSpPr>
        <p:spPr>
          <a:xfrm>
            <a:off x="5486400" y="1828800"/>
            <a:ext cx="1143000" cy="472925"/>
          </a:xfrm>
          <a:prstGeom prst="rect">
            <a:avLst/>
          </a:prstGeom>
          <a:noFill/>
        </p:spPr>
        <p:txBody>
          <a:bodyPr wrap="square" rtlCol="0">
            <a:spAutoFit/>
          </a:bodyPr>
          <a:lstStyle/>
          <a:p>
            <a:pPr algn="ctr"/>
            <a:r>
              <a:rPr lang="en-US" sz="2400" i="1" dirty="0" smtClean="0"/>
              <a:t>Clear</a:t>
            </a:r>
            <a:endParaRPr lang="en-US" sz="2400" i="1" dirty="0"/>
          </a:p>
        </p:txBody>
      </p:sp>
      <p:sp>
        <p:nvSpPr>
          <p:cNvPr id="45" name="TextBox 44"/>
          <p:cNvSpPr txBox="1"/>
          <p:nvPr/>
        </p:nvSpPr>
        <p:spPr>
          <a:xfrm>
            <a:off x="4800600" y="2667000"/>
            <a:ext cx="1295400" cy="461665"/>
          </a:xfrm>
          <a:prstGeom prst="rect">
            <a:avLst/>
          </a:prstGeom>
          <a:noFill/>
        </p:spPr>
        <p:txBody>
          <a:bodyPr wrap="square" rtlCol="0">
            <a:spAutoFit/>
          </a:bodyPr>
          <a:lstStyle/>
          <a:p>
            <a:pPr algn="ctr"/>
            <a:r>
              <a:rPr lang="en-US" sz="2400" i="1" dirty="0" smtClean="0"/>
              <a:t>Overlay</a:t>
            </a:r>
            <a:endParaRPr lang="en-US" sz="2400" i="1" dirty="0"/>
          </a:p>
        </p:txBody>
      </p:sp>
      <p:sp>
        <p:nvSpPr>
          <p:cNvPr id="59" name="Freeform 58"/>
          <p:cNvSpPr/>
          <p:nvPr/>
        </p:nvSpPr>
        <p:spPr>
          <a:xfrm flipH="1">
            <a:off x="6096000" y="2895600"/>
            <a:ext cx="457200" cy="381000"/>
          </a:xfrm>
          <a:custGeom>
            <a:avLst/>
            <a:gdLst>
              <a:gd name="connsiteX0" fmla="*/ 723900 w 723900"/>
              <a:gd name="connsiteY0" fmla="*/ 0 h 304800"/>
              <a:gd name="connsiteX1" fmla="*/ 0 w 723900"/>
              <a:gd name="connsiteY1" fmla="*/ 304800 h 304800"/>
              <a:gd name="connsiteX2" fmla="*/ 723900 w 723900"/>
              <a:gd name="connsiteY2" fmla="*/ 0 h 304800"/>
              <a:gd name="connsiteX0" fmla="*/ 723900 w 787307"/>
              <a:gd name="connsiteY0" fmla="*/ 0 h 304800"/>
              <a:gd name="connsiteX1" fmla="*/ 0 w 787307"/>
              <a:gd name="connsiteY1" fmla="*/ 304800 h 304800"/>
              <a:gd name="connsiteX2" fmla="*/ 787307 w 787307"/>
              <a:gd name="connsiteY2" fmla="*/ 48768 h 304800"/>
              <a:gd name="connsiteX0" fmla="*/ 723900 w 723900"/>
              <a:gd name="connsiteY0" fmla="*/ 0 h 304800"/>
              <a:gd name="connsiteX1" fmla="*/ 0 w 723900"/>
              <a:gd name="connsiteY1" fmla="*/ 304800 h 304800"/>
              <a:gd name="connsiteX0" fmla="*/ 723900 w 723900"/>
              <a:gd name="connsiteY0" fmla="*/ 0 h 304800"/>
              <a:gd name="connsiteX1" fmla="*/ 0 w 723900"/>
              <a:gd name="connsiteY1" fmla="*/ 304800 h 304800"/>
              <a:gd name="connsiteX0" fmla="*/ 723900 w 723900"/>
              <a:gd name="connsiteY0" fmla="*/ 4064 h 308864"/>
              <a:gd name="connsiteX1" fmla="*/ 0 w 723900"/>
              <a:gd name="connsiteY1" fmla="*/ 308864 h 308864"/>
              <a:gd name="connsiteX0" fmla="*/ 730945 w 730945"/>
              <a:gd name="connsiteY0" fmla="*/ 4064 h 308864"/>
              <a:gd name="connsiteX1" fmla="*/ 7045 w 730945"/>
              <a:gd name="connsiteY1" fmla="*/ 308864 h 308864"/>
              <a:gd name="connsiteX0" fmla="*/ 730945 w 730945"/>
              <a:gd name="connsiteY0" fmla="*/ 4064 h 308864"/>
              <a:gd name="connsiteX1" fmla="*/ 445612 w 730945"/>
              <a:gd name="connsiteY1" fmla="*/ 8128 h 308864"/>
              <a:gd name="connsiteX2" fmla="*/ 7045 w 730945"/>
              <a:gd name="connsiteY2" fmla="*/ 308864 h 308864"/>
              <a:gd name="connsiteX0" fmla="*/ 730945 w 730945"/>
              <a:gd name="connsiteY0" fmla="*/ 4064 h 308864"/>
              <a:gd name="connsiteX1" fmla="*/ 445612 w 730945"/>
              <a:gd name="connsiteY1" fmla="*/ 8128 h 308864"/>
              <a:gd name="connsiteX2" fmla="*/ 7045 w 730945"/>
              <a:gd name="connsiteY2" fmla="*/ 308864 h 308864"/>
              <a:gd name="connsiteX0" fmla="*/ 723900 w 723900"/>
              <a:gd name="connsiteY0" fmla="*/ 0 h 304800"/>
              <a:gd name="connsiteX1" fmla="*/ 0 w 723900"/>
              <a:gd name="connsiteY1" fmla="*/ 304800 h 304800"/>
              <a:gd name="connsiteX0" fmla="*/ 723900 w 723900"/>
              <a:gd name="connsiteY0" fmla="*/ 8128 h 312928"/>
              <a:gd name="connsiteX1" fmla="*/ 0 w 723900"/>
              <a:gd name="connsiteY1" fmla="*/ 312928 h 312928"/>
              <a:gd name="connsiteX0" fmla="*/ 459703 w 459703"/>
              <a:gd name="connsiteY0" fmla="*/ 8128 h 312928"/>
              <a:gd name="connsiteX1" fmla="*/ 0 w 459703"/>
              <a:gd name="connsiteY1" fmla="*/ 312928 h 312928"/>
              <a:gd name="connsiteX0" fmla="*/ 459703 w 459703"/>
              <a:gd name="connsiteY0" fmla="*/ 8128 h 312928"/>
              <a:gd name="connsiteX1" fmla="*/ 0 w 459703"/>
              <a:gd name="connsiteY1" fmla="*/ 312928 h 312928"/>
              <a:gd name="connsiteX0" fmla="*/ 459703 w 459703"/>
              <a:gd name="connsiteY0" fmla="*/ 4064 h 308864"/>
              <a:gd name="connsiteX1" fmla="*/ 0 w 459703"/>
              <a:gd name="connsiteY1" fmla="*/ 308864 h 308864"/>
            </a:gdLst>
            <a:ahLst/>
            <a:cxnLst>
              <a:cxn ang="0">
                <a:pos x="connsiteX0" y="connsiteY0"/>
              </a:cxn>
              <a:cxn ang="0">
                <a:pos x="connsiteX1" y="connsiteY1"/>
              </a:cxn>
            </a:cxnLst>
            <a:rect l="l" t="t" r="r" b="b"/>
            <a:pathLst>
              <a:path w="459703" h="308864">
                <a:moveTo>
                  <a:pt x="459703" y="4064"/>
                </a:moveTo>
                <a:cubicBezTo>
                  <a:pt x="154996" y="0"/>
                  <a:pt x="3523" y="93472"/>
                  <a:pt x="0" y="308864"/>
                </a:cubicBezTo>
              </a:path>
            </a:pathLst>
          </a:custGeom>
          <a:noFill/>
          <a:ln>
            <a:solidFill>
              <a:schemeClr val="tx1">
                <a:lumMod val="85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57200" y="2209800"/>
            <a:ext cx="390293" cy="47292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d</a:t>
            </a:r>
            <a:endParaRPr lang="en-US" sz="2400" dirty="0">
              <a:latin typeface="Times New Roman" pitchFamily="18" charset="0"/>
              <a:cs typeface="Times New Roman" pitchFamily="18" charset="0"/>
            </a:endParaRPr>
          </a:p>
        </p:txBody>
      </p:sp>
      <p:sp>
        <p:nvSpPr>
          <p:cNvPr id="33" name="Footer Placeholder 32"/>
          <p:cNvSpPr>
            <a:spLocks noGrp="1"/>
          </p:cNvSpPr>
          <p:nvPr>
            <p:ph type="ftr" sz="quarter" idx="12"/>
          </p:nvPr>
        </p:nvSpPr>
        <p:spPr/>
        <p:txBody>
          <a:bodyPr/>
          <a:lstStyle/>
          <a:p>
            <a:r>
              <a:rPr lang="en-US" smtClean="0"/>
              <a:t>Michael Burns - Contextual Medical Visualization</a:t>
            </a:r>
            <a:endParaRPr lang="en-US"/>
          </a:p>
        </p:txBody>
      </p:sp>
      <p:pic>
        <p:nvPicPr>
          <p:cNvPr id="35" name="Picture 34" descr="logo_wien.png"/>
          <p:cNvPicPr>
            <a:picLocks noChangeAspect="1"/>
          </p:cNvPicPr>
          <p:nvPr/>
        </p:nvPicPr>
        <p:blipFill>
          <a:blip r:embed="rId3" cstate="print">
            <a:lum bright="-20000"/>
          </a:blip>
          <a:stretch>
            <a:fillRect/>
          </a:stretch>
        </p:blipFill>
        <p:spPr>
          <a:xfrm>
            <a:off x="6477000" y="6324600"/>
            <a:ext cx="2569465"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Layered Visualization</a:t>
            </a:r>
            <a:endParaRPr lang="en-US" dirty="0"/>
          </a:p>
        </p:txBody>
      </p:sp>
      <p:sp>
        <p:nvSpPr>
          <p:cNvPr id="4" name="Text Placeholder 3"/>
          <p:cNvSpPr>
            <a:spLocks noGrp="1"/>
          </p:cNvSpPr>
          <p:nvPr>
            <p:ph type="body" idx="1"/>
          </p:nvPr>
        </p:nvSpPr>
        <p:spPr>
          <a:xfrm>
            <a:off x="457200" y="5562600"/>
            <a:ext cx="4040188" cy="457200"/>
          </a:xfrm>
        </p:spPr>
        <p:txBody>
          <a:bodyPr/>
          <a:lstStyle/>
          <a:p>
            <a:pPr algn="ctr"/>
            <a:r>
              <a:rPr lang="en-US" dirty="0" smtClean="0"/>
              <a:t>Base</a:t>
            </a:r>
            <a:endParaRPr lang="en-US" dirty="0"/>
          </a:p>
        </p:txBody>
      </p:sp>
      <p:sp>
        <p:nvSpPr>
          <p:cNvPr id="6" name="Text Placeholder 5"/>
          <p:cNvSpPr>
            <a:spLocks noGrp="1"/>
          </p:cNvSpPr>
          <p:nvPr>
            <p:ph type="body" sz="half" idx="3"/>
          </p:nvPr>
        </p:nvSpPr>
        <p:spPr>
          <a:xfrm>
            <a:off x="4645025" y="5562600"/>
            <a:ext cx="4041775" cy="457200"/>
          </a:xfrm>
        </p:spPr>
        <p:txBody>
          <a:bodyPr/>
          <a:lstStyle/>
          <a:p>
            <a:pPr algn="ctr"/>
            <a:r>
              <a:rPr lang="en-US" dirty="0" smtClean="0"/>
              <a:t>Transition</a:t>
            </a:r>
            <a:endParaRPr lang="en-US" dirty="0"/>
          </a:p>
        </p:txBody>
      </p:sp>
      <p:pic>
        <p:nvPicPr>
          <p:cNvPr id="8" name="Content Placeholder 7" descr="layer_base.png"/>
          <p:cNvPicPr>
            <a:picLocks noGrp="1" noChangeAspect="1"/>
          </p:cNvPicPr>
          <p:nvPr>
            <p:ph sz="quarter" idx="2"/>
          </p:nvPr>
        </p:nvPicPr>
        <p:blipFill>
          <a:blip r:embed="rId3"/>
          <a:stretch>
            <a:fillRect/>
          </a:stretch>
        </p:blipFill>
        <p:spPr>
          <a:xfrm>
            <a:off x="457200" y="2011094"/>
            <a:ext cx="4040188" cy="3286661"/>
          </a:xfrm>
        </p:spPr>
      </p:pic>
      <p:pic>
        <p:nvPicPr>
          <p:cNvPr id="9" name="Content Placeholder 8" descr="layer_transition.png"/>
          <p:cNvPicPr>
            <a:picLocks noGrp="1" noChangeAspect="1"/>
          </p:cNvPicPr>
          <p:nvPr>
            <p:ph sz="quarter" idx="4"/>
          </p:nvPr>
        </p:nvPicPr>
        <p:blipFill>
          <a:blip r:embed="rId4"/>
          <a:stretch>
            <a:fillRect/>
          </a:stretch>
        </p:blipFill>
        <p:spPr>
          <a:xfrm>
            <a:off x="4645025" y="2010449"/>
            <a:ext cx="4041775" cy="3287952"/>
          </a:xfrm>
        </p:spPr>
      </p:pic>
      <p:sp>
        <p:nvSpPr>
          <p:cNvPr id="7" name="Footer Placeholder 6"/>
          <p:cNvSpPr>
            <a:spLocks noGrp="1"/>
          </p:cNvSpPr>
          <p:nvPr>
            <p:ph type="ftr" sz="quarter" idx="11"/>
          </p:nvPr>
        </p:nvSpPr>
        <p:spPr/>
        <p:txBody>
          <a:bodyPr/>
          <a:lstStyle/>
          <a:p>
            <a:r>
              <a:rPr lang="en-US" smtClean="0"/>
              <a:t>Michael Burns - Contextual Medical Visualization</a:t>
            </a:r>
            <a:endParaRPr lang="en-US"/>
          </a:p>
        </p:txBody>
      </p:sp>
      <p:pic>
        <p:nvPicPr>
          <p:cNvPr id="10" name="Picture 9" descr="logo_wien.png"/>
          <p:cNvPicPr>
            <a:picLocks noChangeAspect="1"/>
          </p:cNvPicPr>
          <p:nvPr/>
        </p:nvPicPr>
        <p:blipFill>
          <a:blip r:embed="rId5" cstate="print">
            <a:lum bright="-20000"/>
          </a:blip>
          <a:stretch>
            <a:fillRect/>
          </a:stretch>
        </p:blipFill>
        <p:spPr>
          <a:xfrm>
            <a:off x="6477000" y="6324600"/>
            <a:ext cx="2569465"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Layered Visualization</a:t>
            </a:r>
            <a:endParaRPr lang="en-US" dirty="0"/>
          </a:p>
        </p:txBody>
      </p:sp>
      <p:sp>
        <p:nvSpPr>
          <p:cNvPr id="7" name="Text Placeholder 6"/>
          <p:cNvSpPr>
            <a:spLocks noGrp="1"/>
          </p:cNvSpPr>
          <p:nvPr>
            <p:ph type="body" idx="1"/>
          </p:nvPr>
        </p:nvSpPr>
        <p:spPr>
          <a:xfrm>
            <a:off x="457200" y="5562600"/>
            <a:ext cx="4040188" cy="457200"/>
          </a:xfrm>
        </p:spPr>
        <p:txBody>
          <a:bodyPr/>
          <a:lstStyle/>
          <a:p>
            <a:pPr algn="ctr"/>
            <a:r>
              <a:rPr lang="en-US" dirty="0" smtClean="0"/>
              <a:t>Base, Transition</a:t>
            </a:r>
            <a:endParaRPr lang="en-US" dirty="0"/>
          </a:p>
        </p:txBody>
      </p:sp>
      <p:sp>
        <p:nvSpPr>
          <p:cNvPr id="9" name="Text Placeholder 8"/>
          <p:cNvSpPr>
            <a:spLocks noGrp="1"/>
          </p:cNvSpPr>
          <p:nvPr>
            <p:ph type="body" sz="half" idx="3"/>
          </p:nvPr>
        </p:nvSpPr>
        <p:spPr>
          <a:xfrm>
            <a:off x="4645025" y="5562600"/>
            <a:ext cx="4041775" cy="457200"/>
          </a:xfrm>
        </p:spPr>
        <p:txBody>
          <a:bodyPr/>
          <a:lstStyle/>
          <a:p>
            <a:pPr algn="ctr"/>
            <a:r>
              <a:rPr lang="en-US" dirty="0" smtClean="0"/>
              <a:t>Overlay</a:t>
            </a:r>
            <a:endParaRPr lang="en-US" dirty="0"/>
          </a:p>
        </p:txBody>
      </p:sp>
      <p:pic>
        <p:nvPicPr>
          <p:cNvPr id="11" name="Content Placeholder 10" descr="layer_base_transition.png"/>
          <p:cNvPicPr>
            <a:picLocks noGrp="1" noChangeAspect="1"/>
          </p:cNvPicPr>
          <p:nvPr>
            <p:ph sz="quarter" idx="2"/>
          </p:nvPr>
        </p:nvPicPr>
        <p:blipFill>
          <a:blip r:embed="rId3"/>
          <a:stretch>
            <a:fillRect/>
          </a:stretch>
        </p:blipFill>
        <p:spPr>
          <a:xfrm>
            <a:off x="457200" y="2011094"/>
            <a:ext cx="4040188" cy="3286661"/>
          </a:xfrm>
        </p:spPr>
      </p:pic>
      <p:pic>
        <p:nvPicPr>
          <p:cNvPr id="12" name="Content Placeholder 11" descr="layer_overlay.png"/>
          <p:cNvPicPr>
            <a:picLocks noGrp="1" noChangeAspect="1"/>
          </p:cNvPicPr>
          <p:nvPr>
            <p:ph sz="quarter" idx="4"/>
          </p:nvPr>
        </p:nvPicPr>
        <p:blipFill>
          <a:blip r:embed="rId4"/>
          <a:stretch>
            <a:fillRect/>
          </a:stretch>
        </p:blipFill>
        <p:spPr>
          <a:xfrm>
            <a:off x="4645025" y="2010449"/>
            <a:ext cx="4041775" cy="3287952"/>
          </a:xfrm>
        </p:spPr>
      </p:pic>
      <p:sp>
        <p:nvSpPr>
          <p:cNvPr id="8" name="Footer Placeholder 7"/>
          <p:cNvSpPr>
            <a:spLocks noGrp="1"/>
          </p:cNvSpPr>
          <p:nvPr>
            <p:ph type="ftr" sz="quarter" idx="11"/>
          </p:nvPr>
        </p:nvSpPr>
        <p:spPr/>
        <p:txBody>
          <a:bodyPr/>
          <a:lstStyle/>
          <a:p>
            <a:r>
              <a:rPr lang="en-US" smtClean="0"/>
              <a:t>Michael Burns - Contextual Medical Visualization</a:t>
            </a:r>
            <a:endParaRPr lang="en-US"/>
          </a:p>
        </p:txBody>
      </p:sp>
      <p:pic>
        <p:nvPicPr>
          <p:cNvPr id="10" name="Picture 9" descr="logo_wien.png"/>
          <p:cNvPicPr>
            <a:picLocks noChangeAspect="1"/>
          </p:cNvPicPr>
          <p:nvPr/>
        </p:nvPicPr>
        <p:blipFill>
          <a:blip r:embed="rId5" cstate="print">
            <a:lum bright="-20000"/>
          </a:blip>
          <a:stretch>
            <a:fillRect/>
          </a:stretch>
        </p:blipFill>
        <p:spPr>
          <a:xfrm>
            <a:off x="6477000" y="6324600"/>
            <a:ext cx="2569465" cy="457200"/>
          </a:xfrm>
          <a:prstGeom prst="rect">
            <a:avLst/>
          </a:prstGeom>
          <a:noFill/>
          <a:effectLst>
            <a:outerShdw blurRad="50800" dist="38100" dir="2700000" algn="tl" rotWithShape="0">
              <a:prstClr val="black">
                <a:alpha val="60000"/>
              </a:prst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Layered Visualization</a:t>
            </a:r>
            <a:endParaRPr lang="en-US" dirty="0"/>
          </a:p>
        </p:txBody>
      </p:sp>
      <p:sp>
        <p:nvSpPr>
          <p:cNvPr id="3" name="Text Placeholder 2"/>
          <p:cNvSpPr>
            <a:spLocks noGrp="1"/>
          </p:cNvSpPr>
          <p:nvPr>
            <p:ph type="body" idx="1"/>
          </p:nvPr>
        </p:nvSpPr>
        <p:spPr>
          <a:xfrm>
            <a:off x="457200" y="5562600"/>
            <a:ext cx="4040188" cy="457200"/>
          </a:xfrm>
        </p:spPr>
        <p:txBody>
          <a:bodyPr>
            <a:normAutofit/>
          </a:bodyPr>
          <a:lstStyle/>
          <a:p>
            <a:pPr algn="ctr"/>
            <a:r>
              <a:rPr lang="en-US" dirty="0" smtClean="0"/>
              <a:t>Base, Transition, Overlay</a:t>
            </a:r>
            <a:endParaRPr lang="en-US" dirty="0"/>
          </a:p>
        </p:txBody>
      </p:sp>
      <p:sp>
        <p:nvSpPr>
          <p:cNvPr id="4" name="Text Placeholder 3"/>
          <p:cNvSpPr>
            <a:spLocks noGrp="1"/>
          </p:cNvSpPr>
          <p:nvPr>
            <p:ph type="body" sz="half" idx="3"/>
          </p:nvPr>
        </p:nvSpPr>
        <p:spPr>
          <a:xfrm>
            <a:off x="4645025" y="5562600"/>
            <a:ext cx="4041775" cy="457200"/>
          </a:xfrm>
        </p:spPr>
        <p:txBody>
          <a:bodyPr/>
          <a:lstStyle/>
          <a:p>
            <a:pPr algn="ctr"/>
            <a:r>
              <a:rPr lang="en-US" dirty="0" smtClean="0"/>
              <a:t>Base</a:t>
            </a:r>
            <a:endParaRPr lang="en-US" dirty="0"/>
          </a:p>
        </p:txBody>
      </p:sp>
      <p:pic>
        <p:nvPicPr>
          <p:cNvPr id="7" name="Content Placeholder 6" descr="layer_all.png"/>
          <p:cNvPicPr>
            <a:picLocks noGrp="1" noChangeAspect="1"/>
          </p:cNvPicPr>
          <p:nvPr>
            <p:ph sz="quarter" idx="2"/>
          </p:nvPr>
        </p:nvPicPr>
        <p:blipFill>
          <a:blip r:embed="rId3"/>
          <a:stretch>
            <a:fillRect/>
          </a:stretch>
        </p:blipFill>
        <p:spPr>
          <a:xfrm>
            <a:off x="457200" y="2011094"/>
            <a:ext cx="4040188" cy="3286661"/>
          </a:xfrm>
        </p:spPr>
      </p:pic>
      <p:pic>
        <p:nvPicPr>
          <p:cNvPr id="8" name="Content Placeholder 7" descr="layer_base.png"/>
          <p:cNvPicPr>
            <a:picLocks noGrp="1" noChangeAspect="1"/>
          </p:cNvPicPr>
          <p:nvPr>
            <p:ph sz="quarter" idx="4"/>
          </p:nvPr>
        </p:nvPicPr>
        <p:blipFill>
          <a:blip r:embed="rId4"/>
          <a:stretch>
            <a:fillRect/>
          </a:stretch>
        </p:blipFill>
        <p:spPr>
          <a:xfrm>
            <a:off x="4645025" y="2010449"/>
            <a:ext cx="4041775" cy="3287952"/>
          </a:xfrm>
        </p:spPr>
      </p:pic>
      <p:sp>
        <p:nvSpPr>
          <p:cNvPr id="9" name="Footer Placeholder 8"/>
          <p:cNvSpPr>
            <a:spLocks noGrp="1"/>
          </p:cNvSpPr>
          <p:nvPr>
            <p:ph type="ftr" sz="quarter" idx="11"/>
          </p:nvPr>
        </p:nvSpPr>
        <p:spPr/>
        <p:txBody>
          <a:bodyPr/>
          <a:lstStyle/>
          <a:p>
            <a:r>
              <a:rPr lang="en-US" smtClean="0"/>
              <a:t>Michael Burns - Contextual Medical Visualization</a:t>
            </a:r>
            <a:endParaRPr lang="en-US"/>
          </a:p>
        </p:txBody>
      </p:sp>
      <p:pic>
        <p:nvPicPr>
          <p:cNvPr id="10" name="Picture 9" descr="logo_wien.png"/>
          <p:cNvPicPr>
            <a:picLocks noChangeAspect="1"/>
          </p:cNvPicPr>
          <p:nvPr/>
        </p:nvPicPr>
        <p:blipFill>
          <a:blip r:embed="rId5" cstate="print">
            <a:lum bright="-20000"/>
          </a:blip>
          <a:stretch>
            <a:fillRect/>
          </a:stretch>
        </p:blipFill>
        <p:spPr>
          <a:xfrm>
            <a:off x="6477000" y="6324600"/>
            <a:ext cx="2569465" cy="457200"/>
          </a:xfrm>
          <a:prstGeom prst="rect">
            <a:avLst/>
          </a:prstGeom>
          <a:noFill/>
          <a:effectLst>
            <a:outerShdw blurRad="50800" dist="38100" dir="2700000" algn="tl" rotWithShape="0">
              <a:prstClr val="black">
                <a:alpha val="60000"/>
              </a:prst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right)">
                                      <p:cBhvr>
                                        <p:cTn id="7" dur="500"/>
                                        <p:tgtEl>
                                          <p:spTgt spid="4">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Pipeline</a:t>
            </a:r>
            <a:endParaRPr lang="en-US" dirty="0"/>
          </a:p>
        </p:txBody>
      </p:sp>
      <p:cxnSp>
        <p:nvCxnSpPr>
          <p:cNvPr id="34" name="Elbow Connector 33"/>
          <p:cNvCxnSpPr>
            <a:stCxn id="10" idx="2"/>
            <a:endCxn id="11" idx="0"/>
          </p:cNvCxnSpPr>
          <p:nvPr/>
        </p:nvCxnSpPr>
        <p:spPr>
          <a:xfrm rot="5400000">
            <a:off x="6134100" y="2247900"/>
            <a:ext cx="1295400" cy="13716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9" idx="2"/>
            <a:endCxn id="11" idx="0"/>
          </p:cNvCxnSpPr>
          <p:nvPr/>
        </p:nvCxnSpPr>
        <p:spPr>
          <a:xfrm rot="16200000" flipH="1">
            <a:off x="4724400" y="2209800"/>
            <a:ext cx="1295400" cy="1447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2" idx="2"/>
            <a:endCxn id="13" idx="0"/>
          </p:cNvCxnSpPr>
          <p:nvPr/>
        </p:nvCxnSpPr>
        <p:spPr>
          <a:xfrm rot="16200000" flipH="1">
            <a:off x="2476500" y="3924300"/>
            <a:ext cx="609600" cy="2209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1" idx="2"/>
            <a:endCxn id="13" idx="0"/>
          </p:cNvCxnSpPr>
          <p:nvPr/>
        </p:nvCxnSpPr>
        <p:spPr>
          <a:xfrm rot="5400000">
            <a:off x="4533900" y="3771900"/>
            <a:ext cx="914400" cy="2209800"/>
          </a:xfrm>
          <a:prstGeom prst="bentConnector3">
            <a:avLst>
              <a:gd name="adj1" fmla="val 66667"/>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7" idx="2"/>
            <a:endCxn id="8" idx="0"/>
          </p:cNvCxnSpPr>
          <p:nvPr/>
        </p:nvCxnSpPr>
        <p:spPr>
          <a:xfrm rot="5400000">
            <a:off x="1485900" y="24765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8" idx="2"/>
            <a:endCxn id="12" idx="0"/>
          </p:cNvCxnSpPr>
          <p:nvPr/>
        </p:nvCxnSpPr>
        <p:spPr>
          <a:xfrm rot="5400000">
            <a:off x="1485900" y="36957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Volumetric Data</a:t>
            </a:r>
            <a:br>
              <a:rPr lang="en-US" dirty="0" smtClean="0">
                <a:solidFill>
                  <a:schemeClr val="accent6"/>
                </a:solidFill>
              </a:rPr>
            </a:br>
            <a:r>
              <a:rPr lang="en-US" dirty="0" smtClean="0">
                <a:solidFill>
                  <a:schemeClr val="accent6"/>
                </a:solidFill>
              </a:rPr>
              <a:t>(e.g. CT Scan)</a:t>
            </a:r>
            <a:endParaRPr lang="en-US" dirty="0">
              <a:solidFill>
                <a:schemeClr val="accent6"/>
              </a:solidFill>
            </a:endParaRPr>
          </a:p>
        </p:txBody>
      </p:sp>
      <p:sp>
        <p:nvSpPr>
          <p:cNvPr id="8" name="Rounded Rectangle 7"/>
          <p:cNvSpPr/>
          <p:nvPr/>
        </p:nvSpPr>
        <p:spPr>
          <a:xfrm>
            <a:off x="381000" y="26670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Importance in the Transfer Function</a:t>
            </a:r>
            <a:endParaRPr lang="en-US" dirty="0">
              <a:solidFill>
                <a:schemeClr val="accent1"/>
              </a:solidFill>
            </a:endParaRPr>
          </a:p>
        </p:txBody>
      </p:sp>
      <p:sp>
        <p:nvSpPr>
          <p:cNvPr id="9" name="Rectangle 8"/>
          <p:cNvSpPr/>
          <p:nvPr/>
        </p:nvSpPr>
        <p:spPr>
          <a:xfrm>
            <a:off x="33528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Viewpoint Information</a:t>
            </a:r>
            <a:endParaRPr lang="en-US" dirty="0">
              <a:solidFill>
                <a:schemeClr val="accent6"/>
              </a:solidFill>
            </a:endParaRPr>
          </a:p>
        </p:txBody>
      </p:sp>
      <p:sp>
        <p:nvSpPr>
          <p:cNvPr id="10" name="Rectangle 9"/>
          <p:cNvSpPr/>
          <p:nvPr/>
        </p:nvSpPr>
        <p:spPr>
          <a:xfrm>
            <a:off x="6172200" y="1447800"/>
            <a:ext cx="2590800" cy="838200"/>
          </a:xfrm>
          <a:prstGeom prst="rect">
            <a:avLst/>
          </a:prstGeom>
          <a:solidFill>
            <a:schemeClr val="accent6">
              <a:alpha val="50000"/>
            </a:schemeClr>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6"/>
                </a:solidFill>
              </a:rPr>
              <a:t>Object of Interest</a:t>
            </a:r>
            <a:br>
              <a:rPr lang="en-US" dirty="0" smtClean="0">
                <a:solidFill>
                  <a:schemeClr val="accent6"/>
                </a:solidFill>
              </a:rPr>
            </a:br>
            <a:r>
              <a:rPr lang="en-US" dirty="0" smtClean="0">
                <a:solidFill>
                  <a:schemeClr val="accent6"/>
                </a:solidFill>
              </a:rPr>
              <a:t>(e.g. Ultrasound Plane)</a:t>
            </a:r>
            <a:endParaRPr lang="en-US" dirty="0">
              <a:solidFill>
                <a:schemeClr val="accent6"/>
              </a:solidFill>
            </a:endParaRPr>
          </a:p>
        </p:txBody>
      </p:sp>
      <p:sp>
        <p:nvSpPr>
          <p:cNvPr id="11" name="Rounded Rectangle 10"/>
          <p:cNvSpPr/>
          <p:nvPr/>
        </p:nvSpPr>
        <p:spPr>
          <a:xfrm>
            <a:off x="4800600" y="35814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Contextual Cutaway Views</a:t>
            </a:r>
            <a:endParaRPr lang="en-US" dirty="0">
              <a:solidFill>
                <a:schemeClr val="accent1"/>
              </a:solidFill>
            </a:endParaRPr>
          </a:p>
        </p:txBody>
      </p:sp>
      <p:sp>
        <p:nvSpPr>
          <p:cNvPr id="12" name="Rounded Rectangle 11"/>
          <p:cNvSpPr/>
          <p:nvPr/>
        </p:nvSpPr>
        <p:spPr>
          <a:xfrm>
            <a:off x="381000" y="3886200"/>
            <a:ext cx="2590800" cy="838200"/>
          </a:xfrm>
          <a:prstGeom prst="roundRect">
            <a:avLst/>
          </a:prstGeom>
          <a:solidFill>
            <a:schemeClr val="accent1">
              <a:alpha val="50000"/>
            </a:schemeClr>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Importance-Driven Shading</a:t>
            </a:r>
            <a:endParaRPr lang="en-US" dirty="0">
              <a:solidFill>
                <a:schemeClr val="accent1"/>
              </a:solidFill>
            </a:endParaRPr>
          </a:p>
        </p:txBody>
      </p:sp>
      <p:sp>
        <p:nvSpPr>
          <p:cNvPr id="13" name="Rounded Rectangle 12"/>
          <p:cNvSpPr/>
          <p:nvPr/>
        </p:nvSpPr>
        <p:spPr>
          <a:xfrm>
            <a:off x="2590800" y="5334000"/>
            <a:ext cx="2590800" cy="838200"/>
          </a:xfrm>
          <a:prstGeom prst="roundRect">
            <a:avLst/>
          </a:prstGeom>
          <a:solidFill>
            <a:schemeClr val="accent1"/>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Integrating Occlusion with Importance</a:t>
            </a:r>
            <a:endParaRPr lang="en-US" dirty="0"/>
          </a:p>
        </p:txBody>
      </p:sp>
      <p:sp>
        <p:nvSpPr>
          <p:cNvPr id="16" name="Footer Placeholder 15"/>
          <p:cNvSpPr>
            <a:spLocks noGrp="1"/>
          </p:cNvSpPr>
          <p:nvPr>
            <p:ph type="ftr" sz="quarter" idx="11"/>
          </p:nvPr>
        </p:nvSpPr>
        <p:spPr/>
        <p:txBody>
          <a:bodyPr/>
          <a:lstStyle/>
          <a:p>
            <a:r>
              <a:rPr lang="en-US" smtClean="0"/>
              <a:t>Michael Burns - Contextual Medical Visualization</a:t>
            </a:r>
            <a:endParaRPr lang="en-US"/>
          </a:p>
        </p:txBody>
      </p:sp>
      <p:pic>
        <p:nvPicPr>
          <p:cNvPr id="17" name="Picture 16" descr="logo_wien.png"/>
          <p:cNvPicPr>
            <a:picLocks noChangeAspect="1"/>
          </p:cNvPicPr>
          <p:nvPr/>
        </p:nvPicPr>
        <p:blipFill>
          <a:blip r:embed="rId3" cstate="print">
            <a:lum bright="-20000"/>
          </a:blip>
          <a:stretch>
            <a:fillRect/>
          </a:stretch>
        </p:blipFill>
        <p:spPr>
          <a:xfrm>
            <a:off x="6477000" y="6324600"/>
            <a:ext cx="2569465"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Occlusion</a:t>
            </a:r>
            <a:endParaRPr lang="en-US" dirty="0"/>
          </a:p>
        </p:txBody>
      </p:sp>
      <p:grpSp>
        <p:nvGrpSpPr>
          <p:cNvPr id="5" name="Group 68"/>
          <p:cNvGrpSpPr/>
          <p:nvPr/>
        </p:nvGrpSpPr>
        <p:grpSpPr>
          <a:xfrm>
            <a:off x="914400" y="2459889"/>
            <a:ext cx="6400800" cy="2898574"/>
            <a:chOff x="914400" y="2459889"/>
            <a:chExt cx="6400800" cy="2898574"/>
          </a:xfrm>
        </p:grpSpPr>
        <p:cxnSp>
          <p:nvCxnSpPr>
            <p:cNvPr id="13" name="Straight Connector 12"/>
            <p:cNvCxnSpPr>
              <a:endCxn id="26" idx="4"/>
            </p:cNvCxnSpPr>
            <p:nvPr/>
          </p:nvCxnSpPr>
          <p:spPr>
            <a:xfrm rot="10800000" flipV="1">
              <a:off x="4770492" y="2459889"/>
              <a:ext cx="2544708" cy="2508281"/>
            </a:xfrm>
            <a:prstGeom prst="line">
              <a:avLst/>
            </a:prstGeom>
            <a:ln w="254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4" idx="4"/>
            </p:cNvCxnSpPr>
            <p:nvPr/>
          </p:nvCxnSpPr>
          <p:spPr>
            <a:xfrm rot="10800000" flipV="1">
              <a:off x="4771793" y="3708826"/>
              <a:ext cx="2543407" cy="1649637"/>
            </a:xfrm>
            <a:prstGeom prst="line">
              <a:avLst/>
            </a:prstGeom>
            <a:ln w="254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3490332" y="4489411"/>
              <a:ext cx="1280160" cy="478759"/>
            </a:xfrm>
            <a:custGeom>
              <a:avLst/>
              <a:gdLst>
                <a:gd name="connsiteX0" fmla="*/ 0 w 1234440"/>
                <a:gd name="connsiteY0" fmla="*/ 419100 h 1013460"/>
                <a:gd name="connsiteX1" fmla="*/ 335280 w 1234440"/>
                <a:gd name="connsiteY1" fmla="*/ 0 h 1013460"/>
                <a:gd name="connsiteX2" fmla="*/ 693420 w 1234440"/>
                <a:gd name="connsiteY2" fmla="*/ 243840 h 1013460"/>
                <a:gd name="connsiteX3" fmla="*/ 1234440 w 1234440"/>
                <a:gd name="connsiteY3" fmla="*/ 457200 h 1013460"/>
                <a:gd name="connsiteX4" fmla="*/ 922020 w 1234440"/>
                <a:gd name="connsiteY4" fmla="*/ 830580 h 1013460"/>
                <a:gd name="connsiteX5" fmla="*/ 403860 w 1234440"/>
                <a:gd name="connsiteY5" fmla="*/ 1013460 h 1013460"/>
                <a:gd name="connsiteX6" fmla="*/ 0 w 1234440"/>
                <a:gd name="connsiteY6" fmla="*/ 419100 h 101346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0 w 1534784"/>
                <a:gd name="connsiteY0" fmla="*/ 448310 h 1117316"/>
                <a:gd name="connsiteX1" fmla="*/ 335280 w 1534784"/>
                <a:gd name="connsiteY1" fmla="*/ 29210 h 1117316"/>
                <a:gd name="connsiteX2" fmla="*/ 693420 w 1534784"/>
                <a:gd name="connsiteY2" fmla="*/ 273050 h 1117316"/>
                <a:gd name="connsiteX3" fmla="*/ 1234440 w 1534784"/>
                <a:gd name="connsiteY3" fmla="*/ 486410 h 1117316"/>
                <a:gd name="connsiteX4" fmla="*/ 922020 w 1534784"/>
                <a:gd name="connsiteY4" fmla="*/ 859790 h 1117316"/>
                <a:gd name="connsiteX5" fmla="*/ 403860 w 1534784"/>
                <a:gd name="connsiteY5" fmla="*/ 1042670 h 1117316"/>
                <a:gd name="connsiteX6" fmla="*/ 0 w 1534784"/>
                <a:gd name="connsiteY6" fmla="*/ 448310 h 1117316"/>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266507"/>
                <a:gd name="connsiteY0" fmla="*/ 419735 h 1088741"/>
                <a:gd name="connsiteX1" fmla="*/ 335280 w 1266507"/>
                <a:gd name="connsiteY1" fmla="*/ 635 h 1088741"/>
                <a:gd name="connsiteX2" fmla="*/ 693420 w 1266507"/>
                <a:gd name="connsiteY2" fmla="*/ 244475 h 1088741"/>
                <a:gd name="connsiteX3" fmla="*/ 1114425 w 1266507"/>
                <a:gd name="connsiteY3" fmla="*/ 153035 h 1088741"/>
                <a:gd name="connsiteX4" fmla="*/ 1234440 w 1266507"/>
                <a:gd name="connsiteY4" fmla="*/ 457835 h 1088741"/>
                <a:gd name="connsiteX5" fmla="*/ 922020 w 1266507"/>
                <a:gd name="connsiteY5" fmla="*/ 831215 h 1088741"/>
                <a:gd name="connsiteX6" fmla="*/ 403860 w 1266507"/>
                <a:gd name="connsiteY6" fmla="*/ 1014095 h 1088741"/>
                <a:gd name="connsiteX7" fmla="*/ 0 w 1266507"/>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98220 w 1234440"/>
                <a:gd name="connsiteY5" fmla="*/ 755015 h 1088741"/>
                <a:gd name="connsiteX6" fmla="*/ 403860 w 1234440"/>
                <a:gd name="connsiteY6" fmla="*/ 1014095 h 1088741"/>
                <a:gd name="connsiteX7" fmla="*/ 0 w 1234440"/>
                <a:gd name="connsiteY7" fmla="*/ 419735 h 1088741"/>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719139 w 1234440"/>
                <a:gd name="connsiteY6" fmla="*/ 8483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43649"/>
                <a:gd name="connsiteY0" fmla="*/ 419735 h 1098232"/>
                <a:gd name="connsiteX1" fmla="*/ 335280 w 1243649"/>
                <a:gd name="connsiteY1" fmla="*/ 635 h 1098232"/>
                <a:gd name="connsiteX2" fmla="*/ 693420 w 1243649"/>
                <a:gd name="connsiteY2" fmla="*/ 244475 h 1098232"/>
                <a:gd name="connsiteX3" fmla="*/ 1038225 w 1243649"/>
                <a:gd name="connsiteY3" fmla="*/ 153035 h 1098232"/>
                <a:gd name="connsiteX4" fmla="*/ 1234440 w 1243649"/>
                <a:gd name="connsiteY4" fmla="*/ 457835 h 1098232"/>
                <a:gd name="connsiteX5" fmla="*/ 998220 w 1243649"/>
                <a:gd name="connsiteY5" fmla="*/ 755015 h 1098232"/>
                <a:gd name="connsiteX6" fmla="*/ 642939 w 1243649"/>
                <a:gd name="connsiteY6" fmla="*/ 772160 h 1098232"/>
                <a:gd name="connsiteX7" fmla="*/ 403860 w 1243649"/>
                <a:gd name="connsiteY7" fmla="*/ 1014095 h 1098232"/>
                <a:gd name="connsiteX8" fmla="*/ 0 w 1243649"/>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7620 w 1242375"/>
                <a:gd name="connsiteY0" fmla="*/ 419735 h 1098232"/>
                <a:gd name="connsiteX1" fmla="*/ 342900 w 1242375"/>
                <a:gd name="connsiteY1" fmla="*/ 635 h 1098232"/>
                <a:gd name="connsiteX2" fmla="*/ 701040 w 1242375"/>
                <a:gd name="connsiteY2" fmla="*/ 244475 h 1098232"/>
                <a:gd name="connsiteX3" fmla="*/ 1045845 w 1242375"/>
                <a:gd name="connsiteY3" fmla="*/ 153035 h 1098232"/>
                <a:gd name="connsiteX4" fmla="*/ 1242060 w 1242375"/>
                <a:gd name="connsiteY4" fmla="*/ 457835 h 1098232"/>
                <a:gd name="connsiteX5" fmla="*/ 1005840 w 1242375"/>
                <a:gd name="connsiteY5" fmla="*/ 755015 h 1098232"/>
                <a:gd name="connsiteX6" fmla="*/ 650559 w 1242375"/>
                <a:gd name="connsiteY6" fmla="*/ 772160 h 1098232"/>
                <a:gd name="connsiteX7" fmla="*/ 411480 w 1242375"/>
                <a:gd name="connsiteY7" fmla="*/ 1014095 h 1098232"/>
                <a:gd name="connsiteX8" fmla="*/ 7620 w 1242375"/>
                <a:gd name="connsiteY8" fmla="*/ 419735 h 1098232"/>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72832"/>
                <a:gd name="connsiteX1" fmla="*/ 342900 w 1242375"/>
                <a:gd name="connsiteY1" fmla="*/ 635 h 1072832"/>
                <a:gd name="connsiteX2" fmla="*/ 701040 w 1242375"/>
                <a:gd name="connsiteY2" fmla="*/ 244475 h 1072832"/>
                <a:gd name="connsiteX3" fmla="*/ 1045845 w 1242375"/>
                <a:gd name="connsiteY3" fmla="*/ 153035 h 1072832"/>
                <a:gd name="connsiteX4" fmla="*/ 1242060 w 1242375"/>
                <a:gd name="connsiteY4" fmla="*/ 457835 h 1072832"/>
                <a:gd name="connsiteX5" fmla="*/ 1005840 w 1242375"/>
                <a:gd name="connsiteY5" fmla="*/ 755015 h 1072832"/>
                <a:gd name="connsiteX6" fmla="*/ 726759 w 1242375"/>
                <a:gd name="connsiteY6" fmla="*/ 772160 h 1072832"/>
                <a:gd name="connsiteX7" fmla="*/ 411480 w 1242375"/>
                <a:gd name="connsiteY7" fmla="*/ 1014095 h 1072832"/>
                <a:gd name="connsiteX8" fmla="*/ 7620 w 1242375"/>
                <a:gd name="connsiteY8" fmla="*/ 419735 h 1072832"/>
                <a:gd name="connsiteX0" fmla="*/ 1270 w 1236025"/>
                <a:gd name="connsiteY0" fmla="*/ 419735 h 1072832"/>
                <a:gd name="connsiteX1" fmla="*/ 336550 w 1236025"/>
                <a:gd name="connsiteY1" fmla="*/ 635 h 1072832"/>
                <a:gd name="connsiteX2" fmla="*/ 694690 w 1236025"/>
                <a:gd name="connsiteY2" fmla="*/ 244475 h 1072832"/>
                <a:gd name="connsiteX3" fmla="*/ 1039495 w 1236025"/>
                <a:gd name="connsiteY3" fmla="*/ 153035 h 1072832"/>
                <a:gd name="connsiteX4" fmla="*/ 1235710 w 1236025"/>
                <a:gd name="connsiteY4" fmla="*/ 457835 h 1072832"/>
                <a:gd name="connsiteX5" fmla="*/ 999490 w 1236025"/>
                <a:gd name="connsiteY5" fmla="*/ 755015 h 1072832"/>
                <a:gd name="connsiteX6" fmla="*/ 720409 w 1236025"/>
                <a:gd name="connsiteY6" fmla="*/ 772160 h 1072832"/>
                <a:gd name="connsiteX7" fmla="*/ 328930 w 1236025"/>
                <a:gd name="connsiteY7" fmla="*/ 1014095 h 1072832"/>
                <a:gd name="connsiteX8" fmla="*/ 1270 w 1236025"/>
                <a:gd name="connsiteY8" fmla="*/ 419735 h 1072832"/>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41743"/>
                <a:gd name="connsiteY0" fmla="*/ 419735 h 1029970"/>
                <a:gd name="connsiteX1" fmla="*/ 336550 w 1241743"/>
                <a:gd name="connsiteY1" fmla="*/ 635 h 1029970"/>
                <a:gd name="connsiteX2" fmla="*/ 694690 w 1241743"/>
                <a:gd name="connsiteY2" fmla="*/ 244475 h 1029970"/>
                <a:gd name="connsiteX3" fmla="*/ 1039495 w 1241743"/>
                <a:gd name="connsiteY3" fmla="*/ 153035 h 1029970"/>
                <a:gd name="connsiteX4" fmla="*/ 1235710 w 1241743"/>
                <a:gd name="connsiteY4" fmla="*/ 457835 h 1029970"/>
                <a:gd name="connsiteX5" fmla="*/ 1075690 w 1241743"/>
                <a:gd name="connsiteY5" fmla="*/ 755015 h 1029970"/>
                <a:gd name="connsiteX6" fmla="*/ 720409 w 1241743"/>
                <a:gd name="connsiteY6" fmla="*/ 772160 h 1029970"/>
                <a:gd name="connsiteX7" fmla="*/ 328930 w 1241743"/>
                <a:gd name="connsiteY7" fmla="*/ 1014095 h 1029970"/>
                <a:gd name="connsiteX8" fmla="*/ 1270 w 1241743"/>
                <a:gd name="connsiteY8" fmla="*/ 419735 h 1029970"/>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494030 h 1035685"/>
                <a:gd name="connsiteX1" fmla="*/ 347980 w 1253173"/>
                <a:gd name="connsiteY1" fmla="*/ 6350 h 1035685"/>
                <a:gd name="connsiteX2" fmla="*/ 706120 w 1253173"/>
                <a:gd name="connsiteY2" fmla="*/ 250190 h 1035685"/>
                <a:gd name="connsiteX3" fmla="*/ 1050925 w 1253173"/>
                <a:gd name="connsiteY3" fmla="*/ 158750 h 1035685"/>
                <a:gd name="connsiteX4" fmla="*/ 1247140 w 1253173"/>
                <a:gd name="connsiteY4" fmla="*/ 463550 h 1035685"/>
                <a:gd name="connsiteX5" fmla="*/ 1087120 w 1253173"/>
                <a:gd name="connsiteY5" fmla="*/ 760730 h 1035685"/>
                <a:gd name="connsiteX6" fmla="*/ 731839 w 1253173"/>
                <a:gd name="connsiteY6" fmla="*/ 777875 h 1035685"/>
                <a:gd name="connsiteX7" fmla="*/ 340360 w 1253173"/>
                <a:gd name="connsiteY7" fmla="*/ 1019810 h 1035685"/>
                <a:gd name="connsiteX8" fmla="*/ 1270 w 1253173"/>
                <a:gd name="connsiteY8" fmla="*/ 494030 h 1035685"/>
                <a:gd name="connsiteX0" fmla="*/ 1270 w 1253173"/>
                <a:gd name="connsiteY0" fmla="*/ 497840 h 1039495"/>
                <a:gd name="connsiteX1" fmla="*/ 347980 w 1253173"/>
                <a:gd name="connsiteY1" fmla="*/ 10160 h 1039495"/>
                <a:gd name="connsiteX2" fmla="*/ 706120 w 1253173"/>
                <a:gd name="connsiteY2" fmla="*/ 254000 h 1039495"/>
                <a:gd name="connsiteX3" fmla="*/ 1050925 w 1253173"/>
                <a:gd name="connsiteY3" fmla="*/ 162560 h 1039495"/>
                <a:gd name="connsiteX4" fmla="*/ 1247140 w 1253173"/>
                <a:gd name="connsiteY4" fmla="*/ 467360 h 1039495"/>
                <a:gd name="connsiteX5" fmla="*/ 1087120 w 1253173"/>
                <a:gd name="connsiteY5" fmla="*/ 764540 h 1039495"/>
                <a:gd name="connsiteX6" fmla="*/ 731839 w 1253173"/>
                <a:gd name="connsiteY6" fmla="*/ 781685 h 1039495"/>
                <a:gd name="connsiteX7" fmla="*/ 340360 w 1253173"/>
                <a:gd name="connsiteY7" fmla="*/ 1023620 h 1039495"/>
                <a:gd name="connsiteX8" fmla="*/ 1270 w 1253173"/>
                <a:gd name="connsiteY8" fmla="*/ 497840 h 1039495"/>
                <a:gd name="connsiteX0" fmla="*/ 1270 w 1256983"/>
                <a:gd name="connsiteY0" fmla="*/ 459740 h 1039495"/>
                <a:gd name="connsiteX1" fmla="*/ 351790 w 1256983"/>
                <a:gd name="connsiteY1" fmla="*/ 10160 h 1039495"/>
                <a:gd name="connsiteX2" fmla="*/ 709930 w 1256983"/>
                <a:gd name="connsiteY2" fmla="*/ 254000 h 1039495"/>
                <a:gd name="connsiteX3" fmla="*/ 1054735 w 1256983"/>
                <a:gd name="connsiteY3" fmla="*/ 162560 h 1039495"/>
                <a:gd name="connsiteX4" fmla="*/ 1250950 w 1256983"/>
                <a:gd name="connsiteY4" fmla="*/ 467360 h 1039495"/>
                <a:gd name="connsiteX5" fmla="*/ 1090930 w 1256983"/>
                <a:gd name="connsiteY5" fmla="*/ 764540 h 1039495"/>
                <a:gd name="connsiteX6" fmla="*/ 735649 w 1256983"/>
                <a:gd name="connsiteY6" fmla="*/ 781685 h 1039495"/>
                <a:gd name="connsiteX7" fmla="*/ 344170 w 1256983"/>
                <a:gd name="connsiteY7" fmla="*/ 1023620 h 1039495"/>
                <a:gd name="connsiteX8" fmla="*/ 1270 w 1256983"/>
                <a:gd name="connsiteY8" fmla="*/ 459740 h 1039495"/>
                <a:gd name="connsiteX0" fmla="*/ 1270 w 1256983"/>
                <a:gd name="connsiteY0" fmla="*/ 459740 h 1039495"/>
                <a:gd name="connsiteX1" fmla="*/ 351790 w 1256983"/>
                <a:gd name="connsiteY1" fmla="*/ 10160 h 1039495"/>
                <a:gd name="connsiteX2" fmla="*/ 709930 w 1256983"/>
                <a:gd name="connsiteY2" fmla="*/ 254000 h 1039495"/>
                <a:gd name="connsiteX3" fmla="*/ 1054735 w 1256983"/>
                <a:gd name="connsiteY3" fmla="*/ 162560 h 1039495"/>
                <a:gd name="connsiteX4" fmla="*/ 1250950 w 1256983"/>
                <a:gd name="connsiteY4" fmla="*/ 467360 h 1039495"/>
                <a:gd name="connsiteX5" fmla="*/ 1090930 w 1256983"/>
                <a:gd name="connsiteY5" fmla="*/ 764540 h 1039495"/>
                <a:gd name="connsiteX6" fmla="*/ 735649 w 1256983"/>
                <a:gd name="connsiteY6" fmla="*/ 781685 h 1039495"/>
                <a:gd name="connsiteX7" fmla="*/ 344170 w 1256983"/>
                <a:gd name="connsiteY7" fmla="*/ 1023620 h 1039495"/>
                <a:gd name="connsiteX8" fmla="*/ 92710 w 1256983"/>
                <a:gd name="connsiteY8" fmla="*/ 551180 h 1039495"/>
                <a:gd name="connsiteX0" fmla="*/ 0 w 1255713"/>
                <a:gd name="connsiteY0" fmla="*/ 459740 h 1039495"/>
                <a:gd name="connsiteX1" fmla="*/ 350520 w 1255713"/>
                <a:gd name="connsiteY1" fmla="*/ 10160 h 1039495"/>
                <a:gd name="connsiteX2" fmla="*/ 708660 w 1255713"/>
                <a:gd name="connsiteY2" fmla="*/ 254000 h 1039495"/>
                <a:gd name="connsiteX3" fmla="*/ 1053465 w 1255713"/>
                <a:gd name="connsiteY3" fmla="*/ 162560 h 1039495"/>
                <a:gd name="connsiteX4" fmla="*/ 1249680 w 1255713"/>
                <a:gd name="connsiteY4" fmla="*/ 467360 h 1039495"/>
                <a:gd name="connsiteX5" fmla="*/ 1089660 w 1255713"/>
                <a:gd name="connsiteY5" fmla="*/ 764540 h 1039495"/>
                <a:gd name="connsiteX6" fmla="*/ 734379 w 1255713"/>
                <a:gd name="connsiteY6" fmla="*/ 781685 h 1039495"/>
                <a:gd name="connsiteX7" fmla="*/ 342900 w 1255713"/>
                <a:gd name="connsiteY7" fmla="*/ 1023620 h 1039495"/>
                <a:gd name="connsiteX0" fmla="*/ 0 w 1255713"/>
                <a:gd name="connsiteY0" fmla="*/ 459740 h 816927"/>
                <a:gd name="connsiteX1" fmla="*/ 350520 w 1255713"/>
                <a:gd name="connsiteY1" fmla="*/ 10160 h 816927"/>
                <a:gd name="connsiteX2" fmla="*/ 708660 w 1255713"/>
                <a:gd name="connsiteY2" fmla="*/ 254000 h 816927"/>
                <a:gd name="connsiteX3" fmla="*/ 1053465 w 1255713"/>
                <a:gd name="connsiteY3" fmla="*/ 162560 h 816927"/>
                <a:gd name="connsiteX4" fmla="*/ 1249680 w 1255713"/>
                <a:gd name="connsiteY4" fmla="*/ 467360 h 816927"/>
                <a:gd name="connsiteX5" fmla="*/ 1089660 w 1255713"/>
                <a:gd name="connsiteY5" fmla="*/ 764540 h 816927"/>
                <a:gd name="connsiteX6" fmla="*/ 734379 w 1255713"/>
                <a:gd name="connsiteY6" fmla="*/ 781685 h 816927"/>
                <a:gd name="connsiteX0" fmla="*/ 0 w 1255713"/>
                <a:gd name="connsiteY0" fmla="*/ 459740 h 764540"/>
                <a:gd name="connsiteX1" fmla="*/ 350520 w 1255713"/>
                <a:gd name="connsiteY1" fmla="*/ 10160 h 764540"/>
                <a:gd name="connsiteX2" fmla="*/ 708660 w 1255713"/>
                <a:gd name="connsiteY2" fmla="*/ 254000 h 764540"/>
                <a:gd name="connsiteX3" fmla="*/ 1053465 w 1255713"/>
                <a:gd name="connsiteY3" fmla="*/ 162560 h 764540"/>
                <a:gd name="connsiteX4" fmla="*/ 1249680 w 1255713"/>
                <a:gd name="connsiteY4" fmla="*/ 467360 h 764540"/>
                <a:gd name="connsiteX5" fmla="*/ 1089660 w 1255713"/>
                <a:gd name="connsiteY5" fmla="*/ 764540 h 764540"/>
                <a:gd name="connsiteX0" fmla="*/ 0 w 1249680"/>
                <a:gd name="connsiteY0" fmla="*/ 459740 h 467360"/>
                <a:gd name="connsiteX1" fmla="*/ 350520 w 1249680"/>
                <a:gd name="connsiteY1" fmla="*/ 10160 h 467360"/>
                <a:gd name="connsiteX2" fmla="*/ 708660 w 1249680"/>
                <a:gd name="connsiteY2" fmla="*/ 254000 h 467360"/>
                <a:gd name="connsiteX3" fmla="*/ 1053465 w 1249680"/>
                <a:gd name="connsiteY3" fmla="*/ 162560 h 467360"/>
                <a:gd name="connsiteX4" fmla="*/ 1249680 w 1249680"/>
                <a:gd name="connsiteY4" fmla="*/ 467360 h 46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80" h="467360">
                  <a:moveTo>
                    <a:pt x="0" y="459740"/>
                  </a:moveTo>
                  <a:cubicBezTo>
                    <a:pt x="1270" y="290830"/>
                    <a:pt x="172085" y="12700"/>
                    <a:pt x="350520" y="10160"/>
                  </a:cubicBezTo>
                  <a:cubicBezTo>
                    <a:pt x="528955" y="0"/>
                    <a:pt x="578803" y="215900"/>
                    <a:pt x="708660" y="254000"/>
                  </a:cubicBezTo>
                  <a:cubicBezTo>
                    <a:pt x="838517" y="292100"/>
                    <a:pt x="915670" y="122237"/>
                    <a:pt x="1053465" y="162560"/>
                  </a:cubicBezTo>
                  <a:cubicBezTo>
                    <a:pt x="1191260" y="202883"/>
                    <a:pt x="1243648" y="367030"/>
                    <a:pt x="1249680" y="467360"/>
                  </a:cubicBezTo>
                </a:path>
              </a:pathLst>
            </a:custGeom>
            <a:noFill/>
            <a:ln w="254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a:endCxn id="26" idx="0"/>
            </p:cNvCxnSpPr>
            <p:nvPr/>
          </p:nvCxnSpPr>
          <p:spPr>
            <a:xfrm>
              <a:off x="914400" y="2459889"/>
              <a:ext cx="2575932" cy="2500475"/>
            </a:xfrm>
            <a:prstGeom prst="line">
              <a:avLst/>
            </a:prstGeom>
            <a:ln w="254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4" idx="0"/>
            </p:cNvCxnSpPr>
            <p:nvPr/>
          </p:nvCxnSpPr>
          <p:spPr>
            <a:xfrm>
              <a:off x="914400" y="3708826"/>
              <a:ext cx="2577233" cy="1641831"/>
            </a:xfrm>
            <a:prstGeom prst="line">
              <a:avLst/>
            </a:prstGeom>
            <a:ln w="254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55" name="Straight Arrow Connector 54"/>
          <p:cNvCxnSpPr/>
          <p:nvPr/>
        </p:nvCxnSpPr>
        <p:spPr>
          <a:xfrm rot="5400000">
            <a:off x="2865863" y="2147655"/>
            <a:ext cx="1248937" cy="1627"/>
          </a:xfrm>
          <a:prstGeom prst="straightConnector1">
            <a:avLst/>
          </a:prstGeom>
          <a:ln w="38100">
            <a:solidFill>
              <a:schemeClr val="tx1">
                <a:lumMod val="95000"/>
              </a:schemeClr>
            </a:solidFill>
            <a:tailEnd type="triangle" w="lg" len="lg"/>
          </a:ln>
          <a:effectLst>
            <a:outerShdw blurRad="76200" dist="50800" dir="2700000" algn="tl" rotWithShape="0">
              <a:prstClr val="black">
                <a:alpha val="40000"/>
              </a:prstClr>
            </a:outerShdw>
          </a:effectLst>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568390" y="1674730"/>
            <a:ext cx="390293" cy="47292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v</a:t>
            </a:r>
            <a:endParaRPr lang="en-US" sz="2400" b="1" dirty="0">
              <a:latin typeface="Times New Roman" pitchFamily="18" charset="0"/>
              <a:cs typeface="Times New Roman" pitchFamily="18" charset="0"/>
            </a:endParaRPr>
          </a:p>
        </p:txBody>
      </p:sp>
      <p:grpSp>
        <p:nvGrpSpPr>
          <p:cNvPr id="6" name="Group 72"/>
          <p:cNvGrpSpPr/>
          <p:nvPr/>
        </p:nvGrpSpPr>
        <p:grpSpPr>
          <a:xfrm>
            <a:off x="914400" y="2850182"/>
            <a:ext cx="2577233" cy="2500475"/>
            <a:chOff x="914400" y="2850182"/>
            <a:chExt cx="2577233" cy="2500475"/>
          </a:xfrm>
        </p:grpSpPr>
        <p:cxnSp>
          <p:nvCxnSpPr>
            <p:cNvPr id="31" name="Straight Connector 30"/>
            <p:cNvCxnSpPr>
              <a:endCxn id="4" idx="0"/>
            </p:cNvCxnSpPr>
            <p:nvPr/>
          </p:nvCxnSpPr>
          <p:spPr>
            <a:xfrm>
              <a:off x="914400" y="4645528"/>
              <a:ext cx="2577233" cy="705129"/>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4" idx="0"/>
            </p:cNvCxnSpPr>
            <p:nvPr/>
          </p:nvCxnSpPr>
          <p:spPr>
            <a:xfrm>
              <a:off x="914400" y="2850182"/>
              <a:ext cx="2577233" cy="2500475"/>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grpSp>
        <p:nvGrpSpPr>
          <p:cNvPr id="7" name="Group 70"/>
          <p:cNvGrpSpPr/>
          <p:nvPr/>
        </p:nvGrpSpPr>
        <p:grpSpPr>
          <a:xfrm>
            <a:off x="914400" y="2063717"/>
            <a:ext cx="6400800" cy="2508283"/>
            <a:chOff x="914400" y="2063717"/>
            <a:chExt cx="6400800" cy="2508283"/>
          </a:xfrm>
        </p:grpSpPr>
        <p:cxnSp>
          <p:nvCxnSpPr>
            <p:cNvPr id="15" name="Straight Connector 14"/>
            <p:cNvCxnSpPr>
              <a:endCxn id="27" idx="4"/>
            </p:cNvCxnSpPr>
            <p:nvPr/>
          </p:nvCxnSpPr>
          <p:spPr>
            <a:xfrm rot="10800000" flipV="1">
              <a:off x="4770492" y="2063717"/>
              <a:ext cx="2544708" cy="2508282"/>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3490332" y="4093241"/>
              <a:ext cx="1280160" cy="478759"/>
            </a:xfrm>
            <a:custGeom>
              <a:avLst/>
              <a:gdLst>
                <a:gd name="connsiteX0" fmla="*/ 0 w 1234440"/>
                <a:gd name="connsiteY0" fmla="*/ 419100 h 1013460"/>
                <a:gd name="connsiteX1" fmla="*/ 335280 w 1234440"/>
                <a:gd name="connsiteY1" fmla="*/ 0 h 1013460"/>
                <a:gd name="connsiteX2" fmla="*/ 693420 w 1234440"/>
                <a:gd name="connsiteY2" fmla="*/ 243840 h 1013460"/>
                <a:gd name="connsiteX3" fmla="*/ 1234440 w 1234440"/>
                <a:gd name="connsiteY3" fmla="*/ 457200 h 1013460"/>
                <a:gd name="connsiteX4" fmla="*/ 922020 w 1234440"/>
                <a:gd name="connsiteY4" fmla="*/ 830580 h 1013460"/>
                <a:gd name="connsiteX5" fmla="*/ 403860 w 1234440"/>
                <a:gd name="connsiteY5" fmla="*/ 1013460 h 1013460"/>
                <a:gd name="connsiteX6" fmla="*/ 0 w 1234440"/>
                <a:gd name="connsiteY6" fmla="*/ 419100 h 101346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0 w 1534784"/>
                <a:gd name="connsiteY0" fmla="*/ 448310 h 1117316"/>
                <a:gd name="connsiteX1" fmla="*/ 335280 w 1534784"/>
                <a:gd name="connsiteY1" fmla="*/ 29210 h 1117316"/>
                <a:gd name="connsiteX2" fmla="*/ 693420 w 1534784"/>
                <a:gd name="connsiteY2" fmla="*/ 273050 h 1117316"/>
                <a:gd name="connsiteX3" fmla="*/ 1234440 w 1534784"/>
                <a:gd name="connsiteY3" fmla="*/ 486410 h 1117316"/>
                <a:gd name="connsiteX4" fmla="*/ 922020 w 1534784"/>
                <a:gd name="connsiteY4" fmla="*/ 859790 h 1117316"/>
                <a:gd name="connsiteX5" fmla="*/ 403860 w 1534784"/>
                <a:gd name="connsiteY5" fmla="*/ 1042670 h 1117316"/>
                <a:gd name="connsiteX6" fmla="*/ 0 w 1534784"/>
                <a:gd name="connsiteY6" fmla="*/ 448310 h 1117316"/>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266507"/>
                <a:gd name="connsiteY0" fmla="*/ 419735 h 1088741"/>
                <a:gd name="connsiteX1" fmla="*/ 335280 w 1266507"/>
                <a:gd name="connsiteY1" fmla="*/ 635 h 1088741"/>
                <a:gd name="connsiteX2" fmla="*/ 693420 w 1266507"/>
                <a:gd name="connsiteY2" fmla="*/ 244475 h 1088741"/>
                <a:gd name="connsiteX3" fmla="*/ 1114425 w 1266507"/>
                <a:gd name="connsiteY3" fmla="*/ 153035 h 1088741"/>
                <a:gd name="connsiteX4" fmla="*/ 1234440 w 1266507"/>
                <a:gd name="connsiteY4" fmla="*/ 457835 h 1088741"/>
                <a:gd name="connsiteX5" fmla="*/ 922020 w 1266507"/>
                <a:gd name="connsiteY5" fmla="*/ 831215 h 1088741"/>
                <a:gd name="connsiteX6" fmla="*/ 403860 w 1266507"/>
                <a:gd name="connsiteY6" fmla="*/ 1014095 h 1088741"/>
                <a:gd name="connsiteX7" fmla="*/ 0 w 1266507"/>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98220 w 1234440"/>
                <a:gd name="connsiteY5" fmla="*/ 755015 h 1088741"/>
                <a:gd name="connsiteX6" fmla="*/ 403860 w 1234440"/>
                <a:gd name="connsiteY6" fmla="*/ 1014095 h 1088741"/>
                <a:gd name="connsiteX7" fmla="*/ 0 w 1234440"/>
                <a:gd name="connsiteY7" fmla="*/ 419735 h 1088741"/>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719139 w 1234440"/>
                <a:gd name="connsiteY6" fmla="*/ 8483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43649"/>
                <a:gd name="connsiteY0" fmla="*/ 419735 h 1098232"/>
                <a:gd name="connsiteX1" fmla="*/ 335280 w 1243649"/>
                <a:gd name="connsiteY1" fmla="*/ 635 h 1098232"/>
                <a:gd name="connsiteX2" fmla="*/ 693420 w 1243649"/>
                <a:gd name="connsiteY2" fmla="*/ 244475 h 1098232"/>
                <a:gd name="connsiteX3" fmla="*/ 1038225 w 1243649"/>
                <a:gd name="connsiteY3" fmla="*/ 153035 h 1098232"/>
                <a:gd name="connsiteX4" fmla="*/ 1234440 w 1243649"/>
                <a:gd name="connsiteY4" fmla="*/ 457835 h 1098232"/>
                <a:gd name="connsiteX5" fmla="*/ 998220 w 1243649"/>
                <a:gd name="connsiteY5" fmla="*/ 755015 h 1098232"/>
                <a:gd name="connsiteX6" fmla="*/ 642939 w 1243649"/>
                <a:gd name="connsiteY6" fmla="*/ 772160 h 1098232"/>
                <a:gd name="connsiteX7" fmla="*/ 403860 w 1243649"/>
                <a:gd name="connsiteY7" fmla="*/ 1014095 h 1098232"/>
                <a:gd name="connsiteX8" fmla="*/ 0 w 1243649"/>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7620 w 1242375"/>
                <a:gd name="connsiteY0" fmla="*/ 419735 h 1098232"/>
                <a:gd name="connsiteX1" fmla="*/ 342900 w 1242375"/>
                <a:gd name="connsiteY1" fmla="*/ 635 h 1098232"/>
                <a:gd name="connsiteX2" fmla="*/ 701040 w 1242375"/>
                <a:gd name="connsiteY2" fmla="*/ 244475 h 1098232"/>
                <a:gd name="connsiteX3" fmla="*/ 1045845 w 1242375"/>
                <a:gd name="connsiteY3" fmla="*/ 153035 h 1098232"/>
                <a:gd name="connsiteX4" fmla="*/ 1242060 w 1242375"/>
                <a:gd name="connsiteY4" fmla="*/ 457835 h 1098232"/>
                <a:gd name="connsiteX5" fmla="*/ 1005840 w 1242375"/>
                <a:gd name="connsiteY5" fmla="*/ 755015 h 1098232"/>
                <a:gd name="connsiteX6" fmla="*/ 650559 w 1242375"/>
                <a:gd name="connsiteY6" fmla="*/ 772160 h 1098232"/>
                <a:gd name="connsiteX7" fmla="*/ 411480 w 1242375"/>
                <a:gd name="connsiteY7" fmla="*/ 1014095 h 1098232"/>
                <a:gd name="connsiteX8" fmla="*/ 7620 w 1242375"/>
                <a:gd name="connsiteY8" fmla="*/ 419735 h 1098232"/>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72832"/>
                <a:gd name="connsiteX1" fmla="*/ 342900 w 1242375"/>
                <a:gd name="connsiteY1" fmla="*/ 635 h 1072832"/>
                <a:gd name="connsiteX2" fmla="*/ 701040 w 1242375"/>
                <a:gd name="connsiteY2" fmla="*/ 244475 h 1072832"/>
                <a:gd name="connsiteX3" fmla="*/ 1045845 w 1242375"/>
                <a:gd name="connsiteY3" fmla="*/ 153035 h 1072832"/>
                <a:gd name="connsiteX4" fmla="*/ 1242060 w 1242375"/>
                <a:gd name="connsiteY4" fmla="*/ 457835 h 1072832"/>
                <a:gd name="connsiteX5" fmla="*/ 1005840 w 1242375"/>
                <a:gd name="connsiteY5" fmla="*/ 755015 h 1072832"/>
                <a:gd name="connsiteX6" fmla="*/ 726759 w 1242375"/>
                <a:gd name="connsiteY6" fmla="*/ 772160 h 1072832"/>
                <a:gd name="connsiteX7" fmla="*/ 411480 w 1242375"/>
                <a:gd name="connsiteY7" fmla="*/ 1014095 h 1072832"/>
                <a:gd name="connsiteX8" fmla="*/ 7620 w 1242375"/>
                <a:gd name="connsiteY8" fmla="*/ 419735 h 1072832"/>
                <a:gd name="connsiteX0" fmla="*/ 1270 w 1236025"/>
                <a:gd name="connsiteY0" fmla="*/ 419735 h 1072832"/>
                <a:gd name="connsiteX1" fmla="*/ 336550 w 1236025"/>
                <a:gd name="connsiteY1" fmla="*/ 635 h 1072832"/>
                <a:gd name="connsiteX2" fmla="*/ 694690 w 1236025"/>
                <a:gd name="connsiteY2" fmla="*/ 244475 h 1072832"/>
                <a:gd name="connsiteX3" fmla="*/ 1039495 w 1236025"/>
                <a:gd name="connsiteY3" fmla="*/ 153035 h 1072832"/>
                <a:gd name="connsiteX4" fmla="*/ 1235710 w 1236025"/>
                <a:gd name="connsiteY4" fmla="*/ 457835 h 1072832"/>
                <a:gd name="connsiteX5" fmla="*/ 999490 w 1236025"/>
                <a:gd name="connsiteY5" fmla="*/ 755015 h 1072832"/>
                <a:gd name="connsiteX6" fmla="*/ 720409 w 1236025"/>
                <a:gd name="connsiteY6" fmla="*/ 772160 h 1072832"/>
                <a:gd name="connsiteX7" fmla="*/ 328930 w 1236025"/>
                <a:gd name="connsiteY7" fmla="*/ 1014095 h 1072832"/>
                <a:gd name="connsiteX8" fmla="*/ 1270 w 1236025"/>
                <a:gd name="connsiteY8" fmla="*/ 419735 h 1072832"/>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41743"/>
                <a:gd name="connsiteY0" fmla="*/ 419735 h 1029970"/>
                <a:gd name="connsiteX1" fmla="*/ 336550 w 1241743"/>
                <a:gd name="connsiteY1" fmla="*/ 635 h 1029970"/>
                <a:gd name="connsiteX2" fmla="*/ 694690 w 1241743"/>
                <a:gd name="connsiteY2" fmla="*/ 244475 h 1029970"/>
                <a:gd name="connsiteX3" fmla="*/ 1039495 w 1241743"/>
                <a:gd name="connsiteY3" fmla="*/ 153035 h 1029970"/>
                <a:gd name="connsiteX4" fmla="*/ 1235710 w 1241743"/>
                <a:gd name="connsiteY4" fmla="*/ 457835 h 1029970"/>
                <a:gd name="connsiteX5" fmla="*/ 1075690 w 1241743"/>
                <a:gd name="connsiteY5" fmla="*/ 755015 h 1029970"/>
                <a:gd name="connsiteX6" fmla="*/ 720409 w 1241743"/>
                <a:gd name="connsiteY6" fmla="*/ 772160 h 1029970"/>
                <a:gd name="connsiteX7" fmla="*/ 328930 w 1241743"/>
                <a:gd name="connsiteY7" fmla="*/ 1014095 h 1029970"/>
                <a:gd name="connsiteX8" fmla="*/ 1270 w 1241743"/>
                <a:gd name="connsiteY8" fmla="*/ 419735 h 1029970"/>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494030 h 1035685"/>
                <a:gd name="connsiteX1" fmla="*/ 347980 w 1253173"/>
                <a:gd name="connsiteY1" fmla="*/ 6350 h 1035685"/>
                <a:gd name="connsiteX2" fmla="*/ 706120 w 1253173"/>
                <a:gd name="connsiteY2" fmla="*/ 250190 h 1035685"/>
                <a:gd name="connsiteX3" fmla="*/ 1050925 w 1253173"/>
                <a:gd name="connsiteY3" fmla="*/ 158750 h 1035685"/>
                <a:gd name="connsiteX4" fmla="*/ 1247140 w 1253173"/>
                <a:gd name="connsiteY4" fmla="*/ 463550 h 1035685"/>
                <a:gd name="connsiteX5" fmla="*/ 1087120 w 1253173"/>
                <a:gd name="connsiteY5" fmla="*/ 760730 h 1035685"/>
                <a:gd name="connsiteX6" fmla="*/ 731839 w 1253173"/>
                <a:gd name="connsiteY6" fmla="*/ 777875 h 1035685"/>
                <a:gd name="connsiteX7" fmla="*/ 340360 w 1253173"/>
                <a:gd name="connsiteY7" fmla="*/ 1019810 h 1035685"/>
                <a:gd name="connsiteX8" fmla="*/ 1270 w 1253173"/>
                <a:gd name="connsiteY8" fmla="*/ 494030 h 1035685"/>
                <a:gd name="connsiteX0" fmla="*/ 1270 w 1253173"/>
                <a:gd name="connsiteY0" fmla="*/ 497840 h 1039495"/>
                <a:gd name="connsiteX1" fmla="*/ 347980 w 1253173"/>
                <a:gd name="connsiteY1" fmla="*/ 10160 h 1039495"/>
                <a:gd name="connsiteX2" fmla="*/ 706120 w 1253173"/>
                <a:gd name="connsiteY2" fmla="*/ 254000 h 1039495"/>
                <a:gd name="connsiteX3" fmla="*/ 1050925 w 1253173"/>
                <a:gd name="connsiteY3" fmla="*/ 162560 h 1039495"/>
                <a:gd name="connsiteX4" fmla="*/ 1247140 w 1253173"/>
                <a:gd name="connsiteY4" fmla="*/ 467360 h 1039495"/>
                <a:gd name="connsiteX5" fmla="*/ 1087120 w 1253173"/>
                <a:gd name="connsiteY5" fmla="*/ 764540 h 1039495"/>
                <a:gd name="connsiteX6" fmla="*/ 731839 w 1253173"/>
                <a:gd name="connsiteY6" fmla="*/ 781685 h 1039495"/>
                <a:gd name="connsiteX7" fmla="*/ 340360 w 1253173"/>
                <a:gd name="connsiteY7" fmla="*/ 1023620 h 1039495"/>
                <a:gd name="connsiteX8" fmla="*/ 1270 w 1253173"/>
                <a:gd name="connsiteY8" fmla="*/ 497840 h 1039495"/>
                <a:gd name="connsiteX0" fmla="*/ 1270 w 1256983"/>
                <a:gd name="connsiteY0" fmla="*/ 459740 h 1039495"/>
                <a:gd name="connsiteX1" fmla="*/ 351790 w 1256983"/>
                <a:gd name="connsiteY1" fmla="*/ 10160 h 1039495"/>
                <a:gd name="connsiteX2" fmla="*/ 709930 w 1256983"/>
                <a:gd name="connsiteY2" fmla="*/ 254000 h 1039495"/>
                <a:gd name="connsiteX3" fmla="*/ 1054735 w 1256983"/>
                <a:gd name="connsiteY3" fmla="*/ 162560 h 1039495"/>
                <a:gd name="connsiteX4" fmla="*/ 1250950 w 1256983"/>
                <a:gd name="connsiteY4" fmla="*/ 467360 h 1039495"/>
                <a:gd name="connsiteX5" fmla="*/ 1090930 w 1256983"/>
                <a:gd name="connsiteY5" fmla="*/ 764540 h 1039495"/>
                <a:gd name="connsiteX6" fmla="*/ 735649 w 1256983"/>
                <a:gd name="connsiteY6" fmla="*/ 781685 h 1039495"/>
                <a:gd name="connsiteX7" fmla="*/ 344170 w 1256983"/>
                <a:gd name="connsiteY7" fmla="*/ 1023620 h 1039495"/>
                <a:gd name="connsiteX8" fmla="*/ 1270 w 1256983"/>
                <a:gd name="connsiteY8" fmla="*/ 459740 h 1039495"/>
                <a:gd name="connsiteX0" fmla="*/ 1270 w 1256983"/>
                <a:gd name="connsiteY0" fmla="*/ 459740 h 1039495"/>
                <a:gd name="connsiteX1" fmla="*/ 351790 w 1256983"/>
                <a:gd name="connsiteY1" fmla="*/ 10160 h 1039495"/>
                <a:gd name="connsiteX2" fmla="*/ 709930 w 1256983"/>
                <a:gd name="connsiteY2" fmla="*/ 254000 h 1039495"/>
                <a:gd name="connsiteX3" fmla="*/ 1054735 w 1256983"/>
                <a:gd name="connsiteY3" fmla="*/ 162560 h 1039495"/>
                <a:gd name="connsiteX4" fmla="*/ 1250950 w 1256983"/>
                <a:gd name="connsiteY4" fmla="*/ 467360 h 1039495"/>
                <a:gd name="connsiteX5" fmla="*/ 1090930 w 1256983"/>
                <a:gd name="connsiteY5" fmla="*/ 764540 h 1039495"/>
                <a:gd name="connsiteX6" fmla="*/ 735649 w 1256983"/>
                <a:gd name="connsiteY6" fmla="*/ 781685 h 1039495"/>
                <a:gd name="connsiteX7" fmla="*/ 344170 w 1256983"/>
                <a:gd name="connsiteY7" fmla="*/ 1023620 h 1039495"/>
                <a:gd name="connsiteX8" fmla="*/ 92710 w 1256983"/>
                <a:gd name="connsiteY8" fmla="*/ 551180 h 1039495"/>
                <a:gd name="connsiteX0" fmla="*/ 0 w 1255713"/>
                <a:gd name="connsiteY0" fmla="*/ 459740 h 1039495"/>
                <a:gd name="connsiteX1" fmla="*/ 350520 w 1255713"/>
                <a:gd name="connsiteY1" fmla="*/ 10160 h 1039495"/>
                <a:gd name="connsiteX2" fmla="*/ 708660 w 1255713"/>
                <a:gd name="connsiteY2" fmla="*/ 254000 h 1039495"/>
                <a:gd name="connsiteX3" fmla="*/ 1053465 w 1255713"/>
                <a:gd name="connsiteY3" fmla="*/ 162560 h 1039495"/>
                <a:gd name="connsiteX4" fmla="*/ 1249680 w 1255713"/>
                <a:gd name="connsiteY4" fmla="*/ 467360 h 1039495"/>
                <a:gd name="connsiteX5" fmla="*/ 1089660 w 1255713"/>
                <a:gd name="connsiteY5" fmla="*/ 764540 h 1039495"/>
                <a:gd name="connsiteX6" fmla="*/ 734379 w 1255713"/>
                <a:gd name="connsiteY6" fmla="*/ 781685 h 1039495"/>
                <a:gd name="connsiteX7" fmla="*/ 342900 w 1255713"/>
                <a:gd name="connsiteY7" fmla="*/ 1023620 h 1039495"/>
                <a:gd name="connsiteX0" fmla="*/ 0 w 1255713"/>
                <a:gd name="connsiteY0" fmla="*/ 459740 h 816927"/>
                <a:gd name="connsiteX1" fmla="*/ 350520 w 1255713"/>
                <a:gd name="connsiteY1" fmla="*/ 10160 h 816927"/>
                <a:gd name="connsiteX2" fmla="*/ 708660 w 1255713"/>
                <a:gd name="connsiteY2" fmla="*/ 254000 h 816927"/>
                <a:gd name="connsiteX3" fmla="*/ 1053465 w 1255713"/>
                <a:gd name="connsiteY3" fmla="*/ 162560 h 816927"/>
                <a:gd name="connsiteX4" fmla="*/ 1249680 w 1255713"/>
                <a:gd name="connsiteY4" fmla="*/ 467360 h 816927"/>
                <a:gd name="connsiteX5" fmla="*/ 1089660 w 1255713"/>
                <a:gd name="connsiteY5" fmla="*/ 764540 h 816927"/>
                <a:gd name="connsiteX6" fmla="*/ 734379 w 1255713"/>
                <a:gd name="connsiteY6" fmla="*/ 781685 h 816927"/>
                <a:gd name="connsiteX0" fmla="*/ 0 w 1255713"/>
                <a:gd name="connsiteY0" fmla="*/ 459740 h 764540"/>
                <a:gd name="connsiteX1" fmla="*/ 350520 w 1255713"/>
                <a:gd name="connsiteY1" fmla="*/ 10160 h 764540"/>
                <a:gd name="connsiteX2" fmla="*/ 708660 w 1255713"/>
                <a:gd name="connsiteY2" fmla="*/ 254000 h 764540"/>
                <a:gd name="connsiteX3" fmla="*/ 1053465 w 1255713"/>
                <a:gd name="connsiteY3" fmla="*/ 162560 h 764540"/>
                <a:gd name="connsiteX4" fmla="*/ 1249680 w 1255713"/>
                <a:gd name="connsiteY4" fmla="*/ 467360 h 764540"/>
                <a:gd name="connsiteX5" fmla="*/ 1089660 w 1255713"/>
                <a:gd name="connsiteY5" fmla="*/ 764540 h 764540"/>
                <a:gd name="connsiteX0" fmla="*/ 0 w 1249680"/>
                <a:gd name="connsiteY0" fmla="*/ 459740 h 467360"/>
                <a:gd name="connsiteX1" fmla="*/ 350520 w 1249680"/>
                <a:gd name="connsiteY1" fmla="*/ 10160 h 467360"/>
                <a:gd name="connsiteX2" fmla="*/ 708660 w 1249680"/>
                <a:gd name="connsiteY2" fmla="*/ 254000 h 467360"/>
                <a:gd name="connsiteX3" fmla="*/ 1053465 w 1249680"/>
                <a:gd name="connsiteY3" fmla="*/ 162560 h 467360"/>
                <a:gd name="connsiteX4" fmla="*/ 1249680 w 1249680"/>
                <a:gd name="connsiteY4" fmla="*/ 467360 h 46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80" h="467360">
                  <a:moveTo>
                    <a:pt x="0" y="459740"/>
                  </a:moveTo>
                  <a:cubicBezTo>
                    <a:pt x="1270" y="290830"/>
                    <a:pt x="172085" y="12700"/>
                    <a:pt x="350520" y="10160"/>
                  </a:cubicBezTo>
                  <a:cubicBezTo>
                    <a:pt x="528955" y="0"/>
                    <a:pt x="578803" y="215900"/>
                    <a:pt x="708660" y="254000"/>
                  </a:cubicBezTo>
                  <a:cubicBezTo>
                    <a:pt x="838517" y="292100"/>
                    <a:pt x="915670" y="122237"/>
                    <a:pt x="1053465" y="162560"/>
                  </a:cubicBezTo>
                  <a:cubicBezTo>
                    <a:pt x="1191260" y="202883"/>
                    <a:pt x="1243648" y="367030"/>
                    <a:pt x="1249680" y="467360"/>
                  </a:cubicBezTo>
                </a:path>
              </a:pathLst>
            </a:custGeom>
            <a:noFill/>
            <a:ln w="28575">
              <a:solidFill>
                <a:schemeClr val="accent2"/>
              </a:solidFill>
            </a:ln>
            <a:effectLst>
              <a:outerShdw blurRad="1524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a:endCxn id="27" idx="0"/>
            </p:cNvCxnSpPr>
            <p:nvPr/>
          </p:nvCxnSpPr>
          <p:spPr>
            <a:xfrm>
              <a:off x="914400" y="2063719"/>
              <a:ext cx="2575932" cy="2500475"/>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4" name="Freeform 3"/>
          <p:cNvSpPr/>
          <p:nvPr/>
        </p:nvSpPr>
        <p:spPr>
          <a:xfrm>
            <a:off x="3490332" y="4879704"/>
            <a:ext cx="1287641" cy="1064848"/>
          </a:xfrm>
          <a:custGeom>
            <a:avLst/>
            <a:gdLst>
              <a:gd name="connsiteX0" fmla="*/ 0 w 1234440"/>
              <a:gd name="connsiteY0" fmla="*/ 419100 h 1013460"/>
              <a:gd name="connsiteX1" fmla="*/ 335280 w 1234440"/>
              <a:gd name="connsiteY1" fmla="*/ 0 h 1013460"/>
              <a:gd name="connsiteX2" fmla="*/ 693420 w 1234440"/>
              <a:gd name="connsiteY2" fmla="*/ 243840 h 1013460"/>
              <a:gd name="connsiteX3" fmla="*/ 1234440 w 1234440"/>
              <a:gd name="connsiteY3" fmla="*/ 457200 h 1013460"/>
              <a:gd name="connsiteX4" fmla="*/ 922020 w 1234440"/>
              <a:gd name="connsiteY4" fmla="*/ 830580 h 1013460"/>
              <a:gd name="connsiteX5" fmla="*/ 403860 w 1234440"/>
              <a:gd name="connsiteY5" fmla="*/ 1013460 h 1013460"/>
              <a:gd name="connsiteX6" fmla="*/ 0 w 1234440"/>
              <a:gd name="connsiteY6" fmla="*/ 419100 h 101346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245870"/>
              <a:gd name="connsiteY0" fmla="*/ 448310 h 1042670"/>
              <a:gd name="connsiteX1" fmla="*/ 346710 w 1245870"/>
              <a:gd name="connsiteY1" fmla="*/ 29210 h 1042670"/>
              <a:gd name="connsiteX2" fmla="*/ 704850 w 1245870"/>
              <a:gd name="connsiteY2" fmla="*/ 273050 h 1042670"/>
              <a:gd name="connsiteX3" fmla="*/ 1245870 w 1245870"/>
              <a:gd name="connsiteY3" fmla="*/ 486410 h 1042670"/>
              <a:gd name="connsiteX4" fmla="*/ 933450 w 1245870"/>
              <a:gd name="connsiteY4" fmla="*/ 859790 h 1042670"/>
              <a:gd name="connsiteX5" fmla="*/ 415290 w 1245870"/>
              <a:gd name="connsiteY5" fmla="*/ 1042670 h 1042670"/>
              <a:gd name="connsiteX6" fmla="*/ 11430 w 1245870"/>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042670"/>
              <a:gd name="connsiteX1" fmla="*/ 346710 w 1546214"/>
              <a:gd name="connsiteY1" fmla="*/ 29210 h 1042670"/>
              <a:gd name="connsiteX2" fmla="*/ 704850 w 1546214"/>
              <a:gd name="connsiteY2" fmla="*/ 273050 h 1042670"/>
              <a:gd name="connsiteX3" fmla="*/ 1245870 w 1546214"/>
              <a:gd name="connsiteY3" fmla="*/ 486410 h 1042670"/>
              <a:gd name="connsiteX4" fmla="*/ 933450 w 1546214"/>
              <a:gd name="connsiteY4" fmla="*/ 859790 h 1042670"/>
              <a:gd name="connsiteX5" fmla="*/ 415290 w 1546214"/>
              <a:gd name="connsiteY5" fmla="*/ 1042670 h 1042670"/>
              <a:gd name="connsiteX6" fmla="*/ 11430 w 1546214"/>
              <a:gd name="connsiteY6" fmla="*/ 448310 h 1042670"/>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11430 w 1546214"/>
              <a:gd name="connsiteY0" fmla="*/ 448310 h 1117316"/>
              <a:gd name="connsiteX1" fmla="*/ 346710 w 1546214"/>
              <a:gd name="connsiteY1" fmla="*/ 29210 h 1117316"/>
              <a:gd name="connsiteX2" fmla="*/ 704850 w 1546214"/>
              <a:gd name="connsiteY2" fmla="*/ 273050 h 1117316"/>
              <a:gd name="connsiteX3" fmla="*/ 1245870 w 1546214"/>
              <a:gd name="connsiteY3" fmla="*/ 486410 h 1117316"/>
              <a:gd name="connsiteX4" fmla="*/ 933450 w 1546214"/>
              <a:gd name="connsiteY4" fmla="*/ 859790 h 1117316"/>
              <a:gd name="connsiteX5" fmla="*/ 415290 w 1546214"/>
              <a:gd name="connsiteY5" fmla="*/ 1042670 h 1117316"/>
              <a:gd name="connsiteX6" fmla="*/ 11430 w 1546214"/>
              <a:gd name="connsiteY6" fmla="*/ 448310 h 1117316"/>
              <a:gd name="connsiteX0" fmla="*/ 0 w 1534784"/>
              <a:gd name="connsiteY0" fmla="*/ 448310 h 1117316"/>
              <a:gd name="connsiteX1" fmla="*/ 335280 w 1534784"/>
              <a:gd name="connsiteY1" fmla="*/ 29210 h 1117316"/>
              <a:gd name="connsiteX2" fmla="*/ 693420 w 1534784"/>
              <a:gd name="connsiteY2" fmla="*/ 273050 h 1117316"/>
              <a:gd name="connsiteX3" fmla="*/ 1234440 w 1534784"/>
              <a:gd name="connsiteY3" fmla="*/ 486410 h 1117316"/>
              <a:gd name="connsiteX4" fmla="*/ 922020 w 1534784"/>
              <a:gd name="connsiteY4" fmla="*/ 859790 h 1117316"/>
              <a:gd name="connsiteX5" fmla="*/ 403860 w 1534784"/>
              <a:gd name="connsiteY5" fmla="*/ 1042670 h 1117316"/>
              <a:gd name="connsiteX6" fmla="*/ 0 w 1534784"/>
              <a:gd name="connsiteY6" fmla="*/ 448310 h 1117316"/>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534784"/>
              <a:gd name="connsiteY0" fmla="*/ 419735 h 1088741"/>
              <a:gd name="connsiteX1" fmla="*/ 335280 w 1534784"/>
              <a:gd name="connsiteY1" fmla="*/ 635 h 1088741"/>
              <a:gd name="connsiteX2" fmla="*/ 693420 w 1534784"/>
              <a:gd name="connsiteY2" fmla="*/ 244475 h 1088741"/>
              <a:gd name="connsiteX3" fmla="*/ 1234440 w 1534784"/>
              <a:gd name="connsiteY3" fmla="*/ 457835 h 1088741"/>
              <a:gd name="connsiteX4" fmla="*/ 922020 w 1534784"/>
              <a:gd name="connsiteY4" fmla="*/ 831215 h 1088741"/>
              <a:gd name="connsiteX5" fmla="*/ 403860 w 1534784"/>
              <a:gd name="connsiteY5" fmla="*/ 1014095 h 1088741"/>
              <a:gd name="connsiteX6" fmla="*/ 0 w 1534784"/>
              <a:gd name="connsiteY6" fmla="*/ 419735 h 1088741"/>
              <a:gd name="connsiteX0" fmla="*/ 0 w 1266507"/>
              <a:gd name="connsiteY0" fmla="*/ 419735 h 1088741"/>
              <a:gd name="connsiteX1" fmla="*/ 335280 w 1266507"/>
              <a:gd name="connsiteY1" fmla="*/ 635 h 1088741"/>
              <a:gd name="connsiteX2" fmla="*/ 693420 w 1266507"/>
              <a:gd name="connsiteY2" fmla="*/ 244475 h 1088741"/>
              <a:gd name="connsiteX3" fmla="*/ 1114425 w 1266507"/>
              <a:gd name="connsiteY3" fmla="*/ 153035 h 1088741"/>
              <a:gd name="connsiteX4" fmla="*/ 1234440 w 1266507"/>
              <a:gd name="connsiteY4" fmla="*/ 457835 h 1088741"/>
              <a:gd name="connsiteX5" fmla="*/ 922020 w 1266507"/>
              <a:gd name="connsiteY5" fmla="*/ 831215 h 1088741"/>
              <a:gd name="connsiteX6" fmla="*/ 403860 w 1266507"/>
              <a:gd name="connsiteY6" fmla="*/ 1014095 h 1088741"/>
              <a:gd name="connsiteX7" fmla="*/ 0 w 1266507"/>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53808"/>
              <a:gd name="connsiteY0" fmla="*/ 419735 h 1088741"/>
              <a:gd name="connsiteX1" fmla="*/ 335280 w 1253808"/>
              <a:gd name="connsiteY1" fmla="*/ 635 h 1088741"/>
              <a:gd name="connsiteX2" fmla="*/ 693420 w 1253808"/>
              <a:gd name="connsiteY2" fmla="*/ 244475 h 1088741"/>
              <a:gd name="connsiteX3" fmla="*/ 1038225 w 1253808"/>
              <a:gd name="connsiteY3" fmla="*/ 153035 h 1088741"/>
              <a:gd name="connsiteX4" fmla="*/ 1234440 w 1253808"/>
              <a:gd name="connsiteY4" fmla="*/ 457835 h 1088741"/>
              <a:gd name="connsiteX5" fmla="*/ 922020 w 1253808"/>
              <a:gd name="connsiteY5" fmla="*/ 831215 h 1088741"/>
              <a:gd name="connsiteX6" fmla="*/ 403860 w 1253808"/>
              <a:gd name="connsiteY6" fmla="*/ 1014095 h 1088741"/>
              <a:gd name="connsiteX7" fmla="*/ 0 w 1253808"/>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22020 w 1234440"/>
              <a:gd name="connsiteY5" fmla="*/ 831215 h 1088741"/>
              <a:gd name="connsiteX6" fmla="*/ 403860 w 1234440"/>
              <a:gd name="connsiteY6" fmla="*/ 1014095 h 1088741"/>
              <a:gd name="connsiteX7" fmla="*/ 0 w 1234440"/>
              <a:gd name="connsiteY7" fmla="*/ 419735 h 1088741"/>
              <a:gd name="connsiteX0" fmla="*/ 0 w 1234440"/>
              <a:gd name="connsiteY0" fmla="*/ 419735 h 1088741"/>
              <a:gd name="connsiteX1" fmla="*/ 335280 w 1234440"/>
              <a:gd name="connsiteY1" fmla="*/ 635 h 1088741"/>
              <a:gd name="connsiteX2" fmla="*/ 693420 w 1234440"/>
              <a:gd name="connsiteY2" fmla="*/ 244475 h 1088741"/>
              <a:gd name="connsiteX3" fmla="*/ 1038225 w 1234440"/>
              <a:gd name="connsiteY3" fmla="*/ 153035 h 1088741"/>
              <a:gd name="connsiteX4" fmla="*/ 1234440 w 1234440"/>
              <a:gd name="connsiteY4" fmla="*/ 457835 h 1088741"/>
              <a:gd name="connsiteX5" fmla="*/ 998220 w 1234440"/>
              <a:gd name="connsiteY5" fmla="*/ 755015 h 1088741"/>
              <a:gd name="connsiteX6" fmla="*/ 403860 w 1234440"/>
              <a:gd name="connsiteY6" fmla="*/ 1014095 h 1088741"/>
              <a:gd name="connsiteX7" fmla="*/ 0 w 1234440"/>
              <a:gd name="connsiteY7" fmla="*/ 419735 h 1088741"/>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719139 w 1234440"/>
              <a:gd name="connsiteY6" fmla="*/ 8483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4440"/>
              <a:gd name="connsiteY0" fmla="*/ 419735 h 1098232"/>
              <a:gd name="connsiteX1" fmla="*/ 335280 w 1234440"/>
              <a:gd name="connsiteY1" fmla="*/ 635 h 1098232"/>
              <a:gd name="connsiteX2" fmla="*/ 693420 w 1234440"/>
              <a:gd name="connsiteY2" fmla="*/ 244475 h 1098232"/>
              <a:gd name="connsiteX3" fmla="*/ 1038225 w 1234440"/>
              <a:gd name="connsiteY3" fmla="*/ 153035 h 1098232"/>
              <a:gd name="connsiteX4" fmla="*/ 1234440 w 1234440"/>
              <a:gd name="connsiteY4" fmla="*/ 457835 h 1098232"/>
              <a:gd name="connsiteX5" fmla="*/ 998220 w 1234440"/>
              <a:gd name="connsiteY5" fmla="*/ 755015 h 1098232"/>
              <a:gd name="connsiteX6" fmla="*/ 642939 w 1234440"/>
              <a:gd name="connsiteY6" fmla="*/ 772160 h 1098232"/>
              <a:gd name="connsiteX7" fmla="*/ 403860 w 1234440"/>
              <a:gd name="connsiteY7" fmla="*/ 1014095 h 1098232"/>
              <a:gd name="connsiteX8" fmla="*/ 0 w 1234440"/>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43649"/>
              <a:gd name="connsiteY0" fmla="*/ 419735 h 1098232"/>
              <a:gd name="connsiteX1" fmla="*/ 335280 w 1243649"/>
              <a:gd name="connsiteY1" fmla="*/ 635 h 1098232"/>
              <a:gd name="connsiteX2" fmla="*/ 693420 w 1243649"/>
              <a:gd name="connsiteY2" fmla="*/ 244475 h 1098232"/>
              <a:gd name="connsiteX3" fmla="*/ 1038225 w 1243649"/>
              <a:gd name="connsiteY3" fmla="*/ 153035 h 1098232"/>
              <a:gd name="connsiteX4" fmla="*/ 1234440 w 1243649"/>
              <a:gd name="connsiteY4" fmla="*/ 457835 h 1098232"/>
              <a:gd name="connsiteX5" fmla="*/ 998220 w 1243649"/>
              <a:gd name="connsiteY5" fmla="*/ 755015 h 1098232"/>
              <a:gd name="connsiteX6" fmla="*/ 642939 w 1243649"/>
              <a:gd name="connsiteY6" fmla="*/ 772160 h 1098232"/>
              <a:gd name="connsiteX7" fmla="*/ 403860 w 1243649"/>
              <a:gd name="connsiteY7" fmla="*/ 1014095 h 1098232"/>
              <a:gd name="connsiteX8" fmla="*/ 0 w 1243649"/>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48412"/>
              <a:gd name="connsiteY0" fmla="*/ 419735 h 1098232"/>
              <a:gd name="connsiteX1" fmla="*/ 335280 w 1248412"/>
              <a:gd name="connsiteY1" fmla="*/ 635 h 1098232"/>
              <a:gd name="connsiteX2" fmla="*/ 693420 w 1248412"/>
              <a:gd name="connsiteY2" fmla="*/ 244475 h 1098232"/>
              <a:gd name="connsiteX3" fmla="*/ 1038225 w 1248412"/>
              <a:gd name="connsiteY3" fmla="*/ 153035 h 1098232"/>
              <a:gd name="connsiteX4" fmla="*/ 1234440 w 1248412"/>
              <a:gd name="connsiteY4" fmla="*/ 457835 h 1098232"/>
              <a:gd name="connsiteX5" fmla="*/ 998220 w 1248412"/>
              <a:gd name="connsiteY5" fmla="*/ 755015 h 1098232"/>
              <a:gd name="connsiteX6" fmla="*/ 642939 w 1248412"/>
              <a:gd name="connsiteY6" fmla="*/ 772160 h 1098232"/>
              <a:gd name="connsiteX7" fmla="*/ 403860 w 1248412"/>
              <a:gd name="connsiteY7" fmla="*/ 1014095 h 1098232"/>
              <a:gd name="connsiteX8" fmla="*/ 0 w 1248412"/>
              <a:gd name="connsiteY8" fmla="*/ 419735 h 1098232"/>
              <a:gd name="connsiteX0" fmla="*/ 0 w 1239519"/>
              <a:gd name="connsiteY0" fmla="*/ 419735 h 1098232"/>
              <a:gd name="connsiteX1" fmla="*/ 335280 w 1239519"/>
              <a:gd name="connsiteY1" fmla="*/ 635 h 1098232"/>
              <a:gd name="connsiteX2" fmla="*/ 693420 w 1239519"/>
              <a:gd name="connsiteY2" fmla="*/ 244475 h 1098232"/>
              <a:gd name="connsiteX3" fmla="*/ 1038225 w 1239519"/>
              <a:gd name="connsiteY3" fmla="*/ 153035 h 1098232"/>
              <a:gd name="connsiteX4" fmla="*/ 1234440 w 1239519"/>
              <a:gd name="connsiteY4" fmla="*/ 457835 h 1098232"/>
              <a:gd name="connsiteX5" fmla="*/ 998220 w 1239519"/>
              <a:gd name="connsiteY5" fmla="*/ 755015 h 1098232"/>
              <a:gd name="connsiteX6" fmla="*/ 642939 w 1239519"/>
              <a:gd name="connsiteY6" fmla="*/ 772160 h 1098232"/>
              <a:gd name="connsiteX7" fmla="*/ 403860 w 1239519"/>
              <a:gd name="connsiteY7" fmla="*/ 1014095 h 1098232"/>
              <a:gd name="connsiteX8" fmla="*/ 0 w 1239519"/>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0 w 1234755"/>
              <a:gd name="connsiteY0" fmla="*/ 419735 h 1098232"/>
              <a:gd name="connsiteX1" fmla="*/ 335280 w 1234755"/>
              <a:gd name="connsiteY1" fmla="*/ 635 h 1098232"/>
              <a:gd name="connsiteX2" fmla="*/ 693420 w 1234755"/>
              <a:gd name="connsiteY2" fmla="*/ 244475 h 1098232"/>
              <a:gd name="connsiteX3" fmla="*/ 1038225 w 1234755"/>
              <a:gd name="connsiteY3" fmla="*/ 153035 h 1098232"/>
              <a:gd name="connsiteX4" fmla="*/ 1234440 w 1234755"/>
              <a:gd name="connsiteY4" fmla="*/ 457835 h 1098232"/>
              <a:gd name="connsiteX5" fmla="*/ 998220 w 1234755"/>
              <a:gd name="connsiteY5" fmla="*/ 755015 h 1098232"/>
              <a:gd name="connsiteX6" fmla="*/ 642939 w 1234755"/>
              <a:gd name="connsiteY6" fmla="*/ 772160 h 1098232"/>
              <a:gd name="connsiteX7" fmla="*/ 403860 w 1234755"/>
              <a:gd name="connsiteY7" fmla="*/ 1014095 h 1098232"/>
              <a:gd name="connsiteX8" fmla="*/ 0 w 1234755"/>
              <a:gd name="connsiteY8" fmla="*/ 419735 h 1098232"/>
              <a:gd name="connsiteX0" fmla="*/ 7620 w 1242375"/>
              <a:gd name="connsiteY0" fmla="*/ 419735 h 1098232"/>
              <a:gd name="connsiteX1" fmla="*/ 342900 w 1242375"/>
              <a:gd name="connsiteY1" fmla="*/ 635 h 1098232"/>
              <a:gd name="connsiteX2" fmla="*/ 701040 w 1242375"/>
              <a:gd name="connsiteY2" fmla="*/ 244475 h 1098232"/>
              <a:gd name="connsiteX3" fmla="*/ 1045845 w 1242375"/>
              <a:gd name="connsiteY3" fmla="*/ 153035 h 1098232"/>
              <a:gd name="connsiteX4" fmla="*/ 1242060 w 1242375"/>
              <a:gd name="connsiteY4" fmla="*/ 457835 h 1098232"/>
              <a:gd name="connsiteX5" fmla="*/ 1005840 w 1242375"/>
              <a:gd name="connsiteY5" fmla="*/ 755015 h 1098232"/>
              <a:gd name="connsiteX6" fmla="*/ 650559 w 1242375"/>
              <a:gd name="connsiteY6" fmla="*/ 772160 h 1098232"/>
              <a:gd name="connsiteX7" fmla="*/ 411480 w 1242375"/>
              <a:gd name="connsiteY7" fmla="*/ 1014095 h 1098232"/>
              <a:gd name="connsiteX8" fmla="*/ 7620 w 1242375"/>
              <a:gd name="connsiteY8" fmla="*/ 419735 h 1098232"/>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82675"/>
              <a:gd name="connsiteX1" fmla="*/ 342900 w 1242375"/>
              <a:gd name="connsiteY1" fmla="*/ 635 h 1082675"/>
              <a:gd name="connsiteX2" fmla="*/ 701040 w 1242375"/>
              <a:gd name="connsiteY2" fmla="*/ 244475 h 1082675"/>
              <a:gd name="connsiteX3" fmla="*/ 1045845 w 1242375"/>
              <a:gd name="connsiteY3" fmla="*/ 153035 h 1082675"/>
              <a:gd name="connsiteX4" fmla="*/ 1242060 w 1242375"/>
              <a:gd name="connsiteY4" fmla="*/ 457835 h 1082675"/>
              <a:gd name="connsiteX5" fmla="*/ 1005840 w 1242375"/>
              <a:gd name="connsiteY5" fmla="*/ 755015 h 1082675"/>
              <a:gd name="connsiteX6" fmla="*/ 650559 w 1242375"/>
              <a:gd name="connsiteY6" fmla="*/ 772160 h 1082675"/>
              <a:gd name="connsiteX7" fmla="*/ 411480 w 1242375"/>
              <a:gd name="connsiteY7" fmla="*/ 1014095 h 1082675"/>
              <a:gd name="connsiteX8" fmla="*/ 7620 w 1242375"/>
              <a:gd name="connsiteY8" fmla="*/ 419735 h 108267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14095"/>
              <a:gd name="connsiteX1" fmla="*/ 342900 w 1242375"/>
              <a:gd name="connsiteY1" fmla="*/ 635 h 1014095"/>
              <a:gd name="connsiteX2" fmla="*/ 701040 w 1242375"/>
              <a:gd name="connsiteY2" fmla="*/ 244475 h 1014095"/>
              <a:gd name="connsiteX3" fmla="*/ 1045845 w 1242375"/>
              <a:gd name="connsiteY3" fmla="*/ 153035 h 1014095"/>
              <a:gd name="connsiteX4" fmla="*/ 1242060 w 1242375"/>
              <a:gd name="connsiteY4" fmla="*/ 457835 h 1014095"/>
              <a:gd name="connsiteX5" fmla="*/ 1005840 w 1242375"/>
              <a:gd name="connsiteY5" fmla="*/ 755015 h 1014095"/>
              <a:gd name="connsiteX6" fmla="*/ 650559 w 1242375"/>
              <a:gd name="connsiteY6" fmla="*/ 772160 h 1014095"/>
              <a:gd name="connsiteX7" fmla="*/ 411480 w 1242375"/>
              <a:gd name="connsiteY7" fmla="*/ 1014095 h 1014095"/>
              <a:gd name="connsiteX8" fmla="*/ 7620 w 1242375"/>
              <a:gd name="connsiteY8" fmla="*/ 419735 h 1014095"/>
              <a:gd name="connsiteX0" fmla="*/ 7620 w 1242375"/>
              <a:gd name="connsiteY0" fmla="*/ 419735 h 1025525"/>
              <a:gd name="connsiteX1" fmla="*/ 342900 w 1242375"/>
              <a:gd name="connsiteY1" fmla="*/ 635 h 1025525"/>
              <a:gd name="connsiteX2" fmla="*/ 701040 w 1242375"/>
              <a:gd name="connsiteY2" fmla="*/ 244475 h 1025525"/>
              <a:gd name="connsiteX3" fmla="*/ 1045845 w 1242375"/>
              <a:gd name="connsiteY3" fmla="*/ 153035 h 1025525"/>
              <a:gd name="connsiteX4" fmla="*/ 1242060 w 1242375"/>
              <a:gd name="connsiteY4" fmla="*/ 457835 h 1025525"/>
              <a:gd name="connsiteX5" fmla="*/ 1005840 w 1242375"/>
              <a:gd name="connsiteY5" fmla="*/ 755015 h 1025525"/>
              <a:gd name="connsiteX6" fmla="*/ 650559 w 1242375"/>
              <a:gd name="connsiteY6" fmla="*/ 772160 h 1025525"/>
              <a:gd name="connsiteX7" fmla="*/ 411480 w 1242375"/>
              <a:gd name="connsiteY7" fmla="*/ 1014095 h 1025525"/>
              <a:gd name="connsiteX8" fmla="*/ 7620 w 1242375"/>
              <a:gd name="connsiteY8" fmla="*/ 419735 h 1025525"/>
              <a:gd name="connsiteX0" fmla="*/ 7620 w 1242375"/>
              <a:gd name="connsiteY0" fmla="*/ 419735 h 1072832"/>
              <a:gd name="connsiteX1" fmla="*/ 342900 w 1242375"/>
              <a:gd name="connsiteY1" fmla="*/ 635 h 1072832"/>
              <a:gd name="connsiteX2" fmla="*/ 701040 w 1242375"/>
              <a:gd name="connsiteY2" fmla="*/ 244475 h 1072832"/>
              <a:gd name="connsiteX3" fmla="*/ 1045845 w 1242375"/>
              <a:gd name="connsiteY3" fmla="*/ 153035 h 1072832"/>
              <a:gd name="connsiteX4" fmla="*/ 1242060 w 1242375"/>
              <a:gd name="connsiteY4" fmla="*/ 457835 h 1072832"/>
              <a:gd name="connsiteX5" fmla="*/ 1005840 w 1242375"/>
              <a:gd name="connsiteY5" fmla="*/ 755015 h 1072832"/>
              <a:gd name="connsiteX6" fmla="*/ 726759 w 1242375"/>
              <a:gd name="connsiteY6" fmla="*/ 772160 h 1072832"/>
              <a:gd name="connsiteX7" fmla="*/ 411480 w 1242375"/>
              <a:gd name="connsiteY7" fmla="*/ 1014095 h 1072832"/>
              <a:gd name="connsiteX8" fmla="*/ 7620 w 1242375"/>
              <a:gd name="connsiteY8" fmla="*/ 419735 h 1072832"/>
              <a:gd name="connsiteX0" fmla="*/ 1270 w 1236025"/>
              <a:gd name="connsiteY0" fmla="*/ 419735 h 1072832"/>
              <a:gd name="connsiteX1" fmla="*/ 336550 w 1236025"/>
              <a:gd name="connsiteY1" fmla="*/ 635 h 1072832"/>
              <a:gd name="connsiteX2" fmla="*/ 694690 w 1236025"/>
              <a:gd name="connsiteY2" fmla="*/ 244475 h 1072832"/>
              <a:gd name="connsiteX3" fmla="*/ 1039495 w 1236025"/>
              <a:gd name="connsiteY3" fmla="*/ 153035 h 1072832"/>
              <a:gd name="connsiteX4" fmla="*/ 1235710 w 1236025"/>
              <a:gd name="connsiteY4" fmla="*/ 457835 h 1072832"/>
              <a:gd name="connsiteX5" fmla="*/ 999490 w 1236025"/>
              <a:gd name="connsiteY5" fmla="*/ 755015 h 1072832"/>
              <a:gd name="connsiteX6" fmla="*/ 720409 w 1236025"/>
              <a:gd name="connsiteY6" fmla="*/ 772160 h 1072832"/>
              <a:gd name="connsiteX7" fmla="*/ 328930 w 1236025"/>
              <a:gd name="connsiteY7" fmla="*/ 1014095 h 1072832"/>
              <a:gd name="connsiteX8" fmla="*/ 1270 w 1236025"/>
              <a:gd name="connsiteY8" fmla="*/ 419735 h 1072832"/>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36025"/>
              <a:gd name="connsiteY0" fmla="*/ 419735 h 1029970"/>
              <a:gd name="connsiteX1" fmla="*/ 336550 w 1236025"/>
              <a:gd name="connsiteY1" fmla="*/ 635 h 1029970"/>
              <a:gd name="connsiteX2" fmla="*/ 694690 w 1236025"/>
              <a:gd name="connsiteY2" fmla="*/ 244475 h 1029970"/>
              <a:gd name="connsiteX3" fmla="*/ 1039495 w 1236025"/>
              <a:gd name="connsiteY3" fmla="*/ 153035 h 1029970"/>
              <a:gd name="connsiteX4" fmla="*/ 1235710 w 1236025"/>
              <a:gd name="connsiteY4" fmla="*/ 457835 h 1029970"/>
              <a:gd name="connsiteX5" fmla="*/ 999490 w 1236025"/>
              <a:gd name="connsiteY5" fmla="*/ 755015 h 1029970"/>
              <a:gd name="connsiteX6" fmla="*/ 720409 w 1236025"/>
              <a:gd name="connsiteY6" fmla="*/ 772160 h 1029970"/>
              <a:gd name="connsiteX7" fmla="*/ 328930 w 1236025"/>
              <a:gd name="connsiteY7" fmla="*/ 1014095 h 1029970"/>
              <a:gd name="connsiteX8" fmla="*/ 1270 w 1236025"/>
              <a:gd name="connsiteY8" fmla="*/ 419735 h 1029970"/>
              <a:gd name="connsiteX0" fmla="*/ 1270 w 1241743"/>
              <a:gd name="connsiteY0" fmla="*/ 419735 h 1029970"/>
              <a:gd name="connsiteX1" fmla="*/ 336550 w 1241743"/>
              <a:gd name="connsiteY1" fmla="*/ 635 h 1029970"/>
              <a:gd name="connsiteX2" fmla="*/ 694690 w 1241743"/>
              <a:gd name="connsiteY2" fmla="*/ 244475 h 1029970"/>
              <a:gd name="connsiteX3" fmla="*/ 1039495 w 1241743"/>
              <a:gd name="connsiteY3" fmla="*/ 153035 h 1029970"/>
              <a:gd name="connsiteX4" fmla="*/ 1235710 w 1241743"/>
              <a:gd name="connsiteY4" fmla="*/ 457835 h 1029970"/>
              <a:gd name="connsiteX5" fmla="*/ 1075690 w 1241743"/>
              <a:gd name="connsiteY5" fmla="*/ 755015 h 1029970"/>
              <a:gd name="connsiteX6" fmla="*/ 720409 w 1241743"/>
              <a:gd name="connsiteY6" fmla="*/ 772160 h 1029970"/>
              <a:gd name="connsiteX7" fmla="*/ 328930 w 1241743"/>
              <a:gd name="connsiteY7" fmla="*/ 1014095 h 1029970"/>
              <a:gd name="connsiteX8" fmla="*/ 1270 w 1241743"/>
              <a:gd name="connsiteY8" fmla="*/ 419735 h 1029970"/>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528320 h 1069975"/>
              <a:gd name="connsiteX1" fmla="*/ 347980 w 1253173"/>
              <a:gd name="connsiteY1" fmla="*/ 40640 h 1069975"/>
              <a:gd name="connsiteX2" fmla="*/ 706120 w 1253173"/>
              <a:gd name="connsiteY2" fmla="*/ 284480 h 1069975"/>
              <a:gd name="connsiteX3" fmla="*/ 1050925 w 1253173"/>
              <a:gd name="connsiteY3" fmla="*/ 193040 h 1069975"/>
              <a:gd name="connsiteX4" fmla="*/ 1247140 w 1253173"/>
              <a:gd name="connsiteY4" fmla="*/ 497840 h 1069975"/>
              <a:gd name="connsiteX5" fmla="*/ 1087120 w 1253173"/>
              <a:gd name="connsiteY5" fmla="*/ 795020 h 1069975"/>
              <a:gd name="connsiteX6" fmla="*/ 731839 w 1253173"/>
              <a:gd name="connsiteY6" fmla="*/ 812165 h 1069975"/>
              <a:gd name="connsiteX7" fmla="*/ 340360 w 1253173"/>
              <a:gd name="connsiteY7" fmla="*/ 1054100 h 1069975"/>
              <a:gd name="connsiteX8" fmla="*/ 1270 w 1253173"/>
              <a:gd name="connsiteY8" fmla="*/ 528320 h 1069975"/>
              <a:gd name="connsiteX0" fmla="*/ 1270 w 1253173"/>
              <a:gd name="connsiteY0" fmla="*/ 494030 h 1035685"/>
              <a:gd name="connsiteX1" fmla="*/ 347980 w 1253173"/>
              <a:gd name="connsiteY1" fmla="*/ 6350 h 1035685"/>
              <a:gd name="connsiteX2" fmla="*/ 706120 w 1253173"/>
              <a:gd name="connsiteY2" fmla="*/ 250190 h 1035685"/>
              <a:gd name="connsiteX3" fmla="*/ 1050925 w 1253173"/>
              <a:gd name="connsiteY3" fmla="*/ 158750 h 1035685"/>
              <a:gd name="connsiteX4" fmla="*/ 1247140 w 1253173"/>
              <a:gd name="connsiteY4" fmla="*/ 463550 h 1035685"/>
              <a:gd name="connsiteX5" fmla="*/ 1087120 w 1253173"/>
              <a:gd name="connsiteY5" fmla="*/ 760730 h 1035685"/>
              <a:gd name="connsiteX6" fmla="*/ 731839 w 1253173"/>
              <a:gd name="connsiteY6" fmla="*/ 777875 h 1035685"/>
              <a:gd name="connsiteX7" fmla="*/ 340360 w 1253173"/>
              <a:gd name="connsiteY7" fmla="*/ 1019810 h 1035685"/>
              <a:gd name="connsiteX8" fmla="*/ 1270 w 1253173"/>
              <a:gd name="connsiteY8" fmla="*/ 494030 h 1035685"/>
              <a:gd name="connsiteX0" fmla="*/ 1270 w 1253173"/>
              <a:gd name="connsiteY0" fmla="*/ 497840 h 1039495"/>
              <a:gd name="connsiteX1" fmla="*/ 347980 w 1253173"/>
              <a:gd name="connsiteY1" fmla="*/ 10160 h 1039495"/>
              <a:gd name="connsiteX2" fmla="*/ 706120 w 1253173"/>
              <a:gd name="connsiteY2" fmla="*/ 254000 h 1039495"/>
              <a:gd name="connsiteX3" fmla="*/ 1050925 w 1253173"/>
              <a:gd name="connsiteY3" fmla="*/ 162560 h 1039495"/>
              <a:gd name="connsiteX4" fmla="*/ 1247140 w 1253173"/>
              <a:gd name="connsiteY4" fmla="*/ 467360 h 1039495"/>
              <a:gd name="connsiteX5" fmla="*/ 1087120 w 1253173"/>
              <a:gd name="connsiteY5" fmla="*/ 764540 h 1039495"/>
              <a:gd name="connsiteX6" fmla="*/ 731839 w 1253173"/>
              <a:gd name="connsiteY6" fmla="*/ 781685 h 1039495"/>
              <a:gd name="connsiteX7" fmla="*/ 340360 w 1253173"/>
              <a:gd name="connsiteY7" fmla="*/ 1023620 h 1039495"/>
              <a:gd name="connsiteX8" fmla="*/ 1270 w 1253173"/>
              <a:gd name="connsiteY8" fmla="*/ 497840 h 1039495"/>
              <a:gd name="connsiteX0" fmla="*/ 1270 w 1256983"/>
              <a:gd name="connsiteY0" fmla="*/ 459740 h 1039495"/>
              <a:gd name="connsiteX1" fmla="*/ 351790 w 1256983"/>
              <a:gd name="connsiteY1" fmla="*/ 10160 h 1039495"/>
              <a:gd name="connsiteX2" fmla="*/ 709930 w 1256983"/>
              <a:gd name="connsiteY2" fmla="*/ 254000 h 1039495"/>
              <a:gd name="connsiteX3" fmla="*/ 1054735 w 1256983"/>
              <a:gd name="connsiteY3" fmla="*/ 162560 h 1039495"/>
              <a:gd name="connsiteX4" fmla="*/ 1250950 w 1256983"/>
              <a:gd name="connsiteY4" fmla="*/ 467360 h 1039495"/>
              <a:gd name="connsiteX5" fmla="*/ 1090930 w 1256983"/>
              <a:gd name="connsiteY5" fmla="*/ 764540 h 1039495"/>
              <a:gd name="connsiteX6" fmla="*/ 735649 w 1256983"/>
              <a:gd name="connsiteY6" fmla="*/ 781685 h 1039495"/>
              <a:gd name="connsiteX7" fmla="*/ 344170 w 1256983"/>
              <a:gd name="connsiteY7" fmla="*/ 1023620 h 1039495"/>
              <a:gd name="connsiteX8" fmla="*/ 1270 w 1256983"/>
              <a:gd name="connsiteY8" fmla="*/ 459740 h 103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983" h="1039495">
                <a:moveTo>
                  <a:pt x="1270" y="459740"/>
                </a:moveTo>
                <a:cubicBezTo>
                  <a:pt x="2540" y="290830"/>
                  <a:pt x="173355" y="12700"/>
                  <a:pt x="351790" y="10160"/>
                </a:cubicBezTo>
                <a:cubicBezTo>
                  <a:pt x="530225" y="0"/>
                  <a:pt x="580073" y="215900"/>
                  <a:pt x="709930" y="254000"/>
                </a:cubicBezTo>
                <a:cubicBezTo>
                  <a:pt x="839787" y="292100"/>
                  <a:pt x="916940" y="122237"/>
                  <a:pt x="1054735" y="162560"/>
                </a:cubicBezTo>
                <a:cubicBezTo>
                  <a:pt x="1192530" y="202883"/>
                  <a:pt x="1244918" y="367030"/>
                  <a:pt x="1250950" y="467360"/>
                </a:cubicBezTo>
                <a:cubicBezTo>
                  <a:pt x="1256983" y="567690"/>
                  <a:pt x="1176813" y="712153"/>
                  <a:pt x="1090930" y="764540"/>
                </a:cubicBezTo>
                <a:cubicBezTo>
                  <a:pt x="1005047" y="816927"/>
                  <a:pt x="860109" y="738505"/>
                  <a:pt x="735649" y="781685"/>
                </a:cubicBezTo>
                <a:cubicBezTo>
                  <a:pt x="611189" y="824865"/>
                  <a:pt x="525939" y="1039495"/>
                  <a:pt x="344170" y="1023620"/>
                </a:cubicBezTo>
                <a:cubicBezTo>
                  <a:pt x="100489" y="955358"/>
                  <a:pt x="0" y="628650"/>
                  <a:pt x="1270" y="459740"/>
                </a:cubicBezTo>
                <a:close/>
              </a:path>
            </a:pathLst>
          </a:custGeom>
          <a:solidFill>
            <a:schemeClr val="accent2">
              <a:lumMod val="75000"/>
            </a:schemeClr>
          </a:solidFill>
          <a:ln w="28575">
            <a:solidFill>
              <a:schemeClr val="accent2"/>
            </a:solidFill>
          </a:ln>
          <a:effectLst>
            <a:outerShdw blurRad="1524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1"/>
          <p:cNvGrpSpPr/>
          <p:nvPr/>
        </p:nvGrpSpPr>
        <p:grpSpPr>
          <a:xfrm>
            <a:off x="4771793" y="2850182"/>
            <a:ext cx="2543407" cy="2508281"/>
            <a:chOff x="4771793" y="2850182"/>
            <a:chExt cx="2543407" cy="2508281"/>
          </a:xfrm>
        </p:grpSpPr>
        <p:cxnSp>
          <p:nvCxnSpPr>
            <p:cNvPr id="9" name="Straight Connector 8"/>
            <p:cNvCxnSpPr>
              <a:endCxn id="4" idx="4"/>
            </p:cNvCxnSpPr>
            <p:nvPr/>
          </p:nvCxnSpPr>
          <p:spPr>
            <a:xfrm rot="10800000" flipV="1">
              <a:off x="4771793" y="4645528"/>
              <a:ext cx="2543407" cy="712935"/>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4" idx="4"/>
            </p:cNvCxnSpPr>
            <p:nvPr/>
          </p:nvCxnSpPr>
          <p:spPr>
            <a:xfrm rot="10800000" flipV="1">
              <a:off x="4771793" y="2850182"/>
              <a:ext cx="2543407" cy="2508281"/>
            </a:xfrm>
            <a:prstGeom prst="line">
              <a:avLst/>
            </a:prstGeom>
            <a:ln w="28575">
              <a:solidFill>
                <a:schemeClr val="accent2"/>
              </a:solidFill>
            </a:ln>
            <a:effectLst>
              <a:outerShdw blurRad="152400" dist="508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105400" y="2052935"/>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sym typeface="Symbol"/>
              </a:rPr>
              <a:t> = 1</a:t>
            </a:r>
            <a:endParaRPr lang="en-US" sz="2400" dirty="0">
              <a:latin typeface="Times New Roman" pitchFamily="18" charset="0"/>
              <a:cs typeface="Times New Roman" pitchFamily="18" charset="0"/>
            </a:endParaRPr>
          </a:p>
        </p:txBody>
      </p:sp>
      <p:sp>
        <p:nvSpPr>
          <p:cNvPr id="36" name="TextBox 35"/>
          <p:cNvSpPr txBox="1"/>
          <p:nvPr/>
        </p:nvSpPr>
        <p:spPr>
          <a:xfrm>
            <a:off x="5638800" y="5334000"/>
            <a:ext cx="1066800" cy="461665"/>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sym typeface="Symbol"/>
              </a:rPr>
              <a:t> = 0</a:t>
            </a:r>
            <a:endParaRPr lang="en-US" sz="2400" dirty="0">
              <a:latin typeface="Times New Roman" pitchFamily="18" charset="0"/>
              <a:cs typeface="Times New Roman" pitchFamily="18" charset="0"/>
            </a:endParaRPr>
          </a:p>
        </p:txBody>
      </p:sp>
      <p:sp>
        <p:nvSpPr>
          <p:cNvPr id="37" name="TextBox 36"/>
          <p:cNvSpPr txBox="1"/>
          <p:nvPr/>
        </p:nvSpPr>
        <p:spPr>
          <a:xfrm>
            <a:off x="7315200" y="1752600"/>
            <a:ext cx="6096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p:txBody>
      </p:sp>
      <p:sp>
        <p:nvSpPr>
          <p:cNvPr id="38" name="TextBox 37"/>
          <p:cNvSpPr txBox="1"/>
          <p:nvPr/>
        </p:nvSpPr>
        <p:spPr>
          <a:xfrm>
            <a:off x="7315200" y="22098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0.75</a:t>
            </a:r>
            <a:endParaRPr lang="en-US" dirty="0">
              <a:latin typeface="Times New Roman" pitchFamily="18" charset="0"/>
              <a:cs typeface="Times New Roman" pitchFamily="18" charset="0"/>
            </a:endParaRPr>
          </a:p>
        </p:txBody>
      </p:sp>
      <p:sp>
        <p:nvSpPr>
          <p:cNvPr id="39" name="TextBox 38"/>
          <p:cNvSpPr txBox="1"/>
          <p:nvPr/>
        </p:nvSpPr>
        <p:spPr>
          <a:xfrm>
            <a:off x="7315200" y="25908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0.5</a:t>
            </a:r>
            <a:endParaRPr lang="en-US" dirty="0">
              <a:latin typeface="Times New Roman" pitchFamily="18" charset="0"/>
              <a:cs typeface="Times New Roman" pitchFamily="18" charset="0"/>
            </a:endParaRPr>
          </a:p>
        </p:txBody>
      </p:sp>
      <p:sp>
        <p:nvSpPr>
          <p:cNvPr id="40" name="TextBox 39"/>
          <p:cNvSpPr txBox="1"/>
          <p:nvPr/>
        </p:nvSpPr>
        <p:spPr>
          <a:xfrm>
            <a:off x="7315200" y="35052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0.25</a:t>
            </a:r>
            <a:endParaRPr lang="en-US" dirty="0">
              <a:latin typeface="Times New Roman" pitchFamily="18" charset="0"/>
              <a:cs typeface="Times New Roman" pitchFamily="18" charset="0"/>
            </a:endParaRPr>
          </a:p>
        </p:txBody>
      </p:sp>
      <p:sp>
        <p:nvSpPr>
          <p:cNvPr id="41" name="TextBox 40"/>
          <p:cNvSpPr txBox="1"/>
          <p:nvPr/>
        </p:nvSpPr>
        <p:spPr>
          <a:xfrm>
            <a:off x="7315200" y="4419600"/>
            <a:ext cx="6858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p:txBody>
      </p:sp>
      <p:sp>
        <p:nvSpPr>
          <p:cNvPr id="29" name="Footer Placeholder 28"/>
          <p:cNvSpPr>
            <a:spLocks noGrp="1"/>
          </p:cNvSpPr>
          <p:nvPr>
            <p:ph type="ftr" sz="quarter" idx="12"/>
          </p:nvPr>
        </p:nvSpPr>
        <p:spPr/>
        <p:txBody>
          <a:bodyPr/>
          <a:lstStyle/>
          <a:p>
            <a:r>
              <a:rPr lang="en-US" smtClean="0"/>
              <a:t>Michael Burns - Contextual Medical Visualization</a:t>
            </a:r>
            <a:endParaRPr lang="en-US"/>
          </a:p>
        </p:txBody>
      </p:sp>
      <p:pic>
        <p:nvPicPr>
          <p:cNvPr id="42" name="Picture 41" descr="logo_wien.png"/>
          <p:cNvPicPr>
            <a:picLocks noChangeAspect="1"/>
          </p:cNvPicPr>
          <p:nvPr/>
        </p:nvPicPr>
        <p:blipFill>
          <a:blip r:embed="rId3" cstate="print">
            <a:lum bright="-20000"/>
          </a:blip>
          <a:stretch>
            <a:fillRect/>
          </a:stretch>
        </p:blipFill>
        <p:spPr>
          <a:xfrm>
            <a:off x="6477000" y="6324600"/>
            <a:ext cx="2569465"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Occlusion Compensation</a:t>
            </a:r>
            <a:endParaRPr lang="en-US" dirty="0"/>
          </a:p>
        </p:txBody>
      </p:sp>
      <p:sp>
        <p:nvSpPr>
          <p:cNvPr id="3" name="Content Placeholder 2"/>
          <p:cNvSpPr>
            <a:spLocks noGrp="1"/>
          </p:cNvSpPr>
          <p:nvPr>
            <p:ph idx="1"/>
          </p:nvPr>
        </p:nvSpPr>
        <p:spPr/>
        <p:txBody>
          <a:bodyPr/>
          <a:lstStyle/>
          <a:p>
            <a:r>
              <a:rPr lang="en-US" dirty="0" smtClean="0"/>
              <a:t>Fade material based on occlusion value between two occlusion thresholds</a:t>
            </a:r>
          </a:p>
          <a:p>
            <a:pPr lvl="1"/>
            <a:r>
              <a:rPr lang="en-US" dirty="0" smtClean="0"/>
              <a:t>Thresholds based on importance</a:t>
            </a:r>
          </a:p>
          <a:p>
            <a:endParaRPr lang="en-US" dirty="0" smtClean="0"/>
          </a:p>
          <a:p>
            <a:r>
              <a:rPr lang="en-US" dirty="0" smtClean="0"/>
              <a:t>Modify opacity:</a:t>
            </a:r>
          </a:p>
          <a:p>
            <a:pPr lvl="1"/>
            <a:r>
              <a:rPr lang="el-GR" i="1" dirty="0" smtClean="0">
                <a:latin typeface="Times New Roman" pitchFamily="18" charset="0"/>
                <a:cs typeface="Times New Roman" pitchFamily="18" charset="0"/>
              </a:rPr>
              <a:t>τ</a:t>
            </a:r>
            <a:r>
              <a:rPr lang="en-US" i="1" baseline="-25000"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 </a:t>
            </a:r>
            <a:r>
              <a:rPr lang="en-US" i="1" dirty="0" smtClean="0">
                <a:latin typeface="Times New Roman" pitchFamily="18" charset="0"/>
                <a:cs typeface="Times New Roman" pitchFamily="18" charset="0"/>
              </a:rPr>
              <a:t>I</a:t>
            </a:r>
          </a:p>
          <a:p>
            <a:pPr lvl="1"/>
            <a:r>
              <a:rPr lang="el-GR" i="1" dirty="0" smtClean="0">
                <a:latin typeface="Times New Roman" pitchFamily="18" charset="0"/>
                <a:cs typeface="Times New Roman" pitchFamily="18" charset="0"/>
              </a:rPr>
              <a:t>τ</a:t>
            </a:r>
            <a:r>
              <a:rPr lang="en-US" i="1" baseline="-25000" dirty="0" smtClean="0">
                <a:latin typeface="Times New Roman" pitchFamily="18" charset="0"/>
                <a:cs typeface="Times New Roman" pitchFamily="18" charset="0"/>
              </a:rPr>
              <a:t>l</a:t>
            </a:r>
            <a:r>
              <a:rPr lang="en-US" dirty="0" smtClean="0">
                <a:latin typeface="Times New Roman" pitchFamily="18" charset="0"/>
                <a:cs typeface="Times New Roman" pitchFamily="18" charset="0"/>
              </a:rPr>
              <a:t> = max(2 * </a:t>
            </a:r>
            <a:r>
              <a:rPr lang="en-US" i="1"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 1, 0)</a:t>
            </a:r>
          </a:p>
          <a:p>
            <a:pPr lvl="1"/>
            <a:r>
              <a:rPr lang="el-GR" i="1" dirty="0" smtClean="0">
                <a:latin typeface="Times New Roman" pitchFamily="18" charset="0"/>
                <a:cs typeface="Times New Roman" pitchFamily="18" charset="0"/>
              </a:rPr>
              <a:t>α</a:t>
            </a:r>
            <a:r>
              <a:rPr lang="en-US" dirty="0" smtClean="0">
                <a:latin typeface="Times New Roman" pitchFamily="18" charset="0"/>
                <a:cs typeface="Times New Roman" pitchFamily="18" charset="0"/>
              </a:rPr>
              <a:t>’ = </a:t>
            </a:r>
            <a:r>
              <a:rPr lang="el-GR" i="1" dirty="0" smtClean="0">
                <a:latin typeface="Times New Roman" pitchFamily="18" charset="0"/>
                <a:cs typeface="Times New Roman" pitchFamily="18" charset="0"/>
              </a:rPr>
              <a:t>α</a:t>
            </a:r>
            <a:r>
              <a:rPr lang="en-US" dirty="0" smtClean="0">
                <a:latin typeface="Times New Roman" pitchFamily="18" charset="0"/>
                <a:cs typeface="Times New Roman" pitchFamily="18" charset="0"/>
              </a:rPr>
              <a:t> * (1 – ramp(</a:t>
            </a:r>
            <a:r>
              <a:rPr lang="el-GR" i="1" dirty="0" smtClean="0">
                <a:latin typeface="Times New Roman" pitchFamily="18" charset="0"/>
                <a:cs typeface="Times New Roman" pitchFamily="18" charset="0"/>
              </a:rPr>
              <a:t>τ</a:t>
            </a:r>
            <a:r>
              <a:rPr lang="en-US" i="1" baseline="-25000"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 </a:t>
            </a:r>
            <a:r>
              <a:rPr lang="el-GR" i="1" dirty="0" smtClean="0">
                <a:latin typeface="Times New Roman" pitchFamily="18" charset="0"/>
                <a:cs typeface="Times New Roman" pitchFamily="18" charset="0"/>
              </a:rPr>
              <a:t>τ</a:t>
            </a:r>
            <a:r>
              <a:rPr lang="en-US" i="1" baseline="-25000" dirty="0" smtClean="0">
                <a:latin typeface="Times New Roman" pitchFamily="18" charset="0"/>
                <a:cs typeface="Times New Roman" pitchFamily="18" charset="0"/>
              </a:rPr>
              <a:t>l</a:t>
            </a:r>
            <a:r>
              <a:rPr lang="en-US"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Ω</a:t>
            </a:r>
            <a:r>
              <a:rPr lang="en-US" dirty="0" smtClean="0">
                <a:latin typeface="Times New Roman" pitchFamily="18" charset="0"/>
                <a:cs typeface="Times New Roman" pitchFamily="18" charset="0"/>
              </a:rPr>
              <a:t>))</a:t>
            </a:r>
          </a:p>
          <a:p>
            <a:pPr lvl="1"/>
            <a:endParaRPr lang="en-US" dirty="0" smtClean="0">
              <a:latin typeface="Times New Roman" pitchFamily="18" charset="0"/>
              <a:cs typeface="Times New Roman" pitchFamily="18" charset="0"/>
            </a:endParaRPr>
          </a:p>
        </p:txBody>
      </p:sp>
      <p:sp>
        <p:nvSpPr>
          <p:cNvPr id="4" name="Footer Placeholder 3"/>
          <p:cNvSpPr>
            <a:spLocks noGrp="1"/>
          </p:cNvSpPr>
          <p:nvPr>
            <p:ph type="ftr" sz="quarter" idx="11"/>
          </p:nvPr>
        </p:nvSpPr>
        <p:spPr/>
        <p:txBody>
          <a:bodyPr/>
          <a:lstStyle/>
          <a:p>
            <a:r>
              <a:rPr lang="en-US" smtClean="0"/>
              <a:t>Michael Burns - Contextual Medical Visualization</a:t>
            </a:r>
            <a:endParaRPr lang="en-US"/>
          </a:p>
        </p:txBody>
      </p:sp>
      <p:pic>
        <p:nvPicPr>
          <p:cNvPr id="5" name="Picture 4" descr="logo_bergen.png"/>
          <p:cNvPicPr>
            <a:picLocks noChangeAspect="1"/>
          </p:cNvPicPr>
          <p:nvPr/>
        </p:nvPicPr>
        <p:blipFill>
          <a:blip r:embed="rId3" cstate="print">
            <a:lum bright="-20000"/>
          </a:blip>
          <a:stretch>
            <a:fillRect/>
          </a:stretch>
        </p:blipFill>
        <p:spPr>
          <a:xfrm>
            <a:off x="6629400" y="6324600"/>
            <a:ext cx="240715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Scenario</a:t>
            </a:r>
            <a:endParaRPr lang="en-US" dirty="0"/>
          </a:p>
        </p:txBody>
      </p:sp>
      <p:sp>
        <p:nvSpPr>
          <p:cNvPr id="4" name="Content Placeholder 3"/>
          <p:cNvSpPr>
            <a:spLocks noGrp="1"/>
          </p:cNvSpPr>
          <p:nvPr>
            <p:ph idx="1"/>
          </p:nvPr>
        </p:nvSpPr>
        <p:spPr/>
        <p:txBody>
          <a:bodyPr>
            <a:normAutofit lnSpcReduction="10000"/>
          </a:bodyPr>
          <a:lstStyle/>
          <a:p>
            <a:r>
              <a:rPr lang="en-US" dirty="0" smtClean="0"/>
              <a:t>Poking needles</a:t>
            </a:r>
          </a:p>
          <a:p>
            <a:pPr lvl="1"/>
            <a:r>
              <a:rPr lang="en-US" dirty="0" smtClean="0"/>
              <a:t>Liver biopsy</a:t>
            </a:r>
          </a:p>
          <a:p>
            <a:pPr lvl="1"/>
            <a:r>
              <a:rPr lang="en-US" dirty="0" smtClean="0"/>
              <a:t>Radio frequency</a:t>
            </a:r>
            <a:br>
              <a:rPr lang="en-US" dirty="0" smtClean="0"/>
            </a:br>
            <a:r>
              <a:rPr lang="en-US" dirty="0" smtClean="0"/>
              <a:t>ablation</a:t>
            </a:r>
          </a:p>
          <a:p>
            <a:endParaRPr lang="en-US" dirty="0" smtClean="0"/>
          </a:p>
          <a:p>
            <a:r>
              <a:rPr lang="en-US" dirty="0" smtClean="0"/>
              <a:t>Procedure:</a:t>
            </a:r>
          </a:p>
          <a:p>
            <a:pPr lvl="1"/>
            <a:r>
              <a:rPr lang="en-US" dirty="0" smtClean="0"/>
              <a:t>Patient has CT scan</a:t>
            </a:r>
          </a:p>
          <a:p>
            <a:pPr lvl="1"/>
            <a:r>
              <a:rPr lang="en-US" dirty="0" smtClean="0"/>
              <a:t>Needle path is planned</a:t>
            </a:r>
          </a:p>
          <a:p>
            <a:pPr lvl="1"/>
            <a:r>
              <a:rPr lang="en-US" dirty="0" smtClean="0"/>
              <a:t>Uses ultrasound probe to help guide needle</a:t>
            </a:r>
          </a:p>
          <a:p>
            <a:pPr lvl="1"/>
            <a:r>
              <a:rPr lang="en-US" dirty="0" smtClean="0"/>
              <a:t>Doctor views CT scan at time of procedure</a:t>
            </a:r>
          </a:p>
          <a:p>
            <a:pPr lvl="1"/>
            <a:endParaRPr lang="en-US" dirty="0"/>
          </a:p>
        </p:txBody>
      </p:sp>
      <p:pic>
        <p:nvPicPr>
          <p:cNvPr id="5" name="Content Placeholder 6" descr="coordinate systems.ai.png"/>
          <p:cNvPicPr>
            <a:picLocks noChangeAspect="1"/>
          </p:cNvPicPr>
          <p:nvPr/>
        </p:nvPicPr>
        <p:blipFill>
          <a:blip r:embed="rId3" cstate="print"/>
          <a:srcRect l="-2500"/>
          <a:stretch>
            <a:fillRect/>
          </a:stretch>
        </p:blipFill>
        <p:spPr>
          <a:xfrm>
            <a:off x="4800600" y="1644702"/>
            <a:ext cx="3693928" cy="2541422"/>
          </a:xfrm>
          <a:prstGeom prst="rect">
            <a:avLst/>
          </a:prstGeom>
          <a:solidFill>
            <a:schemeClr val="tx1"/>
          </a:solidFill>
          <a:ln w="19050">
            <a:solidFill>
              <a:schemeClr val="accent1"/>
            </a:solidFill>
          </a:ln>
          <a:effectLst>
            <a:outerShdw blurRad="101600" dist="50800" dir="2700000" algn="tl" rotWithShape="0">
              <a:prstClr val="black">
                <a:alpha val="40000"/>
              </a:prstClr>
            </a:outerShdw>
          </a:effectLst>
        </p:spPr>
      </p:pic>
      <p:sp>
        <p:nvSpPr>
          <p:cNvPr id="6" name="Footer Placeholder 5"/>
          <p:cNvSpPr>
            <a:spLocks noGrp="1"/>
          </p:cNvSpPr>
          <p:nvPr>
            <p:ph type="ftr" sz="quarter" idx="11"/>
          </p:nvPr>
        </p:nvSpPr>
        <p:spPr/>
        <p:txBody>
          <a:bodyPr/>
          <a:lstStyle/>
          <a:p>
            <a:r>
              <a:rPr lang="en-US" smtClean="0"/>
              <a:t>Michael Burns - Contextual Medical Visualization</a:t>
            </a:r>
            <a:endParaRPr lang="en-US"/>
          </a:p>
        </p:txBody>
      </p:sp>
      <p:pic>
        <p:nvPicPr>
          <p:cNvPr id="8" name="Picture 7" descr="logo_siemens.png"/>
          <p:cNvPicPr>
            <a:picLocks noChangeAspect="1"/>
          </p:cNvPicPr>
          <p:nvPr/>
        </p:nvPicPr>
        <p:blipFill>
          <a:blip r:embed="rId4"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Occlusion Compensation</a:t>
            </a:r>
            <a:endParaRPr lang="en-US" dirty="0"/>
          </a:p>
        </p:txBody>
      </p:sp>
      <p:sp>
        <p:nvSpPr>
          <p:cNvPr id="37" name="TextBox 36"/>
          <p:cNvSpPr txBox="1"/>
          <p:nvPr/>
        </p:nvSpPr>
        <p:spPr>
          <a:xfrm rot="-2700000">
            <a:off x="951598" y="1782047"/>
            <a:ext cx="1752600" cy="400110"/>
          </a:xfrm>
          <a:prstGeom prst="rect">
            <a:avLst/>
          </a:prstGeom>
          <a:noFill/>
        </p:spPr>
        <p:txBody>
          <a:bodyPr wrap="square" rtlCol="0">
            <a:spAutoFit/>
          </a:bodyPr>
          <a:lstStyle/>
          <a:p>
            <a:r>
              <a:rPr lang="en-US" sz="2000" dirty="0" smtClean="0">
                <a:solidFill>
                  <a:schemeClr val="tx1">
                    <a:lumMod val="75000"/>
                  </a:schemeClr>
                </a:solidFill>
              </a:rPr>
              <a:t>Base</a:t>
            </a:r>
            <a:endParaRPr lang="en-US" sz="2000" dirty="0">
              <a:solidFill>
                <a:schemeClr val="tx1">
                  <a:lumMod val="75000"/>
                </a:schemeClr>
              </a:solidFill>
            </a:endParaRPr>
          </a:p>
        </p:txBody>
      </p:sp>
      <p:sp>
        <p:nvSpPr>
          <p:cNvPr id="39" name="TextBox 38"/>
          <p:cNvSpPr txBox="1"/>
          <p:nvPr/>
        </p:nvSpPr>
        <p:spPr>
          <a:xfrm rot="-2700000">
            <a:off x="2401202" y="1782047"/>
            <a:ext cx="1752600" cy="400110"/>
          </a:xfrm>
          <a:prstGeom prst="rect">
            <a:avLst/>
          </a:prstGeom>
          <a:noFill/>
        </p:spPr>
        <p:txBody>
          <a:bodyPr wrap="square" rtlCol="0">
            <a:spAutoFit/>
          </a:bodyPr>
          <a:lstStyle/>
          <a:p>
            <a:r>
              <a:rPr lang="en-US" sz="2000" dirty="0" smtClean="0">
                <a:solidFill>
                  <a:schemeClr val="tx1">
                    <a:lumMod val="75000"/>
                  </a:schemeClr>
                </a:solidFill>
              </a:rPr>
              <a:t>Transition</a:t>
            </a:r>
            <a:endParaRPr lang="en-US" sz="2000" dirty="0">
              <a:solidFill>
                <a:schemeClr val="tx1">
                  <a:lumMod val="75000"/>
                </a:schemeClr>
              </a:solidFill>
            </a:endParaRPr>
          </a:p>
        </p:txBody>
      </p:sp>
      <p:sp>
        <p:nvSpPr>
          <p:cNvPr id="40" name="TextBox 39"/>
          <p:cNvSpPr txBox="1"/>
          <p:nvPr/>
        </p:nvSpPr>
        <p:spPr>
          <a:xfrm rot="-2700000">
            <a:off x="6668402" y="1782047"/>
            <a:ext cx="1752600" cy="400110"/>
          </a:xfrm>
          <a:prstGeom prst="rect">
            <a:avLst/>
          </a:prstGeom>
          <a:noFill/>
        </p:spPr>
        <p:txBody>
          <a:bodyPr wrap="square" rtlCol="0">
            <a:spAutoFit/>
          </a:bodyPr>
          <a:lstStyle/>
          <a:p>
            <a:r>
              <a:rPr lang="en-US" sz="2000" dirty="0" smtClean="0">
                <a:solidFill>
                  <a:schemeClr val="tx1">
                    <a:lumMod val="75000"/>
                  </a:schemeClr>
                </a:solidFill>
              </a:rPr>
              <a:t>Clear</a:t>
            </a:r>
            <a:endParaRPr lang="en-US" sz="2000" dirty="0">
              <a:solidFill>
                <a:schemeClr val="tx1">
                  <a:lumMod val="75000"/>
                </a:schemeClr>
              </a:solidFill>
            </a:endParaRPr>
          </a:p>
        </p:txBody>
      </p:sp>
      <p:sp>
        <p:nvSpPr>
          <p:cNvPr id="41" name="TextBox 40"/>
          <p:cNvSpPr txBox="1"/>
          <p:nvPr/>
        </p:nvSpPr>
        <p:spPr>
          <a:xfrm rot="-2700000">
            <a:off x="4763402" y="1782047"/>
            <a:ext cx="1752600" cy="400110"/>
          </a:xfrm>
          <a:prstGeom prst="rect">
            <a:avLst/>
          </a:prstGeom>
          <a:noFill/>
        </p:spPr>
        <p:txBody>
          <a:bodyPr wrap="square" rtlCol="0">
            <a:spAutoFit/>
          </a:bodyPr>
          <a:lstStyle/>
          <a:p>
            <a:r>
              <a:rPr lang="en-US" sz="2000" dirty="0" smtClean="0">
                <a:solidFill>
                  <a:schemeClr val="tx1">
                    <a:lumMod val="75000"/>
                  </a:schemeClr>
                </a:solidFill>
              </a:rPr>
              <a:t>Overlay</a:t>
            </a:r>
            <a:endParaRPr lang="en-US" sz="2000" dirty="0">
              <a:solidFill>
                <a:schemeClr val="tx1">
                  <a:lumMod val="75000"/>
                </a:schemeClr>
              </a:solidFill>
            </a:endParaRPr>
          </a:p>
        </p:txBody>
      </p:sp>
      <p:grpSp>
        <p:nvGrpSpPr>
          <p:cNvPr id="78" name="Group 77"/>
          <p:cNvGrpSpPr/>
          <p:nvPr/>
        </p:nvGrpSpPr>
        <p:grpSpPr>
          <a:xfrm>
            <a:off x="302995" y="1524000"/>
            <a:ext cx="8002805" cy="4952999"/>
            <a:chOff x="302995" y="1600201"/>
            <a:chExt cx="8002805" cy="4952999"/>
          </a:xfrm>
        </p:grpSpPr>
        <p:sp>
          <p:nvSpPr>
            <p:cNvPr id="11" name="TextBox 10"/>
            <p:cNvSpPr txBox="1"/>
            <p:nvPr/>
          </p:nvSpPr>
          <p:spPr>
            <a:xfrm>
              <a:off x="4114800" y="5105400"/>
              <a:ext cx="1654323" cy="400110"/>
            </a:xfrm>
            <a:prstGeom prst="rect">
              <a:avLst/>
            </a:prstGeom>
            <a:noFill/>
            <a:effectLst>
              <a:outerShdw blurRad="101600" dist="50800" dir="2700000" algn="tl" rotWithShape="0">
                <a:prstClr val="black">
                  <a:alpha val="80000"/>
                </a:prstClr>
              </a:outerShdw>
            </a:effectLst>
          </p:spPr>
          <p:txBody>
            <a:bodyPr wrap="square" rtlCol="0">
              <a:spAutoFit/>
            </a:bodyPr>
            <a:lstStyle/>
            <a:p>
              <a:r>
                <a:rPr lang="en-US" sz="2000" dirty="0" smtClean="0">
                  <a:solidFill>
                    <a:schemeClr val="accent4">
                      <a:lumMod val="60000"/>
                      <a:lumOff val="40000"/>
                    </a:schemeClr>
                  </a:solidFill>
                </a:rPr>
                <a:t>Liver </a:t>
              </a:r>
              <a:r>
                <a:rPr lang="en-US" sz="1600" dirty="0" smtClean="0">
                  <a:solidFill>
                    <a:schemeClr val="accent4">
                      <a:lumMod val="60000"/>
                      <a:lumOff val="40000"/>
                    </a:schemeClr>
                  </a:solidFill>
                </a:rPr>
                <a:t>(0.5)</a:t>
              </a:r>
              <a:endParaRPr lang="en-US" sz="1600" dirty="0">
                <a:solidFill>
                  <a:schemeClr val="accent4">
                    <a:lumMod val="60000"/>
                    <a:lumOff val="40000"/>
                  </a:schemeClr>
                </a:solidFill>
              </a:endParaRPr>
            </a:p>
          </p:txBody>
        </p:sp>
        <p:sp>
          <p:nvSpPr>
            <p:cNvPr id="12" name="TextBox 11"/>
            <p:cNvSpPr txBox="1"/>
            <p:nvPr/>
          </p:nvSpPr>
          <p:spPr>
            <a:xfrm>
              <a:off x="6422877" y="5029200"/>
              <a:ext cx="1882923" cy="400110"/>
            </a:xfrm>
            <a:prstGeom prst="rect">
              <a:avLst/>
            </a:prstGeom>
            <a:noFill/>
            <a:effectLst>
              <a:outerShdw blurRad="101600" dist="50800" dir="2700000" algn="tl" rotWithShape="0">
                <a:prstClr val="black">
                  <a:alpha val="80000"/>
                </a:prstClr>
              </a:outerShdw>
            </a:effectLst>
          </p:spPr>
          <p:txBody>
            <a:bodyPr wrap="square" rtlCol="0">
              <a:spAutoFit/>
            </a:bodyPr>
            <a:lstStyle/>
            <a:p>
              <a:r>
                <a:rPr lang="en-US" sz="2000" dirty="0" smtClean="0">
                  <a:solidFill>
                    <a:schemeClr val="accent2">
                      <a:lumMod val="60000"/>
                      <a:lumOff val="40000"/>
                    </a:schemeClr>
                  </a:solidFill>
                </a:rPr>
                <a:t>Vessels </a:t>
              </a:r>
              <a:r>
                <a:rPr lang="en-US" sz="1600" dirty="0" smtClean="0">
                  <a:solidFill>
                    <a:schemeClr val="accent2">
                      <a:lumMod val="60000"/>
                      <a:lumOff val="40000"/>
                    </a:schemeClr>
                  </a:solidFill>
                </a:rPr>
                <a:t>(0.99)</a:t>
              </a:r>
              <a:endParaRPr lang="en-US" sz="1600" dirty="0">
                <a:solidFill>
                  <a:schemeClr val="accent2">
                    <a:lumMod val="60000"/>
                    <a:lumOff val="40000"/>
                  </a:schemeClr>
                </a:solidFill>
              </a:endParaRPr>
            </a:p>
          </p:txBody>
        </p:sp>
        <p:sp>
          <p:nvSpPr>
            <p:cNvPr id="33" name="TextBox 32"/>
            <p:cNvSpPr txBox="1"/>
            <p:nvPr/>
          </p:nvSpPr>
          <p:spPr>
            <a:xfrm>
              <a:off x="2521721" y="6183868"/>
              <a:ext cx="3164793"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Occlusion value (</a:t>
              </a:r>
              <a:r>
                <a:rPr lang="el-GR" dirty="0" smtClean="0">
                  <a:latin typeface="Times New Roman" pitchFamily="18" charset="0"/>
                  <a:cs typeface="Times New Roman" pitchFamily="18" charset="0"/>
                </a:rPr>
                <a:t>Ω</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34" name="TextBox 33"/>
            <p:cNvSpPr txBox="1"/>
            <p:nvPr/>
          </p:nvSpPr>
          <p:spPr>
            <a:xfrm rot="16200000">
              <a:off x="-583661" y="4010856"/>
              <a:ext cx="2121933" cy="348622"/>
            </a:xfrm>
            <a:prstGeom prst="rect">
              <a:avLst/>
            </a:prstGeom>
            <a:noFill/>
          </p:spPr>
          <p:txBody>
            <a:bodyPr wrap="square" rtlCol="0">
              <a:spAutoFit/>
            </a:bodyPr>
            <a:lstStyle/>
            <a:p>
              <a:pPr algn="ctr"/>
              <a:r>
                <a:rPr lang="el-GR" dirty="0" smtClean="0">
                  <a:latin typeface="Times New Roman" pitchFamily="18" charset="0"/>
                  <a:cs typeface="Times New Roman" pitchFamily="18" charset="0"/>
                </a:rPr>
                <a:t>α</a:t>
              </a:r>
              <a:r>
                <a:rPr lang="en-US" dirty="0" smtClean="0">
                  <a:latin typeface="Times New Roman" pitchFamily="18" charset="0"/>
                  <a:cs typeface="Times New Roman" pitchFamily="18" charset="0"/>
                </a:rPr>
                <a:t> scale factor</a:t>
              </a:r>
              <a:endParaRPr lang="en-US" dirty="0">
                <a:latin typeface="Times New Roman" pitchFamily="18" charset="0"/>
                <a:cs typeface="Times New Roman" pitchFamily="18" charset="0"/>
              </a:endParaRPr>
            </a:p>
          </p:txBody>
        </p:sp>
        <p:sp>
          <p:nvSpPr>
            <p:cNvPr id="23" name="TextBox 22"/>
            <p:cNvSpPr txBox="1"/>
            <p:nvPr/>
          </p:nvSpPr>
          <p:spPr>
            <a:xfrm>
              <a:off x="1442815" y="5791200"/>
              <a:ext cx="719271" cy="369332"/>
            </a:xfrm>
            <a:prstGeom prst="rect">
              <a:avLst/>
            </a:prstGeom>
            <a:noFill/>
          </p:spPr>
          <p:txBody>
            <a:bodyPr wrap="square" rtlCol="0">
              <a:spAutoFit/>
            </a:bodyPr>
            <a:lstStyle/>
            <a:p>
              <a:pPr algn="ctr"/>
              <a:r>
                <a:rPr lang="en-US" dirty="0" smtClean="0">
                  <a:solidFill>
                    <a:schemeClr val="tx1">
                      <a:lumMod val="85000"/>
                    </a:schemeClr>
                  </a:solidFill>
                  <a:latin typeface="Times New Roman" pitchFamily="18" charset="0"/>
                  <a:cs typeface="Times New Roman" pitchFamily="18" charset="0"/>
                </a:rPr>
                <a:t>0</a:t>
              </a:r>
              <a:endParaRPr lang="en-US" dirty="0">
                <a:solidFill>
                  <a:schemeClr val="tx1">
                    <a:lumMod val="85000"/>
                  </a:schemeClr>
                </a:solidFill>
                <a:latin typeface="Times New Roman" pitchFamily="18" charset="0"/>
                <a:cs typeface="Times New Roman" pitchFamily="18" charset="0"/>
              </a:endParaRPr>
            </a:p>
          </p:txBody>
        </p:sp>
        <p:cxnSp>
          <p:nvCxnSpPr>
            <p:cNvPr id="29" name="Straight Connector 28"/>
            <p:cNvCxnSpPr/>
            <p:nvPr/>
          </p:nvCxnSpPr>
          <p:spPr>
            <a:xfrm rot="5400000" flipH="1" flipV="1">
              <a:off x="191500" y="4191022"/>
              <a:ext cx="3201194" cy="749"/>
            </a:xfrm>
            <a:prstGeom prst="line">
              <a:avLst/>
            </a:prstGeom>
            <a:ln w="19050">
              <a:solidFill>
                <a:schemeClr val="tx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2503146" y="4191022"/>
              <a:ext cx="3201194" cy="749"/>
            </a:xfrm>
            <a:prstGeom prst="line">
              <a:avLst/>
            </a:prstGeom>
            <a:ln w="19050">
              <a:solidFill>
                <a:schemeClr val="tx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flipV="1">
              <a:off x="4805563" y="4191022"/>
              <a:ext cx="3201194" cy="749"/>
            </a:xfrm>
            <a:prstGeom prst="line">
              <a:avLst/>
            </a:prstGeom>
            <a:ln w="19050">
              <a:solidFill>
                <a:schemeClr val="tx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867398" y="2819400"/>
              <a:ext cx="7292001" cy="2596858"/>
            </a:xfrm>
            <a:custGeom>
              <a:avLst/>
              <a:gdLst>
                <a:gd name="connsiteX0" fmla="*/ 0 w 6605081"/>
                <a:gd name="connsiteY0" fmla="*/ 0 h 2538919"/>
                <a:gd name="connsiteX1" fmla="*/ 8268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919919"/>
                <a:gd name="connsiteX1" fmla="*/ 2427052 w 6605081"/>
                <a:gd name="connsiteY1" fmla="*/ 0 h 2919919"/>
                <a:gd name="connsiteX2" fmla="*/ 3025303 w 6605081"/>
                <a:gd name="connsiteY2" fmla="*/ 2529192 h 2919919"/>
                <a:gd name="connsiteX3" fmla="*/ 6605081 w 6605081"/>
                <a:gd name="connsiteY3" fmla="*/ 2919919 h 2919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605392"/>
                <a:gd name="connsiteX1" fmla="*/ 2427052 w 6605081"/>
                <a:gd name="connsiteY1" fmla="*/ 0 h 2605392"/>
                <a:gd name="connsiteX2" fmla="*/ 3025303 w 6605081"/>
                <a:gd name="connsiteY2" fmla="*/ 2605392 h 2605392"/>
                <a:gd name="connsiteX3" fmla="*/ 6605081 w 6605081"/>
                <a:gd name="connsiteY3" fmla="*/ 2538919 h 2605392"/>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26015"/>
                <a:gd name="connsiteY0" fmla="*/ 0 h 2536407"/>
                <a:gd name="connsiteX1" fmla="*/ 2427052 w 6626015"/>
                <a:gd name="connsiteY1" fmla="*/ 0 h 2536407"/>
                <a:gd name="connsiteX2" fmla="*/ 3025303 w 6626015"/>
                <a:gd name="connsiteY2" fmla="*/ 2529192 h 2536407"/>
                <a:gd name="connsiteX3" fmla="*/ 6626015 w 6626015"/>
                <a:gd name="connsiteY3" fmla="*/ 2536407 h 2536407"/>
                <a:gd name="connsiteX0" fmla="*/ 0 w 6620991"/>
                <a:gd name="connsiteY0" fmla="*/ 0 h 2529192"/>
                <a:gd name="connsiteX1" fmla="*/ 2427052 w 6620991"/>
                <a:gd name="connsiteY1" fmla="*/ 0 h 2529192"/>
                <a:gd name="connsiteX2" fmla="*/ 3025303 w 6620991"/>
                <a:gd name="connsiteY2" fmla="*/ 2529192 h 2529192"/>
                <a:gd name="connsiteX3" fmla="*/ 6620991 w 6620991"/>
                <a:gd name="connsiteY3" fmla="*/ 2496214 h 2529192"/>
                <a:gd name="connsiteX0" fmla="*/ 0 w 6620991"/>
                <a:gd name="connsiteY0" fmla="*/ 0 h 2541431"/>
                <a:gd name="connsiteX1" fmla="*/ 2427052 w 6620991"/>
                <a:gd name="connsiteY1" fmla="*/ 0 h 2541431"/>
                <a:gd name="connsiteX2" fmla="*/ 3025303 w 6620991"/>
                <a:gd name="connsiteY2" fmla="*/ 2529192 h 2541431"/>
                <a:gd name="connsiteX3" fmla="*/ 6620991 w 6620991"/>
                <a:gd name="connsiteY3" fmla="*/ 2541431 h 2541431"/>
                <a:gd name="connsiteX0" fmla="*/ 0 w 6610943"/>
                <a:gd name="connsiteY0" fmla="*/ 0 h 2541431"/>
                <a:gd name="connsiteX1" fmla="*/ 2427052 w 6610943"/>
                <a:gd name="connsiteY1" fmla="*/ 0 h 2541431"/>
                <a:gd name="connsiteX2" fmla="*/ 3025303 w 6610943"/>
                <a:gd name="connsiteY2" fmla="*/ 2529192 h 2541431"/>
                <a:gd name="connsiteX3" fmla="*/ 6610943 w 6610943"/>
                <a:gd name="connsiteY3" fmla="*/ 2541431 h 2541431"/>
                <a:gd name="connsiteX0" fmla="*/ 0 w 6610943"/>
                <a:gd name="connsiteY0" fmla="*/ 0 h 2541431"/>
                <a:gd name="connsiteX1" fmla="*/ 2427052 w 6610943"/>
                <a:gd name="connsiteY1" fmla="*/ 0 h 2541431"/>
                <a:gd name="connsiteX2" fmla="*/ 3025303 w 6610943"/>
                <a:gd name="connsiteY2" fmla="*/ 2529192 h 2541431"/>
                <a:gd name="connsiteX3" fmla="*/ 6610943 w 6610943"/>
                <a:gd name="connsiteY3" fmla="*/ 2541431 h 2541431"/>
                <a:gd name="connsiteX0" fmla="*/ 0 w 6610943"/>
                <a:gd name="connsiteY0" fmla="*/ 0 h 2596858"/>
                <a:gd name="connsiteX1" fmla="*/ 2427052 w 6610943"/>
                <a:gd name="connsiteY1" fmla="*/ 0 h 2596858"/>
                <a:gd name="connsiteX2" fmla="*/ 3442269 w 6610943"/>
                <a:gd name="connsiteY2" fmla="*/ 2596858 h 2596858"/>
                <a:gd name="connsiteX3" fmla="*/ 6610943 w 6610943"/>
                <a:gd name="connsiteY3" fmla="*/ 2541431 h 2596858"/>
                <a:gd name="connsiteX0" fmla="*/ 0 w 6617649"/>
                <a:gd name="connsiteY0" fmla="*/ 0 h 2596858"/>
                <a:gd name="connsiteX1" fmla="*/ 2427052 w 6617649"/>
                <a:gd name="connsiteY1" fmla="*/ 0 h 2596858"/>
                <a:gd name="connsiteX2" fmla="*/ 3442269 w 6617649"/>
                <a:gd name="connsiteY2" fmla="*/ 2596858 h 2596858"/>
                <a:gd name="connsiteX3" fmla="*/ 6617649 w 6617649"/>
                <a:gd name="connsiteY3" fmla="*/ 2594466 h 2596858"/>
                <a:gd name="connsiteX0" fmla="*/ 0 w 6617649"/>
                <a:gd name="connsiteY0" fmla="*/ 0 h 2596858"/>
                <a:gd name="connsiteX1" fmla="*/ 2427052 w 6617649"/>
                <a:gd name="connsiteY1" fmla="*/ 0 h 2596858"/>
                <a:gd name="connsiteX2" fmla="*/ 3442269 w 6617649"/>
                <a:gd name="connsiteY2" fmla="*/ 2596858 h 2596858"/>
                <a:gd name="connsiteX3" fmla="*/ 6617649 w 6617649"/>
                <a:gd name="connsiteY3" fmla="*/ 2594466 h 2596858"/>
                <a:gd name="connsiteX0" fmla="*/ 0 w 6617649"/>
                <a:gd name="connsiteY0" fmla="*/ 0 h 2596858"/>
                <a:gd name="connsiteX1" fmla="*/ 2427052 w 6617649"/>
                <a:gd name="connsiteY1" fmla="*/ 0 h 2596858"/>
                <a:gd name="connsiteX2" fmla="*/ 5804469 w 6617649"/>
                <a:gd name="connsiteY2" fmla="*/ 2596858 h 2596858"/>
                <a:gd name="connsiteX3" fmla="*/ 6617649 w 6617649"/>
                <a:gd name="connsiteY3" fmla="*/ 2594466 h 2596858"/>
                <a:gd name="connsiteX0" fmla="*/ 0 w 6617649"/>
                <a:gd name="connsiteY0" fmla="*/ 0 h 2596858"/>
                <a:gd name="connsiteX1" fmla="*/ 5703652 w 6617649"/>
                <a:gd name="connsiteY1" fmla="*/ 0 h 2596858"/>
                <a:gd name="connsiteX2" fmla="*/ 5804469 w 6617649"/>
                <a:gd name="connsiteY2" fmla="*/ 2596858 h 2596858"/>
                <a:gd name="connsiteX3" fmla="*/ 6617649 w 6617649"/>
                <a:gd name="connsiteY3" fmla="*/ 2594466 h 2596858"/>
                <a:gd name="connsiteX0" fmla="*/ 0 w 6846249"/>
                <a:gd name="connsiteY0" fmla="*/ 0 h 2596858"/>
                <a:gd name="connsiteX1" fmla="*/ 5703652 w 6846249"/>
                <a:gd name="connsiteY1" fmla="*/ 0 h 2596858"/>
                <a:gd name="connsiteX2" fmla="*/ 5804469 w 6846249"/>
                <a:gd name="connsiteY2" fmla="*/ 2596858 h 2596858"/>
                <a:gd name="connsiteX3" fmla="*/ 6846249 w 6846249"/>
                <a:gd name="connsiteY3" fmla="*/ 2594466 h 2596858"/>
                <a:gd name="connsiteX0" fmla="*/ 0 w 6998649"/>
                <a:gd name="connsiteY0" fmla="*/ 0 h 2596858"/>
                <a:gd name="connsiteX1" fmla="*/ 5703652 w 6998649"/>
                <a:gd name="connsiteY1" fmla="*/ 0 h 2596858"/>
                <a:gd name="connsiteX2" fmla="*/ 5804469 w 6998649"/>
                <a:gd name="connsiteY2" fmla="*/ 2596858 h 2596858"/>
                <a:gd name="connsiteX3" fmla="*/ 6998649 w 6998649"/>
                <a:gd name="connsiteY3" fmla="*/ 2594466 h 2596858"/>
                <a:gd name="connsiteX0" fmla="*/ 0 w 7563736"/>
                <a:gd name="connsiteY0" fmla="*/ 0 h 2596858"/>
                <a:gd name="connsiteX1" fmla="*/ 5703652 w 7563736"/>
                <a:gd name="connsiteY1" fmla="*/ 0 h 2596858"/>
                <a:gd name="connsiteX2" fmla="*/ 5804469 w 7563736"/>
                <a:gd name="connsiteY2" fmla="*/ 2596858 h 2596858"/>
                <a:gd name="connsiteX3" fmla="*/ 7563736 w 7563736"/>
                <a:gd name="connsiteY3" fmla="*/ 2594466 h 2596858"/>
                <a:gd name="connsiteX0" fmla="*/ 0 w 7563736"/>
                <a:gd name="connsiteY0" fmla="*/ 0 h 2596858"/>
                <a:gd name="connsiteX1" fmla="*/ 5703652 w 7563736"/>
                <a:gd name="connsiteY1" fmla="*/ 0 h 2596858"/>
                <a:gd name="connsiteX2" fmla="*/ 5804469 w 7563736"/>
                <a:gd name="connsiteY2" fmla="*/ 2596858 h 2596858"/>
                <a:gd name="connsiteX3" fmla="*/ 7563736 w 7563736"/>
                <a:gd name="connsiteY3" fmla="*/ 2594466 h 2596858"/>
                <a:gd name="connsiteX0" fmla="*/ 0 w 7725189"/>
                <a:gd name="connsiteY0" fmla="*/ 0 h 2596858"/>
                <a:gd name="connsiteX1" fmla="*/ 5703652 w 7725189"/>
                <a:gd name="connsiteY1" fmla="*/ 0 h 2596858"/>
                <a:gd name="connsiteX2" fmla="*/ 5804469 w 7725189"/>
                <a:gd name="connsiteY2" fmla="*/ 2596858 h 2596858"/>
                <a:gd name="connsiteX3" fmla="*/ 7725189 w 7725189"/>
                <a:gd name="connsiteY3" fmla="*/ 2594466 h 2596858"/>
              </a:gdLst>
              <a:ahLst/>
              <a:cxnLst>
                <a:cxn ang="0">
                  <a:pos x="connsiteX0" y="connsiteY0"/>
                </a:cxn>
                <a:cxn ang="0">
                  <a:pos x="connsiteX1" y="connsiteY1"/>
                </a:cxn>
                <a:cxn ang="0">
                  <a:pos x="connsiteX2" y="connsiteY2"/>
                </a:cxn>
                <a:cxn ang="0">
                  <a:pos x="connsiteX3" y="connsiteY3"/>
                </a:cxn>
              </a:cxnLst>
              <a:rect l="l" t="t" r="r" b="b"/>
              <a:pathLst>
                <a:path w="7725189" h="2596858">
                  <a:moveTo>
                    <a:pt x="0" y="0"/>
                  </a:moveTo>
                  <a:lnTo>
                    <a:pt x="5703652" y="0"/>
                  </a:lnTo>
                  <a:lnTo>
                    <a:pt x="5804469" y="2596858"/>
                  </a:lnTo>
                  <a:lnTo>
                    <a:pt x="7725189" y="2594466"/>
                  </a:lnTo>
                </a:path>
              </a:pathLst>
            </a:custGeom>
            <a:ln w="28575">
              <a:solidFill>
                <a:schemeClr val="accent2">
                  <a:lumMod val="75000"/>
                </a:schemeClr>
              </a:solidFill>
            </a:ln>
            <a:effectLst>
              <a:outerShdw blurRad="101600" dist="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6046150" y="5791200"/>
              <a:ext cx="719271" cy="369332"/>
            </a:xfrm>
            <a:prstGeom prst="rect">
              <a:avLst/>
            </a:prstGeom>
            <a:noFill/>
          </p:spPr>
          <p:txBody>
            <a:bodyPr wrap="square" rtlCol="0">
              <a:spAutoFit/>
            </a:bodyPr>
            <a:lstStyle/>
            <a:p>
              <a:pPr algn="ctr"/>
              <a:r>
                <a:rPr lang="en-US" dirty="0" smtClean="0">
                  <a:solidFill>
                    <a:schemeClr val="tx1">
                      <a:lumMod val="85000"/>
                    </a:schemeClr>
                  </a:solidFill>
                  <a:latin typeface="Times New Roman" pitchFamily="18" charset="0"/>
                  <a:cs typeface="Times New Roman" pitchFamily="18" charset="0"/>
                </a:rPr>
                <a:t>1</a:t>
              </a:r>
              <a:endParaRPr lang="en-US" dirty="0">
                <a:solidFill>
                  <a:schemeClr val="tx1">
                    <a:lumMod val="85000"/>
                  </a:schemeClr>
                </a:solidFill>
                <a:latin typeface="Times New Roman" pitchFamily="18" charset="0"/>
                <a:cs typeface="Times New Roman" pitchFamily="18" charset="0"/>
              </a:endParaRPr>
            </a:p>
          </p:txBody>
        </p:sp>
        <p:sp>
          <p:nvSpPr>
            <p:cNvPr id="68" name="TextBox 67"/>
            <p:cNvSpPr txBox="1"/>
            <p:nvPr/>
          </p:nvSpPr>
          <p:spPr>
            <a:xfrm>
              <a:off x="3744482" y="5791200"/>
              <a:ext cx="719271" cy="369332"/>
            </a:xfrm>
            <a:prstGeom prst="rect">
              <a:avLst/>
            </a:prstGeom>
            <a:noFill/>
          </p:spPr>
          <p:txBody>
            <a:bodyPr wrap="square" rtlCol="0">
              <a:spAutoFit/>
            </a:bodyPr>
            <a:lstStyle/>
            <a:p>
              <a:pPr algn="ctr"/>
              <a:r>
                <a:rPr lang="en-US" dirty="0" smtClean="0">
                  <a:solidFill>
                    <a:schemeClr val="tx1">
                      <a:lumMod val="85000"/>
                    </a:schemeClr>
                  </a:solidFill>
                  <a:latin typeface="Times New Roman" pitchFamily="18" charset="0"/>
                  <a:cs typeface="Times New Roman" pitchFamily="18" charset="0"/>
                </a:rPr>
                <a:t>0.5</a:t>
              </a:r>
              <a:endParaRPr lang="en-US" dirty="0">
                <a:solidFill>
                  <a:schemeClr val="tx1">
                    <a:lumMod val="85000"/>
                  </a:schemeClr>
                </a:solidFill>
                <a:latin typeface="Times New Roman" pitchFamily="18" charset="0"/>
                <a:cs typeface="Times New Roman" pitchFamily="18" charset="0"/>
              </a:endParaRPr>
            </a:p>
          </p:txBody>
        </p:sp>
        <p:sp>
          <p:nvSpPr>
            <p:cNvPr id="69" name="TextBox 68"/>
            <p:cNvSpPr txBox="1"/>
            <p:nvPr/>
          </p:nvSpPr>
          <p:spPr>
            <a:xfrm>
              <a:off x="1828800" y="5181600"/>
              <a:ext cx="1654323" cy="400110"/>
            </a:xfrm>
            <a:prstGeom prst="rect">
              <a:avLst/>
            </a:prstGeom>
            <a:noFill/>
            <a:effectLst>
              <a:outerShdw blurRad="101600" dist="50800" dir="2700000" algn="tl" rotWithShape="0">
                <a:prstClr val="black">
                  <a:alpha val="80000"/>
                </a:prstClr>
              </a:outerShdw>
            </a:effectLst>
          </p:spPr>
          <p:txBody>
            <a:bodyPr wrap="square" rtlCol="0">
              <a:spAutoFit/>
            </a:bodyPr>
            <a:lstStyle/>
            <a:p>
              <a:r>
                <a:rPr lang="en-US" sz="2000" dirty="0" smtClean="0">
                  <a:solidFill>
                    <a:srgbClr val="D99797"/>
                  </a:solidFill>
                </a:rPr>
                <a:t>Flesh </a:t>
              </a:r>
              <a:r>
                <a:rPr lang="en-US" sz="1600" dirty="0" smtClean="0">
                  <a:solidFill>
                    <a:srgbClr val="D99797"/>
                  </a:solidFill>
                </a:rPr>
                <a:t>(0.01)</a:t>
              </a:r>
              <a:endParaRPr lang="en-US" sz="2000" dirty="0">
                <a:solidFill>
                  <a:srgbClr val="D99797"/>
                </a:solidFill>
              </a:endParaRPr>
            </a:p>
          </p:txBody>
        </p:sp>
        <p:sp>
          <p:nvSpPr>
            <p:cNvPr id="70" name="Freeform 69"/>
            <p:cNvSpPr/>
            <p:nvPr/>
          </p:nvSpPr>
          <p:spPr>
            <a:xfrm>
              <a:off x="867398" y="2895600"/>
              <a:ext cx="7292001" cy="2596858"/>
            </a:xfrm>
            <a:custGeom>
              <a:avLst/>
              <a:gdLst>
                <a:gd name="connsiteX0" fmla="*/ 0 w 6605081"/>
                <a:gd name="connsiteY0" fmla="*/ 0 h 2538919"/>
                <a:gd name="connsiteX1" fmla="*/ 8268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919919"/>
                <a:gd name="connsiteX1" fmla="*/ 2427052 w 6605081"/>
                <a:gd name="connsiteY1" fmla="*/ 0 h 2919919"/>
                <a:gd name="connsiteX2" fmla="*/ 3025303 w 6605081"/>
                <a:gd name="connsiteY2" fmla="*/ 2529192 h 2919919"/>
                <a:gd name="connsiteX3" fmla="*/ 6605081 w 6605081"/>
                <a:gd name="connsiteY3" fmla="*/ 2919919 h 2919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605392"/>
                <a:gd name="connsiteX1" fmla="*/ 2427052 w 6605081"/>
                <a:gd name="connsiteY1" fmla="*/ 0 h 2605392"/>
                <a:gd name="connsiteX2" fmla="*/ 3025303 w 6605081"/>
                <a:gd name="connsiteY2" fmla="*/ 2605392 h 2605392"/>
                <a:gd name="connsiteX3" fmla="*/ 6605081 w 6605081"/>
                <a:gd name="connsiteY3" fmla="*/ 2538919 h 2605392"/>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26015"/>
                <a:gd name="connsiteY0" fmla="*/ 0 h 2536407"/>
                <a:gd name="connsiteX1" fmla="*/ 2427052 w 6626015"/>
                <a:gd name="connsiteY1" fmla="*/ 0 h 2536407"/>
                <a:gd name="connsiteX2" fmla="*/ 3025303 w 6626015"/>
                <a:gd name="connsiteY2" fmla="*/ 2529192 h 2536407"/>
                <a:gd name="connsiteX3" fmla="*/ 6626015 w 6626015"/>
                <a:gd name="connsiteY3" fmla="*/ 2536407 h 2536407"/>
                <a:gd name="connsiteX0" fmla="*/ 0 w 6620991"/>
                <a:gd name="connsiteY0" fmla="*/ 0 h 2529192"/>
                <a:gd name="connsiteX1" fmla="*/ 2427052 w 6620991"/>
                <a:gd name="connsiteY1" fmla="*/ 0 h 2529192"/>
                <a:gd name="connsiteX2" fmla="*/ 3025303 w 6620991"/>
                <a:gd name="connsiteY2" fmla="*/ 2529192 h 2529192"/>
                <a:gd name="connsiteX3" fmla="*/ 6620991 w 6620991"/>
                <a:gd name="connsiteY3" fmla="*/ 2496214 h 2529192"/>
                <a:gd name="connsiteX0" fmla="*/ 0 w 6620991"/>
                <a:gd name="connsiteY0" fmla="*/ 0 h 2541431"/>
                <a:gd name="connsiteX1" fmla="*/ 2427052 w 6620991"/>
                <a:gd name="connsiteY1" fmla="*/ 0 h 2541431"/>
                <a:gd name="connsiteX2" fmla="*/ 3025303 w 6620991"/>
                <a:gd name="connsiteY2" fmla="*/ 2529192 h 2541431"/>
                <a:gd name="connsiteX3" fmla="*/ 6620991 w 6620991"/>
                <a:gd name="connsiteY3" fmla="*/ 2541431 h 2541431"/>
                <a:gd name="connsiteX0" fmla="*/ 0 w 6610943"/>
                <a:gd name="connsiteY0" fmla="*/ 0 h 2541431"/>
                <a:gd name="connsiteX1" fmla="*/ 2427052 w 6610943"/>
                <a:gd name="connsiteY1" fmla="*/ 0 h 2541431"/>
                <a:gd name="connsiteX2" fmla="*/ 3025303 w 6610943"/>
                <a:gd name="connsiteY2" fmla="*/ 2529192 h 2541431"/>
                <a:gd name="connsiteX3" fmla="*/ 6610943 w 6610943"/>
                <a:gd name="connsiteY3" fmla="*/ 2541431 h 2541431"/>
                <a:gd name="connsiteX0" fmla="*/ 0 w 6610943"/>
                <a:gd name="connsiteY0" fmla="*/ 0 h 2541431"/>
                <a:gd name="connsiteX1" fmla="*/ 2427052 w 6610943"/>
                <a:gd name="connsiteY1" fmla="*/ 0 h 2541431"/>
                <a:gd name="connsiteX2" fmla="*/ 3025303 w 6610943"/>
                <a:gd name="connsiteY2" fmla="*/ 2529192 h 2541431"/>
                <a:gd name="connsiteX3" fmla="*/ 6610943 w 6610943"/>
                <a:gd name="connsiteY3" fmla="*/ 2541431 h 2541431"/>
                <a:gd name="connsiteX0" fmla="*/ 0 w 6610943"/>
                <a:gd name="connsiteY0" fmla="*/ 0 h 2596858"/>
                <a:gd name="connsiteX1" fmla="*/ 2427052 w 6610943"/>
                <a:gd name="connsiteY1" fmla="*/ 0 h 2596858"/>
                <a:gd name="connsiteX2" fmla="*/ 3442269 w 6610943"/>
                <a:gd name="connsiteY2" fmla="*/ 2596858 h 2596858"/>
                <a:gd name="connsiteX3" fmla="*/ 6610943 w 6610943"/>
                <a:gd name="connsiteY3" fmla="*/ 2541431 h 2596858"/>
                <a:gd name="connsiteX0" fmla="*/ 0 w 6617649"/>
                <a:gd name="connsiteY0" fmla="*/ 0 h 2596858"/>
                <a:gd name="connsiteX1" fmla="*/ 2427052 w 6617649"/>
                <a:gd name="connsiteY1" fmla="*/ 0 h 2596858"/>
                <a:gd name="connsiteX2" fmla="*/ 3442269 w 6617649"/>
                <a:gd name="connsiteY2" fmla="*/ 2596858 h 2596858"/>
                <a:gd name="connsiteX3" fmla="*/ 6617649 w 6617649"/>
                <a:gd name="connsiteY3" fmla="*/ 2594466 h 2596858"/>
                <a:gd name="connsiteX0" fmla="*/ 0 w 6617649"/>
                <a:gd name="connsiteY0" fmla="*/ 0 h 2596858"/>
                <a:gd name="connsiteX1" fmla="*/ 2427052 w 6617649"/>
                <a:gd name="connsiteY1" fmla="*/ 0 h 2596858"/>
                <a:gd name="connsiteX2" fmla="*/ 3442269 w 6617649"/>
                <a:gd name="connsiteY2" fmla="*/ 2596858 h 2596858"/>
                <a:gd name="connsiteX3" fmla="*/ 6617649 w 6617649"/>
                <a:gd name="connsiteY3" fmla="*/ 2594466 h 2596858"/>
                <a:gd name="connsiteX0" fmla="*/ 0 w 6617649"/>
                <a:gd name="connsiteY0" fmla="*/ 0 h 2596858"/>
                <a:gd name="connsiteX1" fmla="*/ 979252 w 6617649"/>
                <a:gd name="connsiteY1" fmla="*/ 0 h 2596858"/>
                <a:gd name="connsiteX2" fmla="*/ 3442269 w 6617649"/>
                <a:gd name="connsiteY2" fmla="*/ 2596858 h 2596858"/>
                <a:gd name="connsiteX3" fmla="*/ 6617649 w 6617649"/>
                <a:gd name="connsiteY3" fmla="*/ 2594466 h 2596858"/>
                <a:gd name="connsiteX0" fmla="*/ 0 w 6846249"/>
                <a:gd name="connsiteY0" fmla="*/ 0 h 2596858"/>
                <a:gd name="connsiteX1" fmla="*/ 979252 w 6846249"/>
                <a:gd name="connsiteY1" fmla="*/ 0 h 2596858"/>
                <a:gd name="connsiteX2" fmla="*/ 3442269 w 6846249"/>
                <a:gd name="connsiteY2" fmla="*/ 2596858 h 2596858"/>
                <a:gd name="connsiteX3" fmla="*/ 6846249 w 6846249"/>
                <a:gd name="connsiteY3" fmla="*/ 2594466 h 2596858"/>
                <a:gd name="connsiteX0" fmla="*/ 0 w 6998649"/>
                <a:gd name="connsiteY0" fmla="*/ 0 h 2596858"/>
                <a:gd name="connsiteX1" fmla="*/ 979252 w 6998649"/>
                <a:gd name="connsiteY1" fmla="*/ 0 h 2596858"/>
                <a:gd name="connsiteX2" fmla="*/ 3442269 w 6998649"/>
                <a:gd name="connsiteY2" fmla="*/ 2596858 h 2596858"/>
                <a:gd name="connsiteX3" fmla="*/ 6998649 w 6998649"/>
                <a:gd name="connsiteY3" fmla="*/ 2594466 h 2596858"/>
                <a:gd name="connsiteX0" fmla="*/ 0 w 7563736"/>
                <a:gd name="connsiteY0" fmla="*/ 0 h 2596858"/>
                <a:gd name="connsiteX1" fmla="*/ 979252 w 7563736"/>
                <a:gd name="connsiteY1" fmla="*/ 0 h 2596858"/>
                <a:gd name="connsiteX2" fmla="*/ 3442269 w 7563736"/>
                <a:gd name="connsiteY2" fmla="*/ 2596858 h 2596858"/>
                <a:gd name="connsiteX3" fmla="*/ 7563736 w 7563736"/>
                <a:gd name="connsiteY3" fmla="*/ 2594466 h 2596858"/>
                <a:gd name="connsiteX0" fmla="*/ 0 w 7725189"/>
                <a:gd name="connsiteY0" fmla="*/ 0 h 2596858"/>
                <a:gd name="connsiteX1" fmla="*/ 979252 w 7725189"/>
                <a:gd name="connsiteY1" fmla="*/ 0 h 2596858"/>
                <a:gd name="connsiteX2" fmla="*/ 3442269 w 7725189"/>
                <a:gd name="connsiteY2" fmla="*/ 2596858 h 2596858"/>
                <a:gd name="connsiteX3" fmla="*/ 7725189 w 7725189"/>
                <a:gd name="connsiteY3" fmla="*/ 2594466 h 2596858"/>
              </a:gdLst>
              <a:ahLst/>
              <a:cxnLst>
                <a:cxn ang="0">
                  <a:pos x="connsiteX0" y="connsiteY0"/>
                </a:cxn>
                <a:cxn ang="0">
                  <a:pos x="connsiteX1" y="connsiteY1"/>
                </a:cxn>
                <a:cxn ang="0">
                  <a:pos x="connsiteX2" y="connsiteY2"/>
                </a:cxn>
                <a:cxn ang="0">
                  <a:pos x="connsiteX3" y="connsiteY3"/>
                </a:cxn>
              </a:cxnLst>
              <a:rect l="l" t="t" r="r" b="b"/>
              <a:pathLst>
                <a:path w="7725189" h="2596858">
                  <a:moveTo>
                    <a:pt x="0" y="0"/>
                  </a:moveTo>
                  <a:lnTo>
                    <a:pt x="979252" y="0"/>
                  </a:lnTo>
                  <a:lnTo>
                    <a:pt x="3442269" y="2596858"/>
                  </a:lnTo>
                  <a:lnTo>
                    <a:pt x="7725189" y="2594466"/>
                  </a:lnTo>
                </a:path>
              </a:pathLst>
            </a:custGeom>
            <a:ln w="28575">
              <a:solidFill>
                <a:schemeClr val="accent4">
                  <a:lumMod val="75000"/>
                </a:schemeClr>
              </a:solidFill>
            </a:ln>
            <a:effectLst>
              <a:outerShdw blurRad="101600" dist="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867398" y="2971800"/>
              <a:ext cx="7292001" cy="2596858"/>
            </a:xfrm>
            <a:custGeom>
              <a:avLst/>
              <a:gdLst>
                <a:gd name="connsiteX0" fmla="*/ 0 w 6605081"/>
                <a:gd name="connsiteY0" fmla="*/ 0 h 2538919"/>
                <a:gd name="connsiteX1" fmla="*/ 8268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919919"/>
                <a:gd name="connsiteX1" fmla="*/ 2427052 w 6605081"/>
                <a:gd name="connsiteY1" fmla="*/ 0 h 2919919"/>
                <a:gd name="connsiteX2" fmla="*/ 3025303 w 6605081"/>
                <a:gd name="connsiteY2" fmla="*/ 2529192 h 2919919"/>
                <a:gd name="connsiteX3" fmla="*/ 6605081 w 6605081"/>
                <a:gd name="connsiteY3" fmla="*/ 2919919 h 2919919"/>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05081"/>
                <a:gd name="connsiteY0" fmla="*/ 0 h 2605392"/>
                <a:gd name="connsiteX1" fmla="*/ 2427052 w 6605081"/>
                <a:gd name="connsiteY1" fmla="*/ 0 h 2605392"/>
                <a:gd name="connsiteX2" fmla="*/ 3025303 w 6605081"/>
                <a:gd name="connsiteY2" fmla="*/ 2605392 h 2605392"/>
                <a:gd name="connsiteX3" fmla="*/ 6605081 w 6605081"/>
                <a:gd name="connsiteY3" fmla="*/ 2538919 h 2605392"/>
                <a:gd name="connsiteX0" fmla="*/ 0 w 6605081"/>
                <a:gd name="connsiteY0" fmla="*/ 0 h 2538919"/>
                <a:gd name="connsiteX1" fmla="*/ 2427052 w 6605081"/>
                <a:gd name="connsiteY1" fmla="*/ 0 h 2538919"/>
                <a:gd name="connsiteX2" fmla="*/ 3025303 w 6605081"/>
                <a:gd name="connsiteY2" fmla="*/ 2529192 h 2538919"/>
                <a:gd name="connsiteX3" fmla="*/ 6605081 w 6605081"/>
                <a:gd name="connsiteY3" fmla="*/ 2538919 h 2538919"/>
                <a:gd name="connsiteX0" fmla="*/ 0 w 6626015"/>
                <a:gd name="connsiteY0" fmla="*/ 0 h 2536407"/>
                <a:gd name="connsiteX1" fmla="*/ 2427052 w 6626015"/>
                <a:gd name="connsiteY1" fmla="*/ 0 h 2536407"/>
                <a:gd name="connsiteX2" fmla="*/ 3025303 w 6626015"/>
                <a:gd name="connsiteY2" fmla="*/ 2529192 h 2536407"/>
                <a:gd name="connsiteX3" fmla="*/ 6626015 w 6626015"/>
                <a:gd name="connsiteY3" fmla="*/ 2536407 h 2536407"/>
                <a:gd name="connsiteX0" fmla="*/ 0 w 6620991"/>
                <a:gd name="connsiteY0" fmla="*/ 0 h 2529192"/>
                <a:gd name="connsiteX1" fmla="*/ 2427052 w 6620991"/>
                <a:gd name="connsiteY1" fmla="*/ 0 h 2529192"/>
                <a:gd name="connsiteX2" fmla="*/ 3025303 w 6620991"/>
                <a:gd name="connsiteY2" fmla="*/ 2529192 h 2529192"/>
                <a:gd name="connsiteX3" fmla="*/ 6620991 w 6620991"/>
                <a:gd name="connsiteY3" fmla="*/ 2496214 h 2529192"/>
                <a:gd name="connsiteX0" fmla="*/ 0 w 6620991"/>
                <a:gd name="connsiteY0" fmla="*/ 0 h 2541431"/>
                <a:gd name="connsiteX1" fmla="*/ 2427052 w 6620991"/>
                <a:gd name="connsiteY1" fmla="*/ 0 h 2541431"/>
                <a:gd name="connsiteX2" fmla="*/ 3025303 w 6620991"/>
                <a:gd name="connsiteY2" fmla="*/ 2529192 h 2541431"/>
                <a:gd name="connsiteX3" fmla="*/ 6620991 w 6620991"/>
                <a:gd name="connsiteY3" fmla="*/ 2541431 h 2541431"/>
                <a:gd name="connsiteX0" fmla="*/ 0 w 6610943"/>
                <a:gd name="connsiteY0" fmla="*/ 0 h 2541431"/>
                <a:gd name="connsiteX1" fmla="*/ 2427052 w 6610943"/>
                <a:gd name="connsiteY1" fmla="*/ 0 h 2541431"/>
                <a:gd name="connsiteX2" fmla="*/ 3025303 w 6610943"/>
                <a:gd name="connsiteY2" fmla="*/ 2529192 h 2541431"/>
                <a:gd name="connsiteX3" fmla="*/ 6610943 w 6610943"/>
                <a:gd name="connsiteY3" fmla="*/ 2541431 h 2541431"/>
                <a:gd name="connsiteX0" fmla="*/ 0 w 6610943"/>
                <a:gd name="connsiteY0" fmla="*/ 0 h 2541431"/>
                <a:gd name="connsiteX1" fmla="*/ 2427052 w 6610943"/>
                <a:gd name="connsiteY1" fmla="*/ 0 h 2541431"/>
                <a:gd name="connsiteX2" fmla="*/ 3025303 w 6610943"/>
                <a:gd name="connsiteY2" fmla="*/ 2529192 h 2541431"/>
                <a:gd name="connsiteX3" fmla="*/ 6610943 w 6610943"/>
                <a:gd name="connsiteY3" fmla="*/ 2541431 h 2541431"/>
                <a:gd name="connsiteX0" fmla="*/ 0 w 6610943"/>
                <a:gd name="connsiteY0" fmla="*/ 0 h 2596858"/>
                <a:gd name="connsiteX1" fmla="*/ 2427052 w 6610943"/>
                <a:gd name="connsiteY1" fmla="*/ 0 h 2596858"/>
                <a:gd name="connsiteX2" fmla="*/ 3442269 w 6610943"/>
                <a:gd name="connsiteY2" fmla="*/ 2596858 h 2596858"/>
                <a:gd name="connsiteX3" fmla="*/ 6610943 w 6610943"/>
                <a:gd name="connsiteY3" fmla="*/ 2541431 h 2596858"/>
                <a:gd name="connsiteX0" fmla="*/ 0 w 6617649"/>
                <a:gd name="connsiteY0" fmla="*/ 0 h 2596858"/>
                <a:gd name="connsiteX1" fmla="*/ 2427052 w 6617649"/>
                <a:gd name="connsiteY1" fmla="*/ 0 h 2596858"/>
                <a:gd name="connsiteX2" fmla="*/ 3442269 w 6617649"/>
                <a:gd name="connsiteY2" fmla="*/ 2596858 h 2596858"/>
                <a:gd name="connsiteX3" fmla="*/ 6617649 w 6617649"/>
                <a:gd name="connsiteY3" fmla="*/ 2594466 h 2596858"/>
                <a:gd name="connsiteX0" fmla="*/ 0 w 6617649"/>
                <a:gd name="connsiteY0" fmla="*/ 0 h 2596858"/>
                <a:gd name="connsiteX1" fmla="*/ 2427052 w 6617649"/>
                <a:gd name="connsiteY1" fmla="*/ 0 h 2596858"/>
                <a:gd name="connsiteX2" fmla="*/ 3442269 w 6617649"/>
                <a:gd name="connsiteY2" fmla="*/ 2596858 h 2596858"/>
                <a:gd name="connsiteX3" fmla="*/ 6617649 w 6617649"/>
                <a:gd name="connsiteY3" fmla="*/ 2594466 h 2596858"/>
                <a:gd name="connsiteX0" fmla="*/ 0 w 6617649"/>
                <a:gd name="connsiteY0" fmla="*/ 0 h 2596858"/>
                <a:gd name="connsiteX1" fmla="*/ 979252 w 6617649"/>
                <a:gd name="connsiteY1" fmla="*/ 0 h 2596858"/>
                <a:gd name="connsiteX2" fmla="*/ 3442269 w 6617649"/>
                <a:gd name="connsiteY2" fmla="*/ 2596858 h 2596858"/>
                <a:gd name="connsiteX3" fmla="*/ 6617649 w 6617649"/>
                <a:gd name="connsiteY3" fmla="*/ 2594466 h 2596858"/>
                <a:gd name="connsiteX0" fmla="*/ 0 w 6617649"/>
                <a:gd name="connsiteY0" fmla="*/ 0 h 2596858"/>
                <a:gd name="connsiteX1" fmla="*/ 979252 w 6617649"/>
                <a:gd name="connsiteY1" fmla="*/ 0 h 2596858"/>
                <a:gd name="connsiteX2" fmla="*/ 1003869 w 6617649"/>
                <a:gd name="connsiteY2" fmla="*/ 2596858 h 2596858"/>
                <a:gd name="connsiteX3" fmla="*/ 6617649 w 6617649"/>
                <a:gd name="connsiteY3" fmla="*/ 2594466 h 2596858"/>
                <a:gd name="connsiteX0" fmla="*/ 0 w 6846249"/>
                <a:gd name="connsiteY0" fmla="*/ 0 h 2596858"/>
                <a:gd name="connsiteX1" fmla="*/ 979252 w 6846249"/>
                <a:gd name="connsiteY1" fmla="*/ 0 h 2596858"/>
                <a:gd name="connsiteX2" fmla="*/ 1003869 w 6846249"/>
                <a:gd name="connsiteY2" fmla="*/ 2596858 h 2596858"/>
                <a:gd name="connsiteX3" fmla="*/ 6846249 w 6846249"/>
                <a:gd name="connsiteY3" fmla="*/ 2594466 h 2596858"/>
                <a:gd name="connsiteX0" fmla="*/ 0 w 6846249"/>
                <a:gd name="connsiteY0" fmla="*/ 0 h 2596858"/>
                <a:gd name="connsiteX1" fmla="*/ 979252 w 6846249"/>
                <a:gd name="connsiteY1" fmla="*/ 0 h 2596858"/>
                <a:gd name="connsiteX2" fmla="*/ 1003869 w 6846249"/>
                <a:gd name="connsiteY2" fmla="*/ 2596858 h 2596858"/>
                <a:gd name="connsiteX3" fmla="*/ 6846249 w 6846249"/>
                <a:gd name="connsiteY3" fmla="*/ 2594466 h 2596858"/>
                <a:gd name="connsiteX0" fmla="*/ 0 w 6846249"/>
                <a:gd name="connsiteY0" fmla="*/ 0 h 2596858"/>
                <a:gd name="connsiteX1" fmla="*/ 979252 w 6846249"/>
                <a:gd name="connsiteY1" fmla="*/ 0 h 2596858"/>
                <a:gd name="connsiteX2" fmla="*/ 1003869 w 6846249"/>
                <a:gd name="connsiteY2" fmla="*/ 2596858 h 2596858"/>
                <a:gd name="connsiteX3" fmla="*/ 6846249 w 6846249"/>
                <a:gd name="connsiteY3" fmla="*/ 2594466 h 2596858"/>
                <a:gd name="connsiteX0" fmla="*/ 0 w 6998649"/>
                <a:gd name="connsiteY0" fmla="*/ 0 h 2596858"/>
                <a:gd name="connsiteX1" fmla="*/ 979252 w 6998649"/>
                <a:gd name="connsiteY1" fmla="*/ 0 h 2596858"/>
                <a:gd name="connsiteX2" fmla="*/ 1003869 w 6998649"/>
                <a:gd name="connsiteY2" fmla="*/ 2596858 h 2596858"/>
                <a:gd name="connsiteX3" fmla="*/ 6998649 w 6998649"/>
                <a:gd name="connsiteY3" fmla="*/ 2594466 h 2596858"/>
                <a:gd name="connsiteX0" fmla="*/ 0 w 6998649"/>
                <a:gd name="connsiteY0" fmla="*/ 0 h 2596858"/>
                <a:gd name="connsiteX1" fmla="*/ 979252 w 6998649"/>
                <a:gd name="connsiteY1" fmla="*/ 0 h 2596858"/>
                <a:gd name="connsiteX2" fmla="*/ 1003869 w 6998649"/>
                <a:gd name="connsiteY2" fmla="*/ 2596858 h 2596858"/>
                <a:gd name="connsiteX3" fmla="*/ 6998649 w 6998649"/>
                <a:gd name="connsiteY3" fmla="*/ 2594466 h 2596858"/>
                <a:gd name="connsiteX0" fmla="*/ 0 w 7563736"/>
                <a:gd name="connsiteY0" fmla="*/ 0 h 2596858"/>
                <a:gd name="connsiteX1" fmla="*/ 979252 w 7563736"/>
                <a:gd name="connsiteY1" fmla="*/ 0 h 2596858"/>
                <a:gd name="connsiteX2" fmla="*/ 1003869 w 7563736"/>
                <a:gd name="connsiteY2" fmla="*/ 2596858 h 2596858"/>
                <a:gd name="connsiteX3" fmla="*/ 7563736 w 7563736"/>
                <a:gd name="connsiteY3" fmla="*/ 2594466 h 2596858"/>
                <a:gd name="connsiteX0" fmla="*/ 0 w 7725189"/>
                <a:gd name="connsiteY0" fmla="*/ 0 h 2596858"/>
                <a:gd name="connsiteX1" fmla="*/ 979252 w 7725189"/>
                <a:gd name="connsiteY1" fmla="*/ 0 h 2596858"/>
                <a:gd name="connsiteX2" fmla="*/ 1003869 w 7725189"/>
                <a:gd name="connsiteY2" fmla="*/ 2596858 h 2596858"/>
                <a:gd name="connsiteX3" fmla="*/ 7725189 w 7725189"/>
                <a:gd name="connsiteY3" fmla="*/ 2594466 h 2596858"/>
              </a:gdLst>
              <a:ahLst/>
              <a:cxnLst>
                <a:cxn ang="0">
                  <a:pos x="connsiteX0" y="connsiteY0"/>
                </a:cxn>
                <a:cxn ang="0">
                  <a:pos x="connsiteX1" y="connsiteY1"/>
                </a:cxn>
                <a:cxn ang="0">
                  <a:pos x="connsiteX2" y="connsiteY2"/>
                </a:cxn>
                <a:cxn ang="0">
                  <a:pos x="connsiteX3" y="connsiteY3"/>
                </a:cxn>
              </a:cxnLst>
              <a:rect l="l" t="t" r="r" b="b"/>
              <a:pathLst>
                <a:path w="7725189" h="2596858">
                  <a:moveTo>
                    <a:pt x="0" y="0"/>
                  </a:moveTo>
                  <a:lnTo>
                    <a:pt x="979252" y="0"/>
                  </a:lnTo>
                  <a:lnTo>
                    <a:pt x="1003869" y="2596858"/>
                  </a:lnTo>
                  <a:lnTo>
                    <a:pt x="7725189" y="2594466"/>
                  </a:lnTo>
                </a:path>
              </a:pathLst>
            </a:custGeom>
            <a:ln w="28575">
              <a:solidFill>
                <a:srgbClr val="C00000"/>
              </a:solidFill>
            </a:ln>
            <a:effectLst>
              <a:outerShdw blurRad="101600" dist="508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p:cNvCxnSpPr/>
            <p:nvPr/>
          </p:nvCxnSpPr>
          <p:spPr>
            <a:xfrm rot="5400000" flipH="1" flipV="1">
              <a:off x="-1227631" y="3695231"/>
              <a:ext cx="4191659" cy="1599"/>
            </a:xfrm>
            <a:prstGeom prst="straightConnector1">
              <a:avLst/>
            </a:prstGeom>
            <a:ln w="19050">
              <a:solidFill>
                <a:schemeClr val="tx1">
                  <a:lumMod val="8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868198" y="5787957"/>
              <a:ext cx="7341947" cy="2972"/>
            </a:xfrm>
            <a:prstGeom prst="straightConnector1">
              <a:avLst/>
            </a:prstGeom>
            <a:ln w="19050">
              <a:solidFill>
                <a:schemeClr val="tx1">
                  <a:lumMod val="8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76200" y="5334000"/>
            <a:ext cx="719271" cy="369332"/>
          </a:xfrm>
          <a:prstGeom prst="rect">
            <a:avLst/>
          </a:prstGeom>
          <a:noFill/>
        </p:spPr>
        <p:txBody>
          <a:bodyPr wrap="square" rtlCol="0">
            <a:spAutoFit/>
          </a:bodyPr>
          <a:lstStyle/>
          <a:p>
            <a:pPr algn="r"/>
            <a:r>
              <a:rPr lang="en-US" dirty="0" smtClean="0">
                <a:solidFill>
                  <a:schemeClr val="tx1">
                    <a:lumMod val="85000"/>
                  </a:schemeClr>
                </a:solidFill>
                <a:latin typeface="Times New Roman" pitchFamily="18" charset="0"/>
                <a:cs typeface="Times New Roman" pitchFamily="18" charset="0"/>
              </a:rPr>
              <a:t>0</a:t>
            </a:r>
            <a:endParaRPr lang="en-US" dirty="0">
              <a:solidFill>
                <a:schemeClr val="tx1">
                  <a:lumMod val="85000"/>
                </a:schemeClr>
              </a:solidFill>
              <a:latin typeface="Times New Roman" pitchFamily="18" charset="0"/>
              <a:cs typeface="Times New Roman" pitchFamily="18" charset="0"/>
            </a:endParaRPr>
          </a:p>
        </p:txBody>
      </p:sp>
      <p:sp>
        <p:nvSpPr>
          <p:cNvPr id="73" name="TextBox 72"/>
          <p:cNvSpPr txBox="1"/>
          <p:nvPr/>
        </p:nvSpPr>
        <p:spPr>
          <a:xfrm>
            <a:off x="76200" y="2706228"/>
            <a:ext cx="719271" cy="369332"/>
          </a:xfrm>
          <a:prstGeom prst="rect">
            <a:avLst/>
          </a:prstGeom>
          <a:noFill/>
        </p:spPr>
        <p:txBody>
          <a:bodyPr wrap="square" rtlCol="0">
            <a:spAutoFit/>
          </a:bodyPr>
          <a:lstStyle/>
          <a:p>
            <a:pPr algn="r"/>
            <a:r>
              <a:rPr lang="en-US" dirty="0" smtClean="0">
                <a:solidFill>
                  <a:schemeClr val="tx1">
                    <a:lumMod val="85000"/>
                  </a:schemeClr>
                </a:solidFill>
                <a:latin typeface="Times New Roman" pitchFamily="18" charset="0"/>
                <a:cs typeface="Times New Roman" pitchFamily="18" charset="0"/>
              </a:rPr>
              <a:t>1</a:t>
            </a:r>
            <a:endParaRPr lang="en-US" dirty="0">
              <a:solidFill>
                <a:schemeClr val="tx1">
                  <a:lumMod val="85000"/>
                </a:schemeClr>
              </a:solidFill>
              <a:latin typeface="Times New Roman" pitchFamily="18" charset="0"/>
              <a:cs typeface="Times New Roman" pitchFamily="18" charset="0"/>
            </a:endParaRPr>
          </a:p>
        </p:txBody>
      </p:sp>
      <p:sp>
        <p:nvSpPr>
          <p:cNvPr id="74" name="TextBox 73"/>
          <p:cNvSpPr txBox="1"/>
          <p:nvPr/>
        </p:nvSpPr>
        <p:spPr>
          <a:xfrm>
            <a:off x="6749041" y="5983069"/>
            <a:ext cx="2318759" cy="646331"/>
          </a:xfrm>
          <a:prstGeom prst="rect">
            <a:avLst/>
          </a:prstGeom>
          <a:noFill/>
          <a:ln w="19050">
            <a:noFill/>
          </a:ln>
        </p:spPr>
        <p:txBody>
          <a:bodyPr wrap="square" rtlCol="0">
            <a:spAutoFit/>
          </a:bodyPr>
          <a:lstStyle/>
          <a:p>
            <a:r>
              <a:rPr lang="el-GR" i="1" dirty="0" smtClean="0">
                <a:solidFill>
                  <a:schemeClr val="tx1">
                    <a:lumMod val="95000"/>
                  </a:schemeClr>
                </a:solidFill>
                <a:latin typeface="Times New Roman" pitchFamily="18" charset="0"/>
                <a:cs typeface="Times New Roman" pitchFamily="18" charset="0"/>
              </a:rPr>
              <a:t>τ</a:t>
            </a:r>
            <a:r>
              <a:rPr lang="en-US" i="1" baseline="-25000" dirty="0" smtClean="0">
                <a:solidFill>
                  <a:schemeClr val="tx1">
                    <a:lumMod val="95000"/>
                  </a:schemeClr>
                </a:solidFill>
                <a:latin typeface="Times New Roman" pitchFamily="18" charset="0"/>
                <a:cs typeface="Times New Roman" pitchFamily="18" charset="0"/>
              </a:rPr>
              <a:t>u</a:t>
            </a:r>
            <a:r>
              <a:rPr lang="en-US" dirty="0" smtClean="0">
                <a:solidFill>
                  <a:schemeClr val="tx1">
                    <a:lumMod val="95000"/>
                  </a:schemeClr>
                </a:solidFill>
                <a:latin typeface="Times New Roman" pitchFamily="18" charset="0"/>
                <a:cs typeface="Times New Roman" pitchFamily="18" charset="0"/>
              </a:rPr>
              <a:t> = </a:t>
            </a:r>
            <a:r>
              <a:rPr lang="en-US" i="1" dirty="0" smtClean="0">
                <a:solidFill>
                  <a:schemeClr val="tx1">
                    <a:lumMod val="95000"/>
                  </a:schemeClr>
                </a:solidFill>
                <a:latin typeface="Times New Roman" pitchFamily="18" charset="0"/>
                <a:cs typeface="Times New Roman" pitchFamily="18" charset="0"/>
              </a:rPr>
              <a:t>I</a:t>
            </a:r>
          </a:p>
          <a:p>
            <a:r>
              <a:rPr lang="el-GR" i="1" dirty="0" smtClean="0">
                <a:solidFill>
                  <a:schemeClr val="tx1">
                    <a:lumMod val="95000"/>
                  </a:schemeClr>
                </a:solidFill>
                <a:latin typeface="Times New Roman" pitchFamily="18" charset="0"/>
                <a:cs typeface="Times New Roman" pitchFamily="18" charset="0"/>
              </a:rPr>
              <a:t>τ</a:t>
            </a:r>
            <a:r>
              <a:rPr lang="en-US" i="1" baseline="-25000" dirty="0" smtClean="0">
                <a:solidFill>
                  <a:schemeClr val="tx1">
                    <a:lumMod val="95000"/>
                  </a:schemeClr>
                </a:solidFill>
                <a:latin typeface="Times New Roman" pitchFamily="18" charset="0"/>
                <a:cs typeface="Times New Roman" pitchFamily="18" charset="0"/>
              </a:rPr>
              <a:t>l</a:t>
            </a:r>
            <a:r>
              <a:rPr lang="en-US" dirty="0" smtClean="0">
                <a:solidFill>
                  <a:schemeClr val="tx1">
                    <a:lumMod val="95000"/>
                  </a:schemeClr>
                </a:solidFill>
                <a:latin typeface="Times New Roman" pitchFamily="18" charset="0"/>
                <a:cs typeface="Times New Roman" pitchFamily="18" charset="0"/>
              </a:rPr>
              <a:t> = max(2 * </a:t>
            </a:r>
            <a:r>
              <a:rPr lang="en-US" i="1" dirty="0" smtClean="0">
                <a:solidFill>
                  <a:schemeClr val="tx1">
                    <a:lumMod val="95000"/>
                  </a:schemeClr>
                </a:solidFill>
                <a:latin typeface="Times New Roman" pitchFamily="18" charset="0"/>
                <a:cs typeface="Times New Roman" pitchFamily="18" charset="0"/>
              </a:rPr>
              <a:t>I</a:t>
            </a:r>
            <a:r>
              <a:rPr lang="en-US" dirty="0" smtClean="0">
                <a:solidFill>
                  <a:schemeClr val="tx1">
                    <a:lumMod val="95000"/>
                  </a:schemeClr>
                </a:solidFill>
                <a:latin typeface="Times New Roman" pitchFamily="18" charset="0"/>
                <a:cs typeface="Times New Roman" pitchFamily="18" charset="0"/>
              </a:rPr>
              <a:t> – 1, 0)</a:t>
            </a:r>
            <a:endParaRPr lang="en-US" dirty="0">
              <a:solidFill>
                <a:schemeClr val="tx1">
                  <a:lumMod val="95000"/>
                </a:schemeClr>
              </a:solidFill>
            </a:endParaRPr>
          </a:p>
        </p:txBody>
      </p:sp>
      <p:sp>
        <p:nvSpPr>
          <p:cNvPr id="27" name="Footer Placeholder 26"/>
          <p:cNvSpPr>
            <a:spLocks noGrp="1"/>
          </p:cNvSpPr>
          <p:nvPr>
            <p:ph type="ftr" sz="quarter" idx="12"/>
          </p:nvPr>
        </p:nvSpPr>
        <p:spPr/>
        <p:txBody>
          <a:bodyPr/>
          <a:lstStyle/>
          <a:p>
            <a:r>
              <a:rPr lang="en-US" smtClean="0"/>
              <a:t>Michael Burns - Contextual Medical Visualization</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result_wolf_1_l.avi">
            <a:hlinkClick r:id="" action="ppaction://media"/>
          </p:cNvPr>
          <p:cNvPicPr>
            <a:picLocks noGrp="1" noRot="1" noChangeAspect="1"/>
          </p:cNvPicPr>
          <p:nvPr>
            <p:ph idx="1"/>
            <a:videoFile r:link="rId1"/>
          </p:nvPr>
        </p:nvPicPr>
        <p:blipFill>
          <a:blip r:embed="rId4"/>
          <a:stretch>
            <a:fillRect/>
          </a:stretch>
        </p:blipFill>
        <p:spPr>
          <a:xfrm>
            <a:off x="304800" y="1600200"/>
            <a:ext cx="6250781" cy="4688086"/>
          </a:xfrm>
          <a:prstGeom prst="rect">
            <a:avLst/>
          </a:prstGeom>
        </p:spPr>
      </p:pic>
      <p:grpSp>
        <p:nvGrpSpPr>
          <p:cNvPr id="28" name="Group 27"/>
          <p:cNvGrpSpPr/>
          <p:nvPr/>
        </p:nvGrpSpPr>
        <p:grpSpPr>
          <a:xfrm>
            <a:off x="6629400" y="2895600"/>
            <a:ext cx="2286000" cy="1524000"/>
            <a:chOff x="6629400" y="228600"/>
            <a:chExt cx="2286000" cy="1524000"/>
          </a:xfrm>
        </p:grpSpPr>
        <p:sp>
          <p:nvSpPr>
            <p:cNvPr id="21" name="Rectangle 20"/>
            <p:cNvSpPr/>
            <p:nvPr/>
          </p:nvSpPr>
          <p:spPr>
            <a:xfrm>
              <a:off x="6629400" y="228600"/>
              <a:ext cx="2286000" cy="1524000"/>
            </a:xfrm>
            <a:prstGeom prst="rect">
              <a:avLst/>
            </a:prstGeom>
            <a:solidFill>
              <a:schemeClr val="bg1">
                <a:lumMod val="50000"/>
                <a:lumOff val="50000"/>
              </a:schemeClr>
            </a:solid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7466012" y="609600"/>
              <a:ext cx="611982" cy="915988"/>
              <a:chOff x="7466012" y="609600"/>
              <a:chExt cx="611982" cy="915988"/>
            </a:xfrm>
            <a:effectLst>
              <a:outerShdw blurRad="63500" dist="38100" dir="2700000" algn="tl" rotWithShape="0">
                <a:prstClr val="black">
                  <a:alpha val="40000"/>
                </a:prstClr>
              </a:outerShdw>
            </a:effectLst>
          </p:grpSpPr>
          <p:cxnSp>
            <p:nvCxnSpPr>
              <p:cNvPr id="23" name="Straight Connector 22"/>
              <p:cNvCxnSpPr/>
              <p:nvPr/>
            </p:nvCxnSpPr>
            <p:spPr>
              <a:xfrm rot="5400000">
                <a:off x="7009606" y="1066006"/>
                <a:ext cx="914400" cy="1588"/>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467600" y="1524000"/>
                <a:ext cx="608806" cy="1588"/>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7620000" y="1066800"/>
                <a:ext cx="914400" cy="1588"/>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10" name="TextBox 9"/>
          <p:cNvSpPr txBox="1"/>
          <p:nvPr/>
        </p:nvSpPr>
        <p:spPr>
          <a:xfrm>
            <a:off x="6629400" y="4419600"/>
            <a:ext cx="2286000" cy="646331"/>
          </a:xfrm>
          <a:prstGeom prst="rect">
            <a:avLst/>
          </a:prstGeom>
          <a:noFill/>
        </p:spPr>
        <p:txBody>
          <a:bodyPr wrap="square" rtlCol="0">
            <a:spAutoFit/>
          </a:bodyPr>
          <a:lstStyle/>
          <a:p>
            <a:pPr algn="ctr"/>
            <a:r>
              <a:rPr lang="en-US" dirty="0" smtClean="0"/>
              <a:t>No cutaway</a:t>
            </a:r>
          </a:p>
          <a:p>
            <a:pPr algn="ctr"/>
            <a:r>
              <a:rPr lang="en-US" dirty="0" smtClean="0"/>
              <a:t>(over draw)</a:t>
            </a:r>
            <a:endParaRPr lang="en-US" dirty="0"/>
          </a:p>
        </p:txBody>
      </p:sp>
      <p:sp>
        <p:nvSpPr>
          <p:cNvPr id="11" name="Footer Placeholder 10"/>
          <p:cNvSpPr>
            <a:spLocks noGrp="1"/>
          </p:cNvSpPr>
          <p:nvPr>
            <p:ph type="ftr" sz="quarter" idx="11"/>
          </p:nvPr>
        </p:nvSpPr>
        <p:spPr/>
        <p:txBody>
          <a:bodyPr/>
          <a:lstStyle/>
          <a:p>
            <a:r>
              <a:rPr lang="en-US" smtClean="0"/>
              <a:t>Michael Burns - Contextual Medical Visualization</a:t>
            </a:r>
            <a:endParaRPr lang="en-US"/>
          </a:p>
        </p:txBody>
      </p:sp>
      <p:pic>
        <p:nvPicPr>
          <p:cNvPr id="12" name="Picture 11" descr="logo_bergen.png"/>
          <p:cNvPicPr>
            <a:picLocks noChangeAspect="1"/>
          </p:cNvPicPr>
          <p:nvPr/>
        </p:nvPicPr>
        <p:blipFill>
          <a:blip r:embed="rId5" cstate="print">
            <a:lum bright="-20000"/>
          </a:blip>
          <a:stretch>
            <a:fillRect/>
          </a:stretch>
        </p:blipFill>
        <p:spPr>
          <a:xfrm>
            <a:off x="6629400" y="6324600"/>
            <a:ext cx="240715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200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result_wolf_2_l.avi">
            <a:hlinkClick r:id="" action="ppaction://media"/>
          </p:cNvPr>
          <p:cNvPicPr>
            <a:picLocks noGrp="1" noRot="1" noChangeAspect="1"/>
          </p:cNvPicPr>
          <p:nvPr>
            <p:ph idx="1"/>
            <a:videoFile r:link="rId1"/>
          </p:nvPr>
        </p:nvPicPr>
        <p:blipFill>
          <a:blip r:embed="rId4"/>
          <a:stretch>
            <a:fillRect/>
          </a:stretch>
        </p:blipFill>
        <p:spPr>
          <a:xfrm>
            <a:off x="304800" y="1600200"/>
            <a:ext cx="6250781" cy="4688086"/>
          </a:xfrm>
          <a:prstGeom prst="rect">
            <a:avLst/>
          </a:prstGeom>
        </p:spPr>
      </p:pic>
      <p:grpSp>
        <p:nvGrpSpPr>
          <p:cNvPr id="16" name="Group 15"/>
          <p:cNvGrpSpPr/>
          <p:nvPr/>
        </p:nvGrpSpPr>
        <p:grpSpPr>
          <a:xfrm>
            <a:off x="6629400" y="2895600"/>
            <a:ext cx="2286000" cy="1524000"/>
            <a:chOff x="6629400" y="228600"/>
            <a:chExt cx="2286000" cy="1524000"/>
          </a:xfrm>
        </p:grpSpPr>
        <p:sp>
          <p:nvSpPr>
            <p:cNvPr id="11" name="Rectangle 10"/>
            <p:cNvSpPr/>
            <p:nvPr/>
          </p:nvSpPr>
          <p:spPr>
            <a:xfrm>
              <a:off x="6629400" y="228600"/>
              <a:ext cx="2286000" cy="1524000"/>
            </a:xfrm>
            <a:prstGeom prst="rect">
              <a:avLst/>
            </a:prstGeom>
            <a:solidFill>
              <a:schemeClr val="bg1">
                <a:lumMod val="50000"/>
                <a:lumOff val="50000"/>
              </a:schemeClr>
            </a:solid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934200" y="838200"/>
              <a:ext cx="1676400" cy="687388"/>
              <a:chOff x="6934200" y="838200"/>
              <a:chExt cx="1676400" cy="687388"/>
            </a:xfrm>
            <a:effectLst>
              <a:outerShdw blurRad="63500" dist="38100" dir="2700000" algn="tl" rotWithShape="0">
                <a:prstClr val="black">
                  <a:alpha val="40000"/>
                </a:prstClr>
              </a:outerShdw>
            </a:effectLst>
          </p:grpSpPr>
          <p:cxnSp>
            <p:nvCxnSpPr>
              <p:cNvPr id="13" name="Straight Connector 12"/>
              <p:cNvCxnSpPr/>
              <p:nvPr/>
            </p:nvCxnSpPr>
            <p:spPr>
              <a:xfrm rot="16200000" flipH="1">
                <a:off x="6857206" y="915194"/>
                <a:ext cx="685800" cy="531812"/>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467600" y="1524000"/>
                <a:ext cx="608806" cy="1588"/>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8001000" y="914400"/>
                <a:ext cx="685800" cy="533400"/>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10" name="TextBox 9"/>
          <p:cNvSpPr txBox="1"/>
          <p:nvPr/>
        </p:nvSpPr>
        <p:spPr>
          <a:xfrm>
            <a:off x="6629400" y="4419600"/>
            <a:ext cx="2286000" cy="369332"/>
          </a:xfrm>
          <a:prstGeom prst="rect">
            <a:avLst/>
          </a:prstGeom>
          <a:noFill/>
        </p:spPr>
        <p:txBody>
          <a:bodyPr wrap="square" rtlCol="0">
            <a:spAutoFit/>
          </a:bodyPr>
          <a:lstStyle/>
          <a:p>
            <a:pPr algn="ctr"/>
            <a:r>
              <a:rPr lang="en-US" dirty="0" smtClean="0"/>
              <a:t>Simple cutaway</a:t>
            </a:r>
          </a:p>
        </p:txBody>
      </p:sp>
      <p:sp>
        <p:nvSpPr>
          <p:cNvPr id="17" name="Footer Placeholder 16"/>
          <p:cNvSpPr>
            <a:spLocks noGrp="1"/>
          </p:cNvSpPr>
          <p:nvPr>
            <p:ph type="ftr" sz="quarter" idx="11"/>
          </p:nvPr>
        </p:nvSpPr>
        <p:spPr/>
        <p:txBody>
          <a:bodyPr/>
          <a:lstStyle/>
          <a:p>
            <a:r>
              <a:rPr lang="en-US" smtClean="0"/>
              <a:t>Michael Burns - Contextual Medical Visualization</a:t>
            </a:r>
            <a:endParaRPr lang="en-US"/>
          </a:p>
        </p:txBody>
      </p:sp>
      <p:pic>
        <p:nvPicPr>
          <p:cNvPr id="18" name="Picture 17" descr="logo_bergen.png"/>
          <p:cNvPicPr>
            <a:picLocks noChangeAspect="1"/>
          </p:cNvPicPr>
          <p:nvPr/>
        </p:nvPicPr>
        <p:blipFill>
          <a:blip r:embed="rId5" cstate="print">
            <a:lum bright="-20000"/>
          </a:blip>
          <a:stretch>
            <a:fillRect/>
          </a:stretch>
        </p:blipFill>
        <p:spPr>
          <a:xfrm>
            <a:off x="6629400" y="6324600"/>
            <a:ext cx="240715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result_wolf_3_l.avi">
            <a:hlinkClick r:id="" action="ppaction://media"/>
          </p:cNvPr>
          <p:cNvPicPr>
            <a:picLocks noGrp="1" noRot="1" noChangeAspect="1"/>
          </p:cNvPicPr>
          <p:nvPr>
            <p:ph idx="1"/>
            <a:videoFile r:link="rId1"/>
          </p:nvPr>
        </p:nvPicPr>
        <p:blipFill>
          <a:blip r:embed="rId4"/>
          <a:stretch>
            <a:fillRect/>
          </a:stretch>
        </p:blipFill>
        <p:spPr>
          <a:xfrm>
            <a:off x="304800" y="1600200"/>
            <a:ext cx="6250781" cy="4688086"/>
          </a:xfrm>
          <a:prstGeom prst="rect">
            <a:avLst/>
          </a:prstGeom>
        </p:spPr>
      </p:pic>
      <p:grpSp>
        <p:nvGrpSpPr>
          <p:cNvPr id="16" name="Group 15"/>
          <p:cNvGrpSpPr/>
          <p:nvPr/>
        </p:nvGrpSpPr>
        <p:grpSpPr>
          <a:xfrm>
            <a:off x="6629400" y="2895600"/>
            <a:ext cx="2286000" cy="1524000"/>
            <a:chOff x="6629400" y="228600"/>
            <a:chExt cx="2286000" cy="1524000"/>
          </a:xfrm>
        </p:grpSpPr>
        <p:sp>
          <p:nvSpPr>
            <p:cNvPr id="8" name="Rectangle 7"/>
            <p:cNvSpPr/>
            <p:nvPr/>
          </p:nvSpPr>
          <p:spPr>
            <a:xfrm>
              <a:off x="6629400" y="228600"/>
              <a:ext cx="2286000" cy="1524000"/>
            </a:xfrm>
            <a:prstGeom prst="rect">
              <a:avLst/>
            </a:prstGeom>
            <a:solidFill>
              <a:schemeClr val="bg1">
                <a:lumMod val="50000"/>
                <a:lumOff val="50000"/>
              </a:schemeClr>
            </a:solid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934200" y="838200"/>
              <a:ext cx="1676400" cy="687388"/>
              <a:chOff x="6934200" y="838200"/>
              <a:chExt cx="1676400" cy="687388"/>
            </a:xfrm>
            <a:effectLst>
              <a:outerShdw blurRad="63500" dist="38100" dir="2700000" algn="tl" rotWithShape="0">
                <a:prstClr val="black">
                  <a:alpha val="40000"/>
                </a:prstClr>
              </a:outerShdw>
            </a:effectLst>
          </p:grpSpPr>
          <p:cxnSp>
            <p:nvCxnSpPr>
              <p:cNvPr id="12" name="Straight Connector 11"/>
              <p:cNvCxnSpPr/>
              <p:nvPr/>
            </p:nvCxnSpPr>
            <p:spPr>
              <a:xfrm rot="16200000" flipH="1">
                <a:off x="6857206" y="915194"/>
                <a:ext cx="685800" cy="531812"/>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67600" y="1524000"/>
                <a:ext cx="608806" cy="1588"/>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8001000" y="914400"/>
                <a:ext cx="685800" cy="533400"/>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10" name="TextBox 9"/>
          <p:cNvSpPr txBox="1"/>
          <p:nvPr/>
        </p:nvSpPr>
        <p:spPr>
          <a:xfrm>
            <a:off x="6629400" y="4419600"/>
            <a:ext cx="2286000" cy="646331"/>
          </a:xfrm>
          <a:prstGeom prst="rect">
            <a:avLst/>
          </a:prstGeom>
          <a:noFill/>
        </p:spPr>
        <p:txBody>
          <a:bodyPr wrap="square" rtlCol="0">
            <a:spAutoFit/>
          </a:bodyPr>
          <a:lstStyle/>
          <a:p>
            <a:pPr algn="ctr"/>
            <a:r>
              <a:rPr lang="en-US" dirty="0" smtClean="0"/>
              <a:t>Simple cutaway</a:t>
            </a:r>
            <a:br>
              <a:rPr lang="en-US" dirty="0" smtClean="0"/>
            </a:br>
            <a:r>
              <a:rPr lang="en-US" dirty="0" smtClean="0"/>
              <a:t>with interior</a:t>
            </a:r>
            <a:endParaRPr lang="en-US" dirty="0"/>
          </a:p>
        </p:txBody>
      </p:sp>
      <p:sp>
        <p:nvSpPr>
          <p:cNvPr id="11" name="Footer Placeholder 10"/>
          <p:cNvSpPr>
            <a:spLocks noGrp="1"/>
          </p:cNvSpPr>
          <p:nvPr>
            <p:ph type="ftr" sz="quarter" idx="11"/>
          </p:nvPr>
        </p:nvSpPr>
        <p:spPr/>
        <p:txBody>
          <a:bodyPr/>
          <a:lstStyle/>
          <a:p>
            <a:r>
              <a:rPr lang="en-US" smtClean="0"/>
              <a:t>Michael Burns - Contextual Medical Visualization</a:t>
            </a:r>
            <a:endParaRPr lang="en-US"/>
          </a:p>
        </p:txBody>
      </p:sp>
      <p:pic>
        <p:nvPicPr>
          <p:cNvPr id="14" name="Picture 13" descr="logo_bergen.png"/>
          <p:cNvPicPr>
            <a:picLocks noChangeAspect="1"/>
          </p:cNvPicPr>
          <p:nvPr/>
        </p:nvPicPr>
        <p:blipFill>
          <a:blip r:embed="rId5" cstate="print">
            <a:lum bright="-20000"/>
          </a:blip>
          <a:stretch>
            <a:fillRect/>
          </a:stretch>
        </p:blipFill>
        <p:spPr>
          <a:xfrm>
            <a:off x="6629400" y="6324600"/>
            <a:ext cx="240715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result_wolf_4_l.avi">
            <a:hlinkClick r:id="" action="ppaction://media"/>
          </p:cNvPr>
          <p:cNvPicPr>
            <a:picLocks noGrp="1" noRot="1" noChangeAspect="1"/>
          </p:cNvPicPr>
          <p:nvPr>
            <p:ph idx="1"/>
            <a:videoFile r:link="rId1"/>
          </p:nvPr>
        </p:nvPicPr>
        <p:blipFill>
          <a:blip r:embed="rId4"/>
          <a:stretch>
            <a:fillRect/>
          </a:stretch>
        </p:blipFill>
        <p:spPr>
          <a:xfrm>
            <a:off x="304800" y="1600200"/>
            <a:ext cx="6250781" cy="4688086"/>
          </a:xfrm>
          <a:prstGeom prst="rect">
            <a:avLst/>
          </a:prstGeom>
        </p:spPr>
      </p:pic>
      <p:grpSp>
        <p:nvGrpSpPr>
          <p:cNvPr id="25" name="Group 24"/>
          <p:cNvGrpSpPr/>
          <p:nvPr/>
        </p:nvGrpSpPr>
        <p:grpSpPr>
          <a:xfrm>
            <a:off x="6629400" y="2895600"/>
            <a:ext cx="2286000" cy="1524000"/>
            <a:chOff x="6629400" y="2743200"/>
            <a:chExt cx="2286000" cy="1524000"/>
          </a:xfrm>
        </p:grpSpPr>
        <p:sp>
          <p:nvSpPr>
            <p:cNvPr id="11" name="Rectangle 10"/>
            <p:cNvSpPr/>
            <p:nvPr/>
          </p:nvSpPr>
          <p:spPr>
            <a:xfrm>
              <a:off x="6629400" y="2743200"/>
              <a:ext cx="2286000" cy="1524000"/>
            </a:xfrm>
            <a:prstGeom prst="rect">
              <a:avLst/>
            </a:prstGeom>
            <a:solidFill>
              <a:schemeClr val="bg1">
                <a:lumMod val="50000"/>
                <a:lumOff val="50000"/>
              </a:schemeClr>
            </a:solid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934200" y="3124200"/>
              <a:ext cx="1676400" cy="915988"/>
              <a:chOff x="6934200" y="609600"/>
              <a:chExt cx="1676400" cy="915988"/>
            </a:xfrm>
            <a:effectLst>
              <a:outerShdw blurRad="63500" dist="38100" dir="2700000" algn="tl" rotWithShape="0">
                <a:prstClr val="black">
                  <a:alpha val="40000"/>
                </a:prstClr>
              </a:outerShdw>
            </a:effectLst>
          </p:grpSpPr>
          <p:cxnSp>
            <p:nvCxnSpPr>
              <p:cNvPr id="14" name="Straight Connector 13"/>
              <p:cNvCxnSpPr/>
              <p:nvPr/>
            </p:nvCxnSpPr>
            <p:spPr>
              <a:xfrm rot="16200000" flipH="1">
                <a:off x="6857603" y="686197"/>
                <a:ext cx="685006" cy="531812"/>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67600" y="1293812"/>
                <a:ext cx="608806" cy="1588"/>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6857206" y="915194"/>
                <a:ext cx="685800" cy="531812"/>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67600" y="1524000"/>
                <a:ext cx="608806" cy="1588"/>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8001397" y="685403"/>
                <a:ext cx="685006" cy="533400"/>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8001000" y="914400"/>
                <a:ext cx="685800" cy="533400"/>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13" name="TextBox 12"/>
          <p:cNvSpPr txBox="1"/>
          <p:nvPr/>
        </p:nvSpPr>
        <p:spPr>
          <a:xfrm>
            <a:off x="6629400" y="4419600"/>
            <a:ext cx="2286000" cy="646331"/>
          </a:xfrm>
          <a:prstGeom prst="rect">
            <a:avLst/>
          </a:prstGeom>
          <a:noFill/>
        </p:spPr>
        <p:txBody>
          <a:bodyPr wrap="square" rtlCol="0">
            <a:spAutoFit/>
          </a:bodyPr>
          <a:lstStyle/>
          <a:p>
            <a:pPr algn="ctr"/>
            <a:r>
              <a:rPr lang="en-US" dirty="0" smtClean="0"/>
              <a:t>Interior becomes overlay region</a:t>
            </a:r>
            <a:endParaRPr lang="en-US" dirty="0"/>
          </a:p>
        </p:txBody>
      </p:sp>
      <p:sp>
        <p:nvSpPr>
          <p:cNvPr id="20" name="Footer Placeholder 19"/>
          <p:cNvSpPr>
            <a:spLocks noGrp="1"/>
          </p:cNvSpPr>
          <p:nvPr>
            <p:ph type="ftr" sz="quarter" idx="11"/>
          </p:nvPr>
        </p:nvSpPr>
        <p:spPr/>
        <p:txBody>
          <a:bodyPr/>
          <a:lstStyle/>
          <a:p>
            <a:r>
              <a:rPr lang="en-US" smtClean="0"/>
              <a:t>Michael Burns - Contextual Medical Visualization</a:t>
            </a:r>
            <a:endParaRPr lang="en-US"/>
          </a:p>
        </p:txBody>
      </p:sp>
      <p:pic>
        <p:nvPicPr>
          <p:cNvPr id="21" name="Picture 20" descr="logo_bergen.png"/>
          <p:cNvPicPr>
            <a:picLocks noChangeAspect="1"/>
          </p:cNvPicPr>
          <p:nvPr/>
        </p:nvPicPr>
        <p:blipFill>
          <a:blip r:embed="rId5" cstate="print">
            <a:lum bright="-20000"/>
          </a:blip>
          <a:stretch>
            <a:fillRect/>
          </a:stretch>
        </p:blipFill>
        <p:spPr>
          <a:xfrm>
            <a:off x="6629400" y="6324600"/>
            <a:ext cx="240715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4000"/>
                                  </p:stCondLst>
                                  <p:childTnLst>
                                    <p:cmd type="call" cmd="playFrom(0.0)">
                                      <p:cBhvr>
                                        <p:cTn id="6" dur="6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pSp>
        <p:nvGrpSpPr>
          <p:cNvPr id="31" name="Group 30"/>
          <p:cNvGrpSpPr/>
          <p:nvPr/>
        </p:nvGrpSpPr>
        <p:grpSpPr>
          <a:xfrm>
            <a:off x="6629400" y="2895600"/>
            <a:ext cx="2286000" cy="1524000"/>
            <a:chOff x="6629400" y="2819400"/>
            <a:chExt cx="2286000" cy="1524000"/>
          </a:xfrm>
        </p:grpSpPr>
        <p:sp>
          <p:nvSpPr>
            <p:cNvPr id="18" name="Rectangle 17"/>
            <p:cNvSpPr/>
            <p:nvPr/>
          </p:nvSpPr>
          <p:spPr>
            <a:xfrm>
              <a:off x="6629400" y="2819400"/>
              <a:ext cx="2286000" cy="1524000"/>
            </a:xfrm>
            <a:prstGeom prst="rect">
              <a:avLst/>
            </a:prstGeom>
            <a:solidFill>
              <a:schemeClr val="bg1">
                <a:lumMod val="50000"/>
                <a:lumOff val="50000"/>
              </a:schemeClr>
            </a:solidFill>
            <a:ln w="28575">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6705600" y="2971800"/>
              <a:ext cx="2133600" cy="1144588"/>
              <a:chOff x="6705600" y="381000"/>
              <a:chExt cx="2133600" cy="1144588"/>
            </a:xfrm>
            <a:effectLst>
              <a:outerShdw blurRad="63500" dist="38100" dir="2700000" algn="tl" rotWithShape="0">
                <a:prstClr val="black">
                  <a:alpha val="40000"/>
                </a:prstClr>
              </a:outerShdw>
            </a:effectLst>
          </p:grpSpPr>
          <p:cxnSp>
            <p:nvCxnSpPr>
              <p:cNvPr id="4" name="Straight Connector 3"/>
              <p:cNvCxnSpPr/>
              <p:nvPr/>
            </p:nvCxnSpPr>
            <p:spPr>
              <a:xfrm>
                <a:off x="6705600" y="1066800"/>
                <a:ext cx="762000" cy="457200"/>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6857603" y="686197"/>
                <a:ext cx="913606" cy="303212"/>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467600" y="1293812"/>
                <a:ext cx="608806" cy="1588"/>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6857603" y="915591"/>
                <a:ext cx="913606" cy="303212"/>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467600" y="1524000"/>
                <a:ext cx="608806" cy="1588"/>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7772003" y="686197"/>
                <a:ext cx="913606" cy="303212"/>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7772003" y="915591"/>
                <a:ext cx="913606" cy="303212"/>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078788" y="1066800"/>
                <a:ext cx="760412" cy="456406"/>
              </a:xfrm>
              <a:prstGeom prst="line">
                <a:avLst/>
              </a:prstGeom>
              <a:ln w="28575">
                <a:solidFill>
                  <a:schemeClr val="accent1">
                    <a:lumMod val="40000"/>
                    <a:lumOff val="60000"/>
                  </a:schemeClr>
                </a:solidFill>
              </a:ln>
              <a:effectLst/>
            </p:spPr>
            <p:style>
              <a:lnRef idx="1">
                <a:schemeClr val="accent1"/>
              </a:lnRef>
              <a:fillRef idx="0">
                <a:schemeClr val="accent1"/>
              </a:fillRef>
              <a:effectRef idx="0">
                <a:schemeClr val="accent1"/>
              </a:effectRef>
              <a:fontRef idx="minor">
                <a:schemeClr val="tx1"/>
              </a:fontRef>
            </p:style>
          </p:cxnSp>
        </p:grpSp>
      </p:grpSp>
      <p:pic>
        <p:nvPicPr>
          <p:cNvPr id="5" name="result_wolf_5_l.avi">
            <a:hlinkClick r:id="" action="ppaction://media"/>
          </p:cNvPr>
          <p:cNvPicPr>
            <a:picLocks noGrp="1" noRot="1" noChangeAspect="1"/>
          </p:cNvPicPr>
          <p:nvPr>
            <p:ph idx="1"/>
            <a:videoFile r:link="rId1"/>
          </p:nvPr>
        </p:nvPicPr>
        <p:blipFill>
          <a:blip r:embed="rId4"/>
          <a:stretch>
            <a:fillRect/>
          </a:stretch>
        </p:blipFill>
        <p:spPr>
          <a:xfrm>
            <a:off x="304800" y="1600200"/>
            <a:ext cx="6250781" cy="4688086"/>
          </a:xfrm>
          <a:prstGeom prst="rect">
            <a:avLst/>
          </a:prstGeom>
        </p:spPr>
      </p:pic>
      <p:sp>
        <p:nvSpPr>
          <p:cNvPr id="19" name="TextBox 18"/>
          <p:cNvSpPr txBox="1"/>
          <p:nvPr/>
        </p:nvSpPr>
        <p:spPr>
          <a:xfrm>
            <a:off x="6629400" y="4419600"/>
            <a:ext cx="2286000" cy="646331"/>
          </a:xfrm>
          <a:prstGeom prst="rect">
            <a:avLst/>
          </a:prstGeom>
          <a:noFill/>
        </p:spPr>
        <p:txBody>
          <a:bodyPr wrap="square" rtlCol="0">
            <a:spAutoFit/>
          </a:bodyPr>
          <a:lstStyle/>
          <a:p>
            <a:pPr algn="ctr"/>
            <a:r>
              <a:rPr lang="en-US" dirty="0" smtClean="0"/>
              <a:t>Transition area added</a:t>
            </a:r>
            <a:endParaRPr lang="en-US" dirty="0"/>
          </a:p>
        </p:txBody>
      </p:sp>
      <p:sp>
        <p:nvSpPr>
          <p:cNvPr id="20" name="Footer Placeholder 19"/>
          <p:cNvSpPr>
            <a:spLocks noGrp="1"/>
          </p:cNvSpPr>
          <p:nvPr>
            <p:ph type="ftr" sz="quarter" idx="11"/>
          </p:nvPr>
        </p:nvSpPr>
        <p:spPr/>
        <p:txBody>
          <a:bodyPr/>
          <a:lstStyle/>
          <a:p>
            <a:r>
              <a:rPr lang="en-US" smtClean="0"/>
              <a:t>Michael Burns - Contextual Medical Visualization</a:t>
            </a:r>
            <a:endParaRPr lang="en-US"/>
          </a:p>
        </p:txBody>
      </p:sp>
      <p:pic>
        <p:nvPicPr>
          <p:cNvPr id="21" name="Picture 20" descr="logo_bergen.png"/>
          <p:cNvPicPr>
            <a:picLocks noChangeAspect="1"/>
          </p:cNvPicPr>
          <p:nvPr/>
        </p:nvPicPr>
        <p:blipFill>
          <a:blip r:embed="rId5" cstate="print">
            <a:lum bright="-20000"/>
          </a:blip>
          <a:stretch>
            <a:fillRect/>
          </a:stretch>
        </p:blipFill>
        <p:spPr>
          <a:xfrm>
            <a:off x="6629400" y="6324600"/>
            <a:ext cx="240715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4000"/>
                                  </p:stCondLst>
                                  <p:childTnLst>
                                    <p:cmd type="call" cmd="playFrom(0.0)">
                                      <p:cBhvr>
                                        <p:cTn id="6" dur="181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dataset3_l.avi">
            <a:hlinkClick r:id="" action="ppaction://media"/>
          </p:cNvPr>
          <p:cNvPicPr>
            <a:picLocks noGrp="1" noRot="1" noChangeAspect="1"/>
          </p:cNvPicPr>
          <p:nvPr>
            <p:ph idx="1"/>
            <a:videoFile r:link="rId1"/>
          </p:nvPr>
        </p:nvPicPr>
        <p:blipFill>
          <a:blip r:embed="rId4"/>
          <a:stretch>
            <a:fillRect/>
          </a:stretch>
        </p:blipFill>
        <p:spPr>
          <a:xfrm>
            <a:off x="990600" y="1447800"/>
            <a:ext cx="6250781" cy="4688086"/>
          </a:xfrm>
          <a:prstGeom prst="rect">
            <a:avLst/>
          </a:prstGeom>
        </p:spPr>
      </p:pic>
      <p:sp>
        <p:nvSpPr>
          <p:cNvPr id="4" name="Footer Placeholder 3"/>
          <p:cNvSpPr>
            <a:spLocks noGrp="1"/>
          </p:cNvSpPr>
          <p:nvPr>
            <p:ph type="ftr" sz="quarter" idx="11"/>
          </p:nvPr>
        </p:nvSpPr>
        <p:spPr/>
        <p:txBody>
          <a:bodyPr/>
          <a:lstStyle/>
          <a:p>
            <a:r>
              <a:rPr lang="en-US" smtClean="0"/>
              <a:t>Michael Burns - Contextual Medical Visualization</a:t>
            </a:r>
            <a:endParaRPr lang="en-US"/>
          </a:p>
        </p:txBody>
      </p:sp>
      <p:pic>
        <p:nvPicPr>
          <p:cNvPr id="6" name="Picture 5" descr="logo_bergen.png"/>
          <p:cNvPicPr>
            <a:picLocks noChangeAspect="1"/>
          </p:cNvPicPr>
          <p:nvPr/>
        </p:nvPicPr>
        <p:blipFill>
          <a:blip r:embed="rId5" cstate="print">
            <a:lum bright="-20000"/>
          </a:blip>
          <a:stretch>
            <a:fillRect/>
          </a:stretch>
        </p:blipFill>
        <p:spPr>
          <a:xfrm>
            <a:off x="6629400" y="6324600"/>
            <a:ext cx="240715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38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GPU </a:t>
            </a:r>
            <a:r>
              <a:rPr lang="en-US" dirty="0" err="1" smtClean="0"/>
              <a:t>Raycaster</a:t>
            </a:r>
            <a:r>
              <a:rPr lang="en-US" dirty="0" smtClean="0"/>
              <a:t> in GLSL</a:t>
            </a:r>
          </a:p>
          <a:p>
            <a:endParaRPr lang="en-US" dirty="0" smtClean="0"/>
          </a:p>
          <a:p>
            <a:r>
              <a:rPr lang="en-US" dirty="0" smtClean="0"/>
              <a:t>Cutaway</a:t>
            </a:r>
            <a:r>
              <a:rPr lang="en-US" baseline="0" dirty="0" smtClean="0"/>
              <a:t> represented as height field</a:t>
            </a:r>
          </a:p>
          <a:p>
            <a:pPr lvl="1"/>
            <a:r>
              <a:rPr lang="en-US" dirty="0" smtClean="0"/>
              <a:t>Created</a:t>
            </a:r>
            <a:r>
              <a:rPr lang="en-US" baseline="0" dirty="0" smtClean="0"/>
              <a:t> by rendering extruded geometry</a:t>
            </a:r>
          </a:p>
          <a:p>
            <a:pPr lvl="1"/>
            <a:r>
              <a:rPr lang="en-US" baseline="0" dirty="0" smtClean="0"/>
              <a:t>Requires only 1 lookup per ray</a:t>
            </a:r>
          </a:p>
          <a:p>
            <a:endParaRPr lang="en-US" baseline="0" dirty="0" smtClean="0"/>
          </a:p>
          <a:p>
            <a:pPr lvl="0"/>
            <a:r>
              <a:rPr lang="en-US" dirty="0" smtClean="0"/>
              <a:t>Performance</a:t>
            </a:r>
          </a:p>
          <a:p>
            <a:pPr lvl="1"/>
            <a:r>
              <a:rPr lang="en-US" dirty="0" smtClean="0"/>
              <a:t>Interactive</a:t>
            </a:r>
            <a:r>
              <a:rPr lang="en-US" baseline="0" dirty="0" smtClean="0"/>
              <a:t> frame rates</a:t>
            </a:r>
          </a:p>
          <a:p>
            <a:pPr lvl="1"/>
            <a:r>
              <a:rPr lang="en-US" baseline="0" dirty="0" smtClean="0"/>
              <a:t>10-15 fps on high-end hardware</a:t>
            </a:r>
          </a:p>
          <a:p>
            <a:pPr lvl="1"/>
            <a:r>
              <a:rPr lang="en-US" dirty="0" smtClean="0"/>
              <a:t>Dependent on sample rate, volume size, empty space skipping, etc.</a:t>
            </a:r>
            <a:endParaRPr lang="en-US" dirty="0"/>
          </a:p>
        </p:txBody>
      </p:sp>
      <p:sp>
        <p:nvSpPr>
          <p:cNvPr id="4" name="Footer Placeholder 3"/>
          <p:cNvSpPr>
            <a:spLocks noGrp="1"/>
          </p:cNvSpPr>
          <p:nvPr>
            <p:ph type="ftr" sz="quarter" idx="11"/>
          </p:nvPr>
        </p:nvSpPr>
        <p:spPr/>
        <p:txBody>
          <a:bodyPr/>
          <a:lstStyle/>
          <a:p>
            <a:r>
              <a:rPr lang="en-US" smtClean="0"/>
              <a:t>Michael Burns - Contextual Medical Visualization</a:t>
            </a:r>
            <a:endParaRPr lang="en-US"/>
          </a:p>
        </p:txBody>
      </p:sp>
      <p:pic>
        <p:nvPicPr>
          <p:cNvPr id="5" name="Picture 4" descr="logo_bergen.png"/>
          <p:cNvPicPr>
            <a:picLocks noChangeAspect="1"/>
          </p:cNvPicPr>
          <p:nvPr/>
        </p:nvPicPr>
        <p:blipFill>
          <a:blip r:embed="rId3" cstate="print">
            <a:lum bright="-20000"/>
          </a:blip>
          <a:stretch>
            <a:fillRect/>
          </a:stretch>
        </p:blipFill>
        <p:spPr>
          <a:xfrm>
            <a:off x="6629400" y="6324600"/>
            <a:ext cx="2407158" cy="457200"/>
          </a:xfrm>
          <a:prstGeom prst="rect">
            <a:avLst/>
          </a:prstGeom>
          <a:noFill/>
          <a:effectLst>
            <a:outerShdw blurRad="50800" dist="38100" dir="2700000" algn="tl" rotWithShape="0">
              <a:prstClr val="black">
                <a:alpha val="60000"/>
              </a:prstClr>
            </a:outerShdw>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Visualization</a:t>
            </a:r>
          </a:p>
          <a:p>
            <a:pPr lvl="1"/>
            <a:r>
              <a:rPr lang="en-US" dirty="0" smtClean="0"/>
              <a:t>Material importance defined within transfer function</a:t>
            </a:r>
          </a:p>
          <a:p>
            <a:pPr lvl="1"/>
            <a:r>
              <a:rPr lang="en-US" dirty="0" smtClean="0"/>
              <a:t>Important materials emphasized through shading</a:t>
            </a:r>
          </a:p>
          <a:p>
            <a:pPr lvl="1"/>
            <a:r>
              <a:rPr lang="en-US" dirty="0" smtClean="0"/>
              <a:t>View-dependent cutaway structure determines occlusion of object-of-interest</a:t>
            </a:r>
          </a:p>
          <a:p>
            <a:pPr lvl="1"/>
            <a:r>
              <a:rPr lang="en-US" dirty="0" smtClean="0"/>
              <a:t>Materials removed in occluding areas, according to their importance</a:t>
            </a:r>
          </a:p>
          <a:p>
            <a:pPr lvl="1"/>
            <a:endParaRPr lang="en-US" dirty="0" smtClean="0"/>
          </a:p>
          <a:p>
            <a:r>
              <a:rPr lang="en-US" dirty="0" smtClean="0"/>
              <a:t>Application</a:t>
            </a:r>
          </a:p>
          <a:p>
            <a:pPr lvl="1"/>
            <a:r>
              <a:rPr lang="en-US" dirty="0" smtClean="0"/>
              <a:t>Visualize ultrasound data within CT scan for needle driven operations</a:t>
            </a:r>
          </a:p>
          <a:p>
            <a:pPr lvl="1"/>
            <a:r>
              <a:rPr lang="en-US" dirty="0" smtClean="0"/>
              <a:t>Initial feedback has been positive</a:t>
            </a:r>
          </a:p>
          <a:p>
            <a:pPr lvl="1"/>
            <a:r>
              <a:rPr lang="en-US" dirty="0" smtClean="0"/>
              <a:t>Currently being evaluated for clinical use</a:t>
            </a:r>
          </a:p>
        </p:txBody>
      </p:sp>
      <p:sp>
        <p:nvSpPr>
          <p:cNvPr id="4" name="Footer Placeholder 3"/>
          <p:cNvSpPr>
            <a:spLocks noGrp="1"/>
          </p:cNvSpPr>
          <p:nvPr>
            <p:ph type="ftr" sz="quarter" idx="11"/>
          </p:nvPr>
        </p:nvSpPr>
        <p:spPr/>
        <p:txBody>
          <a:bodyPr/>
          <a:lstStyle/>
          <a:p>
            <a:r>
              <a:rPr lang="en-US" smtClean="0"/>
              <a:t>Michael Burns - Contextual Medical Visualization</a:t>
            </a:r>
            <a:endParaRPr lang="en-US"/>
          </a:p>
        </p:txBody>
      </p:sp>
      <p:pic>
        <p:nvPicPr>
          <p:cNvPr id="5" name="Picture 4" descr="logo_siemens.png"/>
          <p:cNvPicPr>
            <a:picLocks noChangeAspect="1"/>
          </p:cNvPicPr>
          <p:nvPr/>
        </p:nvPicPr>
        <p:blipFill>
          <a:blip r:embed="rId3"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baseline="0" dirty="0" err="1" smtClean="0"/>
              <a:t>Gianluca</a:t>
            </a:r>
            <a:r>
              <a:rPr lang="en-US" baseline="0" dirty="0" smtClean="0"/>
              <a:t> </a:t>
            </a:r>
            <a:r>
              <a:rPr lang="en-US" baseline="0" dirty="0" err="1" smtClean="0"/>
              <a:t>Paladini</a:t>
            </a:r>
            <a:endParaRPr lang="en-US" baseline="0" dirty="0" smtClean="0"/>
          </a:p>
          <a:p>
            <a:pPr lvl="1"/>
            <a:r>
              <a:rPr lang="en-US" baseline="0" dirty="0" smtClean="0"/>
              <a:t>Siemens Corporate Research</a:t>
            </a:r>
          </a:p>
          <a:p>
            <a:r>
              <a:rPr lang="en-US" dirty="0" smtClean="0"/>
              <a:t>Adam Finkelstein</a:t>
            </a:r>
          </a:p>
          <a:p>
            <a:pPr lvl="1"/>
            <a:r>
              <a:rPr lang="en-US" baseline="0" dirty="0" smtClean="0"/>
              <a:t>Princeton University</a:t>
            </a:r>
          </a:p>
          <a:p>
            <a:r>
              <a:rPr lang="en-US" dirty="0" smtClean="0"/>
              <a:t>Paper reviewers</a:t>
            </a:r>
          </a:p>
          <a:p>
            <a:r>
              <a:rPr lang="en-US" baseline="0" dirty="0" err="1" smtClean="0"/>
              <a:t>EuroVis</a:t>
            </a:r>
            <a:r>
              <a:rPr lang="en-US" baseline="0" dirty="0" smtClean="0"/>
              <a:t> 2007 hosts</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Michael Burns - Contextual Medical Visualization</a:t>
            </a:r>
            <a:endParaRPr lang="en-US"/>
          </a:p>
        </p:txBody>
      </p:sp>
      <p:pic>
        <p:nvPicPr>
          <p:cNvPr id="5" name="Picture 4" descr="logo_siemens.png"/>
          <p:cNvPicPr>
            <a:picLocks noChangeAspect="1"/>
          </p:cNvPicPr>
          <p:nvPr/>
        </p:nvPicPr>
        <p:blipFill>
          <a:blip r:embed="rId3"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Scenario</a:t>
            </a:r>
            <a:endParaRPr lang="en-US" dirty="0"/>
          </a:p>
        </p:txBody>
      </p:sp>
      <p:sp>
        <p:nvSpPr>
          <p:cNvPr id="4" name="TextBox 3"/>
          <p:cNvSpPr txBox="1"/>
          <p:nvPr/>
        </p:nvSpPr>
        <p:spPr>
          <a:xfrm>
            <a:off x="304800" y="5498068"/>
            <a:ext cx="4191000" cy="369332"/>
          </a:xfrm>
          <a:prstGeom prst="rect">
            <a:avLst/>
          </a:prstGeom>
          <a:noFill/>
        </p:spPr>
        <p:txBody>
          <a:bodyPr wrap="square" rtlCol="0">
            <a:spAutoFit/>
          </a:bodyPr>
          <a:lstStyle/>
          <a:p>
            <a:pPr algn="ctr"/>
            <a:r>
              <a:rPr lang="en-US" dirty="0" smtClean="0">
                <a:solidFill>
                  <a:schemeClr val="tx1">
                    <a:lumMod val="85000"/>
                  </a:schemeClr>
                </a:solidFill>
              </a:rPr>
              <a:t>CT Scan Data</a:t>
            </a:r>
            <a:endParaRPr lang="en-US" dirty="0">
              <a:solidFill>
                <a:schemeClr val="tx1">
                  <a:lumMod val="85000"/>
                </a:schemeClr>
              </a:solidFill>
            </a:endParaRPr>
          </a:p>
        </p:txBody>
      </p:sp>
      <p:sp>
        <p:nvSpPr>
          <p:cNvPr id="5" name="TextBox 4"/>
          <p:cNvSpPr txBox="1"/>
          <p:nvPr/>
        </p:nvSpPr>
        <p:spPr>
          <a:xfrm>
            <a:off x="4648200" y="5498068"/>
            <a:ext cx="4191000" cy="369332"/>
          </a:xfrm>
          <a:prstGeom prst="rect">
            <a:avLst/>
          </a:prstGeom>
          <a:noFill/>
        </p:spPr>
        <p:txBody>
          <a:bodyPr wrap="square" rtlCol="0">
            <a:spAutoFit/>
          </a:bodyPr>
          <a:lstStyle/>
          <a:p>
            <a:pPr algn="ctr"/>
            <a:r>
              <a:rPr lang="en-US" dirty="0" smtClean="0">
                <a:solidFill>
                  <a:schemeClr val="tx1">
                    <a:lumMod val="85000"/>
                  </a:schemeClr>
                </a:solidFill>
              </a:rPr>
              <a:t>Ultrasound Data</a:t>
            </a:r>
            <a:endParaRPr lang="en-US" dirty="0">
              <a:solidFill>
                <a:schemeClr val="tx1">
                  <a:lumMod val="85000"/>
                </a:schemeClr>
              </a:solidFill>
            </a:endParaRPr>
          </a:p>
        </p:txBody>
      </p:sp>
      <p:sp>
        <p:nvSpPr>
          <p:cNvPr id="7" name="Content Placeholder 6"/>
          <p:cNvSpPr>
            <a:spLocks noGrp="1"/>
          </p:cNvSpPr>
          <p:nvPr>
            <p:ph idx="1"/>
          </p:nvPr>
        </p:nvSpPr>
        <p:spPr>
          <a:xfrm>
            <a:off x="457200" y="1600201"/>
            <a:ext cx="7467600" cy="1371600"/>
          </a:xfrm>
        </p:spPr>
        <p:txBody>
          <a:bodyPr>
            <a:normAutofit/>
          </a:bodyPr>
          <a:lstStyle/>
          <a:p>
            <a:endParaRPr lang="en-US" dirty="0" smtClean="0"/>
          </a:p>
        </p:txBody>
      </p:sp>
      <p:pic>
        <p:nvPicPr>
          <p:cNvPr id="8" name="ct_us_l.avi">
            <a:hlinkClick r:id="" action="ppaction://media"/>
          </p:cNvPr>
          <p:cNvPicPr>
            <a:picLocks noRot="1" noChangeAspect="1"/>
          </p:cNvPicPr>
          <p:nvPr>
            <a:videoFile r:link="rId1"/>
          </p:nvPr>
        </p:nvPicPr>
        <p:blipFill>
          <a:blip r:embed="rId4"/>
          <a:stretch>
            <a:fillRect/>
          </a:stretch>
        </p:blipFill>
        <p:spPr>
          <a:xfrm>
            <a:off x="285750" y="2145268"/>
            <a:ext cx="8572500" cy="3240733"/>
          </a:xfrm>
          <a:prstGeom prst="rect">
            <a:avLst/>
          </a:prstGeom>
          <a:ln w="19050">
            <a:solidFill>
              <a:schemeClr val="accent1"/>
            </a:solidFill>
          </a:ln>
          <a:effectLst>
            <a:outerShdw blurRad="101600" dist="50800" dir="2700000" algn="tl" rotWithShape="0">
              <a:prstClr val="black">
                <a:alpha val="40000"/>
              </a:prstClr>
            </a:outerShdw>
          </a:effectLst>
        </p:spPr>
      </p:pic>
      <p:sp>
        <p:nvSpPr>
          <p:cNvPr id="9" name="Footer Placeholder 8"/>
          <p:cNvSpPr>
            <a:spLocks noGrp="1"/>
          </p:cNvSpPr>
          <p:nvPr>
            <p:ph type="ftr" sz="quarter" idx="11"/>
          </p:nvPr>
        </p:nvSpPr>
        <p:spPr/>
        <p:txBody>
          <a:bodyPr/>
          <a:lstStyle/>
          <a:p>
            <a:r>
              <a:rPr lang="en-US" smtClean="0"/>
              <a:t>Michael Burns - Contextual Medical Visualization</a:t>
            </a:r>
            <a:endParaRPr lang="en-US"/>
          </a:p>
        </p:txBody>
      </p:sp>
      <p:pic>
        <p:nvPicPr>
          <p:cNvPr id="11" name="Picture 10" descr="logo_siemens.png"/>
          <p:cNvPicPr>
            <a:picLocks noChangeAspect="1"/>
          </p:cNvPicPr>
          <p:nvPr/>
        </p:nvPicPr>
        <p:blipFill>
          <a:blip r:embed="rId5"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Visualization Scenario</a:t>
            </a:r>
            <a:endParaRPr lang="en-US" dirty="0"/>
          </a:p>
        </p:txBody>
      </p:sp>
      <p:pic>
        <p:nvPicPr>
          <p:cNvPr id="7" name="Content Placeholder 6" descr="embed.png"/>
          <p:cNvPicPr>
            <a:picLocks noGrp="1" noChangeAspect="1"/>
          </p:cNvPicPr>
          <p:nvPr>
            <p:ph idx="1"/>
          </p:nvPr>
        </p:nvPicPr>
        <p:blipFill>
          <a:blip r:embed="rId3"/>
          <a:stretch>
            <a:fillRect/>
          </a:stretch>
        </p:blipFill>
        <p:spPr>
          <a:xfrm>
            <a:off x="1181100" y="1583367"/>
            <a:ext cx="6134100" cy="4214207"/>
          </a:xfrm>
        </p:spPr>
      </p:pic>
      <p:sp>
        <p:nvSpPr>
          <p:cNvPr id="4" name="TextBox 3"/>
          <p:cNvSpPr txBox="1"/>
          <p:nvPr/>
        </p:nvSpPr>
        <p:spPr>
          <a:xfrm>
            <a:off x="2209800" y="5867400"/>
            <a:ext cx="4191000" cy="369332"/>
          </a:xfrm>
          <a:prstGeom prst="rect">
            <a:avLst/>
          </a:prstGeom>
          <a:noFill/>
        </p:spPr>
        <p:txBody>
          <a:bodyPr wrap="square" rtlCol="0">
            <a:spAutoFit/>
          </a:bodyPr>
          <a:lstStyle/>
          <a:p>
            <a:pPr algn="ctr"/>
            <a:r>
              <a:rPr lang="en-US" dirty="0" smtClean="0">
                <a:solidFill>
                  <a:schemeClr val="tx1">
                    <a:lumMod val="85000"/>
                  </a:schemeClr>
                </a:solidFill>
              </a:rPr>
              <a:t>Ultrasound embedded in dense volume</a:t>
            </a:r>
            <a:endParaRPr lang="en-US" dirty="0">
              <a:solidFill>
                <a:schemeClr val="tx1">
                  <a:lumMod val="85000"/>
                </a:schemeClr>
              </a:solidFill>
            </a:endParaRPr>
          </a:p>
        </p:txBody>
      </p:sp>
      <p:sp>
        <p:nvSpPr>
          <p:cNvPr id="5" name="Footer Placeholder 4"/>
          <p:cNvSpPr>
            <a:spLocks noGrp="1"/>
          </p:cNvSpPr>
          <p:nvPr>
            <p:ph type="ftr" sz="quarter" idx="11"/>
          </p:nvPr>
        </p:nvSpPr>
        <p:spPr/>
        <p:txBody>
          <a:bodyPr/>
          <a:lstStyle/>
          <a:p>
            <a:r>
              <a:rPr lang="en-US" dirty="0" smtClean="0"/>
              <a:t>Michael Burns - Contextual Medical Visualization</a:t>
            </a:r>
            <a:endParaRPr lang="en-US" dirty="0"/>
          </a:p>
        </p:txBody>
      </p:sp>
      <p:pic>
        <p:nvPicPr>
          <p:cNvPr id="8" name="Picture 7" descr="logo_siemens.png"/>
          <p:cNvPicPr>
            <a:picLocks noChangeAspect="1"/>
          </p:cNvPicPr>
          <p:nvPr/>
        </p:nvPicPr>
        <p:blipFill>
          <a:blip r:embed="rId4"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Visualization Scenario</a:t>
            </a:r>
            <a:endParaRPr lang="en-US" dirty="0"/>
          </a:p>
        </p:txBody>
      </p:sp>
      <p:pic>
        <p:nvPicPr>
          <p:cNvPr id="7" name="Content Placeholder 6" descr="vessels.png"/>
          <p:cNvPicPr>
            <a:picLocks noGrp="1" noChangeAspect="1"/>
          </p:cNvPicPr>
          <p:nvPr>
            <p:ph idx="1"/>
          </p:nvPr>
        </p:nvPicPr>
        <p:blipFill>
          <a:blip r:embed="rId3"/>
          <a:stretch>
            <a:fillRect/>
          </a:stretch>
        </p:blipFill>
        <p:spPr>
          <a:xfrm>
            <a:off x="1752600" y="1866900"/>
            <a:ext cx="4465320" cy="3543300"/>
          </a:xfrm>
        </p:spPr>
      </p:pic>
      <p:sp>
        <p:nvSpPr>
          <p:cNvPr id="4" name="TextBox 3"/>
          <p:cNvSpPr txBox="1"/>
          <p:nvPr/>
        </p:nvSpPr>
        <p:spPr>
          <a:xfrm>
            <a:off x="2133600" y="5867400"/>
            <a:ext cx="4343400" cy="369332"/>
          </a:xfrm>
          <a:prstGeom prst="rect">
            <a:avLst/>
          </a:prstGeom>
          <a:noFill/>
        </p:spPr>
        <p:txBody>
          <a:bodyPr wrap="square" rtlCol="0">
            <a:spAutoFit/>
          </a:bodyPr>
          <a:lstStyle/>
          <a:p>
            <a:pPr algn="ctr"/>
            <a:r>
              <a:rPr lang="en-US" dirty="0" smtClean="0">
                <a:solidFill>
                  <a:schemeClr val="tx1">
                    <a:lumMod val="85000"/>
                  </a:schemeClr>
                </a:solidFill>
              </a:rPr>
              <a:t>Ultrasound embedded in sparse volume</a:t>
            </a:r>
            <a:endParaRPr lang="en-US" dirty="0">
              <a:solidFill>
                <a:schemeClr val="tx1">
                  <a:lumMod val="85000"/>
                </a:schemeClr>
              </a:solidFill>
            </a:endParaRPr>
          </a:p>
        </p:txBody>
      </p:sp>
      <p:sp>
        <p:nvSpPr>
          <p:cNvPr id="5" name="Footer Placeholder 4"/>
          <p:cNvSpPr>
            <a:spLocks noGrp="1"/>
          </p:cNvSpPr>
          <p:nvPr>
            <p:ph type="ftr" sz="quarter" idx="11"/>
          </p:nvPr>
        </p:nvSpPr>
        <p:spPr/>
        <p:txBody>
          <a:bodyPr/>
          <a:lstStyle/>
          <a:p>
            <a:r>
              <a:rPr lang="en-US" smtClean="0"/>
              <a:t>Michael Burns - Contextual Medical Visualization</a:t>
            </a:r>
            <a:endParaRPr lang="en-US"/>
          </a:p>
        </p:txBody>
      </p:sp>
      <p:pic>
        <p:nvPicPr>
          <p:cNvPr id="6" name="Picture 5" descr="logo_siemens.png"/>
          <p:cNvPicPr>
            <a:picLocks noChangeAspect="1"/>
          </p:cNvPicPr>
          <p:nvPr/>
        </p:nvPicPr>
        <p:blipFill>
          <a:blip r:embed="rId4"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Visualization Scenario</a:t>
            </a:r>
            <a:endParaRPr lang="en-US" dirty="0"/>
          </a:p>
        </p:txBody>
      </p:sp>
      <p:pic>
        <p:nvPicPr>
          <p:cNvPr id="4" name="Content Placeholder 3" descr="cutaway_emph.png"/>
          <p:cNvPicPr>
            <a:picLocks noGrp="1" noChangeAspect="1"/>
          </p:cNvPicPr>
          <p:nvPr>
            <p:ph idx="1"/>
          </p:nvPr>
        </p:nvPicPr>
        <p:blipFill>
          <a:blip r:embed="rId3"/>
          <a:stretch>
            <a:fillRect/>
          </a:stretch>
        </p:blipFill>
        <p:spPr>
          <a:xfrm>
            <a:off x="1219200" y="1524000"/>
            <a:ext cx="6112325" cy="4244449"/>
          </a:xfrm>
        </p:spPr>
      </p:pic>
      <p:sp>
        <p:nvSpPr>
          <p:cNvPr id="5" name="TextBox 4"/>
          <p:cNvSpPr txBox="1"/>
          <p:nvPr/>
        </p:nvSpPr>
        <p:spPr>
          <a:xfrm>
            <a:off x="2133600" y="5867400"/>
            <a:ext cx="4343400" cy="369332"/>
          </a:xfrm>
          <a:prstGeom prst="rect">
            <a:avLst/>
          </a:prstGeom>
          <a:noFill/>
        </p:spPr>
        <p:txBody>
          <a:bodyPr wrap="square" rtlCol="0">
            <a:spAutoFit/>
          </a:bodyPr>
          <a:lstStyle/>
          <a:p>
            <a:pPr algn="ctr"/>
            <a:r>
              <a:rPr lang="en-US" dirty="0" smtClean="0">
                <a:solidFill>
                  <a:schemeClr val="tx1">
                    <a:lumMod val="85000"/>
                  </a:schemeClr>
                </a:solidFill>
              </a:rPr>
              <a:t>Ultrasound with contextual cutaway</a:t>
            </a:r>
            <a:endParaRPr lang="en-US" dirty="0">
              <a:solidFill>
                <a:schemeClr val="tx1">
                  <a:lumMod val="85000"/>
                </a:schemeClr>
              </a:solidFill>
            </a:endParaRPr>
          </a:p>
        </p:txBody>
      </p:sp>
      <p:sp>
        <p:nvSpPr>
          <p:cNvPr id="6" name="Footer Placeholder 5"/>
          <p:cNvSpPr>
            <a:spLocks noGrp="1"/>
          </p:cNvSpPr>
          <p:nvPr>
            <p:ph type="ftr" sz="quarter" idx="11"/>
          </p:nvPr>
        </p:nvSpPr>
        <p:spPr/>
        <p:txBody>
          <a:bodyPr/>
          <a:lstStyle/>
          <a:p>
            <a:r>
              <a:rPr lang="en-US" smtClean="0"/>
              <a:t>Michael Burns - Contextual Medical Visualization</a:t>
            </a:r>
            <a:endParaRPr lang="en-US"/>
          </a:p>
        </p:txBody>
      </p:sp>
      <p:pic>
        <p:nvPicPr>
          <p:cNvPr id="7" name="Picture 6" descr="logo_siemens.png"/>
          <p:cNvPicPr>
            <a:picLocks noChangeAspect="1"/>
          </p:cNvPicPr>
          <p:nvPr/>
        </p:nvPicPr>
        <p:blipFill>
          <a:blip r:embed="rId4"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Requirements</a:t>
            </a:r>
            <a:endParaRPr lang="en-US" dirty="0"/>
          </a:p>
        </p:txBody>
      </p:sp>
      <p:sp>
        <p:nvSpPr>
          <p:cNvPr id="3" name="Content Placeholder 2"/>
          <p:cNvSpPr>
            <a:spLocks noGrp="1"/>
          </p:cNvSpPr>
          <p:nvPr>
            <p:ph idx="1"/>
          </p:nvPr>
        </p:nvSpPr>
        <p:spPr/>
        <p:txBody>
          <a:bodyPr>
            <a:normAutofit lnSpcReduction="10000"/>
          </a:bodyPr>
          <a:lstStyle/>
          <a:p>
            <a:r>
              <a:rPr lang="en-US" dirty="0" smtClean="0"/>
              <a:t>Volumetric data</a:t>
            </a:r>
          </a:p>
          <a:p>
            <a:pPr lvl="1"/>
            <a:r>
              <a:rPr lang="en-US" dirty="0" smtClean="0"/>
              <a:t>Tissue types differentiated and ranked</a:t>
            </a:r>
          </a:p>
          <a:p>
            <a:pPr lvl="2"/>
            <a:r>
              <a:rPr lang="en-US" dirty="0" smtClean="0"/>
              <a:t>Important materials most visible</a:t>
            </a:r>
          </a:p>
          <a:p>
            <a:pPr lvl="2"/>
            <a:r>
              <a:rPr lang="en-US" dirty="0" smtClean="0"/>
              <a:t>Unimportant materials provide context</a:t>
            </a:r>
          </a:p>
          <a:p>
            <a:pPr lvl="2"/>
            <a:endParaRPr lang="en-US" dirty="0" smtClean="0"/>
          </a:p>
          <a:p>
            <a:r>
              <a:rPr lang="en-US" dirty="0" smtClean="0"/>
              <a:t>Ultrasound image</a:t>
            </a:r>
          </a:p>
          <a:p>
            <a:pPr lvl="1"/>
            <a:r>
              <a:rPr lang="en-US" dirty="0" smtClean="0"/>
              <a:t>Captured with 3D position and orientation of probe</a:t>
            </a:r>
          </a:p>
          <a:p>
            <a:pPr lvl="1"/>
            <a:r>
              <a:rPr lang="en-US" dirty="0" smtClean="0"/>
              <a:t>Registration between coordinate frames [Wein05]</a:t>
            </a:r>
          </a:p>
        </p:txBody>
      </p:sp>
      <p:sp>
        <p:nvSpPr>
          <p:cNvPr id="4" name="Footer Placeholder 3"/>
          <p:cNvSpPr>
            <a:spLocks noGrp="1"/>
          </p:cNvSpPr>
          <p:nvPr>
            <p:ph type="ftr" sz="quarter" idx="11"/>
          </p:nvPr>
        </p:nvSpPr>
        <p:spPr/>
        <p:txBody>
          <a:bodyPr/>
          <a:lstStyle/>
          <a:p>
            <a:r>
              <a:rPr lang="en-US" smtClean="0"/>
              <a:t>Michael Burns - Contextual Medical Visualization</a:t>
            </a:r>
            <a:endParaRPr lang="en-US"/>
          </a:p>
        </p:txBody>
      </p:sp>
      <p:pic>
        <p:nvPicPr>
          <p:cNvPr id="5" name="Picture 4" descr="logo_siemens.png"/>
          <p:cNvPicPr>
            <a:picLocks noChangeAspect="1"/>
          </p:cNvPicPr>
          <p:nvPr/>
        </p:nvPicPr>
        <p:blipFill>
          <a:blip r:embed="rId3"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Pipeline</a:t>
            </a:r>
            <a:endParaRPr lang="en-US" dirty="0"/>
          </a:p>
        </p:txBody>
      </p:sp>
      <p:cxnSp>
        <p:nvCxnSpPr>
          <p:cNvPr id="34" name="Elbow Connector 33"/>
          <p:cNvCxnSpPr>
            <a:stCxn id="10" idx="2"/>
            <a:endCxn id="11" idx="0"/>
          </p:cNvCxnSpPr>
          <p:nvPr/>
        </p:nvCxnSpPr>
        <p:spPr>
          <a:xfrm rot="5400000">
            <a:off x="6134100" y="2247900"/>
            <a:ext cx="1295400" cy="13716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9" idx="2"/>
            <a:endCxn id="11" idx="0"/>
          </p:cNvCxnSpPr>
          <p:nvPr/>
        </p:nvCxnSpPr>
        <p:spPr>
          <a:xfrm rot="16200000" flipH="1">
            <a:off x="4724400" y="2209800"/>
            <a:ext cx="1295400" cy="1447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2" idx="2"/>
            <a:endCxn id="13" idx="0"/>
          </p:cNvCxnSpPr>
          <p:nvPr/>
        </p:nvCxnSpPr>
        <p:spPr>
          <a:xfrm rot="16200000" flipH="1">
            <a:off x="2476500" y="3924300"/>
            <a:ext cx="609600" cy="2209800"/>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1" idx="2"/>
            <a:endCxn id="13" idx="0"/>
          </p:cNvCxnSpPr>
          <p:nvPr/>
        </p:nvCxnSpPr>
        <p:spPr>
          <a:xfrm rot="5400000">
            <a:off x="4533900" y="3771900"/>
            <a:ext cx="914400" cy="2209800"/>
          </a:xfrm>
          <a:prstGeom prst="bentConnector3">
            <a:avLst>
              <a:gd name="adj1" fmla="val 66667"/>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7" idx="2"/>
            <a:endCxn id="8" idx="0"/>
          </p:cNvCxnSpPr>
          <p:nvPr/>
        </p:nvCxnSpPr>
        <p:spPr>
          <a:xfrm rot="5400000">
            <a:off x="1485900" y="24765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8" idx="2"/>
            <a:endCxn id="12" idx="0"/>
          </p:cNvCxnSpPr>
          <p:nvPr/>
        </p:nvCxnSpPr>
        <p:spPr>
          <a:xfrm rot="5400000">
            <a:off x="1485900" y="3695700"/>
            <a:ext cx="381000" cy="1588"/>
          </a:xfrm>
          <a:prstGeom prst="bentConnector3">
            <a:avLst>
              <a:gd name="adj1" fmla="val 5000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81000" y="1447800"/>
            <a:ext cx="2590800" cy="838200"/>
          </a:xfrm>
          <a:prstGeom prst="rect">
            <a:avLst/>
          </a:prstGeom>
          <a:solidFill>
            <a:schemeClr val="accent6"/>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Volumetric Data</a:t>
            </a:r>
            <a:br>
              <a:rPr lang="en-US" dirty="0" smtClean="0"/>
            </a:br>
            <a:r>
              <a:rPr lang="en-US" dirty="0" smtClean="0"/>
              <a:t>(e.g. CT Scan)</a:t>
            </a:r>
            <a:endParaRPr lang="en-US" dirty="0"/>
          </a:p>
        </p:txBody>
      </p:sp>
      <p:sp>
        <p:nvSpPr>
          <p:cNvPr id="8" name="Rounded Rectangle 7"/>
          <p:cNvSpPr/>
          <p:nvPr/>
        </p:nvSpPr>
        <p:spPr>
          <a:xfrm>
            <a:off x="381000" y="2667000"/>
            <a:ext cx="2590800" cy="838200"/>
          </a:xfrm>
          <a:prstGeom prst="roundRect">
            <a:avLst/>
          </a:prstGeom>
          <a:solidFill>
            <a:schemeClr val="accent1"/>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Importance in the Transfer Function</a:t>
            </a:r>
            <a:endParaRPr lang="en-US" dirty="0"/>
          </a:p>
        </p:txBody>
      </p:sp>
      <p:sp>
        <p:nvSpPr>
          <p:cNvPr id="9" name="Rectangle 8"/>
          <p:cNvSpPr/>
          <p:nvPr/>
        </p:nvSpPr>
        <p:spPr>
          <a:xfrm>
            <a:off x="3352800" y="1447800"/>
            <a:ext cx="2590800" cy="838200"/>
          </a:xfrm>
          <a:prstGeom prst="rect">
            <a:avLst/>
          </a:prstGeom>
          <a:solidFill>
            <a:schemeClr val="accent6"/>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Viewpoint Information</a:t>
            </a:r>
            <a:endParaRPr lang="en-US" dirty="0"/>
          </a:p>
        </p:txBody>
      </p:sp>
      <p:sp>
        <p:nvSpPr>
          <p:cNvPr id="10" name="Rectangle 9"/>
          <p:cNvSpPr/>
          <p:nvPr/>
        </p:nvSpPr>
        <p:spPr>
          <a:xfrm>
            <a:off x="6172200" y="1447800"/>
            <a:ext cx="2590800" cy="838200"/>
          </a:xfrm>
          <a:prstGeom prst="rect">
            <a:avLst/>
          </a:prstGeom>
          <a:solidFill>
            <a:schemeClr val="accent6"/>
          </a:solidFill>
          <a:ln>
            <a:solidFill>
              <a:schemeClr val="accent6">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Object of Interest</a:t>
            </a:r>
            <a:br>
              <a:rPr lang="en-US" dirty="0" smtClean="0"/>
            </a:br>
            <a:r>
              <a:rPr lang="en-US" dirty="0" smtClean="0"/>
              <a:t>(e.g. Ultrasound Plane)</a:t>
            </a:r>
            <a:endParaRPr lang="en-US" dirty="0"/>
          </a:p>
        </p:txBody>
      </p:sp>
      <p:sp>
        <p:nvSpPr>
          <p:cNvPr id="11" name="Rounded Rectangle 10"/>
          <p:cNvSpPr/>
          <p:nvPr/>
        </p:nvSpPr>
        <p:spPr>
          <a:xfrm>
            <a:off x="4800600" y="3581400"/>
            <a:ext cx="2590800" cy="838200"/>
          </a:xfrm>
          <a:prstGeom prst="roundRect">
            <a:avLst/>
          </a:prstGeom>
          <a:solidFill>
            <a:schemeClr val="accent1"/>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Contextual Cutaway Views</a:t>
            </a:r>
            <a:endParaRPr lang="en-US" dirty="0"/>
          </a:p>
        </p:txBody>
      </p:sp>
      <p:sp>
        <p:nvSpPr>
          <p:cNvPr id="12" name="Rounded Rectangle 11"/>
          <p:cNvSpPr/>
          <p:nvPr/>
        </p:nvSpPr>
        <p:spPr>
          <a:xfrm>
            <a:off x="381000" y="3886200"/>
            <a:ext cx="2590800" cy="838200"/>
          </a:xfrm>
          <a:prstGeom prst="roundRect">
            <a:avLst/>
          </a:prstGeom>
          <a:solidFill>
            <a:schemeClr val="accent1"/>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Importance-Driven Shading</a:t>
            </a:r>
            <a:endParaRPr lang="en-US" dirty="0"/>
          </a:p>
        </p:txBody>
      </p:sp>
      <p:sp>
        <p:nvSpPr>
          <p:cNvPr id="13" name="Rounded Rectangle 12"/>
          <p:cNvSpPr/>
          <p:nvPr/>
        </p:nvSpPr>
        <p:spPr>
          <a:xfrm>
            <a:off x="2590800" y="5334000"/>
            <a:ext cx="2590800" cy="838200"/>
          </a:xfrm>
          <a:prstGeom prst="roundRect">
            <a:avLst/>
          </a:prstGeom>
          <a:solidFill>
            <a:schemeClr val="accent1"/>
          </a:solidFill>
          <a:ln>
            <a:solidFill>
              <a:schemeClr val="accent1">
                <a:lumMod val="75000"/>
              </a:schemeClr>
            </a:solidFill>
          </a:ln>
          <a:effectLst>
            <a:outerShdw blurRad="114300" dist="1143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Integrating Occlusion with Importance</a:t>
            </a:r>
            <a:endParaRPr lang="en-US" dirty="0"/>
          </a:p>
        </p:txBody>
      </p:sp>
      <p:sp>
        <p:nvSpPr>
          <p:cNvPr id="16" name="Footer Placeholder 15"/>
          <p:cNvSpPr>
            <a:spLocks noGrp="1"/>
          </p:cNvSpPr>
          <p:nvPr>
            <p:ph type="ftr" sz="quarter" idx="11"/>
          </p:nvPr>
        </p:nvSpPr>
        <p:spPr/>
        <p:txBody>
          <a:bodyPr/>
          <a:lstStyle/>
          <a:p>
            <a:r>
              <a:rPr lang="en-US" smtClean="0"/>
              <a:t>Michael Burns - Contextual Medical Visualization</a:t>
            </a:r>
            <a:endParaRPr lang="en-US"/>
          </a:p>
        </p:txBody>
      </p:sp>
      <p:pic>
        <p:nvPicPr>
          <p:cNvPr id="17" name="Picture 16" descr="logo_siemens.png"/>
          <p:cNvPicPr>
            <a:picLocks noChangeAspect="1"/>
          </p:cNvPicPr>
          <p:nvPr/>
        </p:nvPicPr>
        <p:blipFill>
          <a:blip r:embed="rId3" cstate="print">
            <a:lum bright="-20000"/>
          </a:blip>
          <a:stretch>
            <a:fillRect/>
          </a:stretch>
        </p:blipFill>
        <p:spPr>
          <a:xfrm>
            <a:off x="7174992" y="6324600"/>
            <a:ext cx="1892808" cy="457200"/>
          </a:xfrm>
          <a:prstGeom prst="rect">
            <a:avLst/>
          </a:prstGeom>
          <a:noFill/>
          <a:effectLst>
            <a:outerShdw blurRad="50800" dist="38100" dir="2700000" algn="tl" rotWithShape="0">
              <a:prstClr val="black">
                <a:alpha val="60000"/>
              </a:prst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3163</TotalTime>
  <Words>4404</Words>
  <Application>Microsoft Office PowerPoint</Application>
  <PresentationFormat>On-screen Show (4:3)</PresentationFormat>
  <Paragraphs>389</Paragraphs>
  <Slides>39</Slides>
  <Notes>39</Notes>
  <HiddenSlides>1</HiddenSlides>
  <MMClips>8</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Technic</vt:lpstr>
      <vt:lpstr>Feature Emphasis and Contextual Cutaways for Multimodal Medical Visualization</vt:lpstr>
      <vt:lpstr>Preface</vt:lpstr>
      <vt:lpstr>Visualization Scenario</vt:lpstr>
      <vt:lpstr>Visualization Scenario</vt:lpstr>
      <vt:lpstr>Visualization Scenario</vt:lpstr>
      <vt:lpstr>Visualization Scenario</vt:lpstr>
      <vt:lpstr>Visualization Scenario</vt:lpstr>
      <vt:lpstr>Key Requirements</vt:lpstr>
      <vt:lpstr>Visualization Pipeline</vt:lpstr>
      <vt:lpstr>Visualization Pipeline</vt:lpstr>
      <vt:lpstr>Defining Importance</vt:lpstr>
      <vt:lpstr>Defining Importance</vt:lpstr>
      <vt:lpstr>Visualization Pipeline</vt:lpstr>
      <vt:lpstr>Feature Emphasis</vt:lpstr>
      <vt:lpstr>Feature Emphasis</vt:lpstr>
      <vt:lpstr>Feature Emphasis</vt:lpstr>
      <vt:lpstr>Feature Emphasis</vt:lpstr>
      <vt:lpstr>Feature Emphasis</vt:lpstr>
      <vt:lpstr>Visualization Pipeline</vt:lpstr>
      <vt:lpstr>Contextual Cutaways</vt:lpstr>
      <vt:lpstr>Traditional Cutaways</vt:lpstr>
      <vt:lpstr>Traditional Cutaways</vt:lpstr>
      <vt:lpstr>Contextual Cutaways</vt:lpstr>
      <vt:lpstr>Layered Visualization</vt:lpstr>
      <vt:lpstr>Layered Visualization</vt:lpstr>
      <vt:lpstr>Layered Visualization</vt:lpstr>
      <vt:lpstr>Visualization Pipeline</vt:lpstr>
      <vt:lpstr>Occlusion</vt:lpstr>
      <vt:lpstr>Occlusion Compensation</vt:lpstr>
      <vt:lpstr>Occlusion Compensation</vt:lpstr>
      <vt:lpstr>Results</vt:lpstr>
      <vt:lpstr>Results</vt:lpstr>
      <vt:lpstr>Results</vt:lpstr>
      <vt:lpstr>Results</vt:lpstr>
      <vt:lpstr>Results</vt:lpstr>
      <vt:lpstr>Results</vt:lpstr>
      <vt:lpstr>Implementation</vt:lpstr>
      <vt:lpstr>Conclusions</vt:lpstr>
      <vt:lpstr>Acknowledgments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Feature Emphasis and Contextual Cutaways for Multimodal Medical Visualization</dc:title>
  <dc:creator>Michael Burns</dc:creator>
  <cp:lastModifiedBy>Michael Burns</cp:lastModifiedBy>
  <cp:revision>254</cp:revision>
  <dcterms:created xsi:type="dcterms:W3CDTF">2007-05-11T04:15:39Z</dcterms:created>
  <dcterms:modified xsi:type="dcterms:W3CDTF">2007-06-02T20:17:39Z</dcterms:modified>
</cp:coreProperties>
</file>