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49"/>
  </p:notesMasterIdLst>
  <p:sldIdLst>
    <p:sldId id="263" r:id="rId2"/>
    <p:sldId id="265" r:id="rId3"/>
    <p:sldId id="264" r:id="rId4"/>
    <p:sldId id="266" r:id="rId5"/>
    <p:sldId id="257" r:id="rId6"/>
    <p:sldId id="267" r:id="rId7"/>
    <p:sldId id="268" r:id="rId8"/>
    <p:sldId id="269" r:id="rId9"/>
    <p:sldId id="303" r:id="rId10"/>
    <p:sldId id="306" r:id="rId11"/>
    <p:sldId id="270" r:id="rId12"/>
    <p:sldId id="271" r:id="rId13"/>
    <p:sldId id="273" r:id="rId14"/>
    <p:sldId id="258" r:id="rId15"/>
    <p:sldId id="262" r:id="rId16"/>
    <p:sldId id="274" r:id="rId17"/>
    <p:sldId id="261" r:id="rId18"/>
    <p:sldId id="260" r:id="rId19"/>
    <p:sldId id="276" r:id="rId20"/>
    <p:sldId id="292" r:id="rId21"/>
    <p:sldId id="282" r:id="rId22"/>
    <p:sldId id="259" r:id="rId23"/>
    <p:sldId id="296" r:id="rId24"/>
    <p:sldId id="278" r:id="rId25"/>
    <p:sldId id="279" r:id="rId26"/>
    <p:sldId id="291" r:id="rId27"/>
    <p:sldId id="280" r:id="rId28"/>
    <p:sldId id="305" r:id="rId29"/>
    <p:sldId id="283" r:id="rId30"/>
    <p:sldId id="284" r:id="rId31"/>
    <p:sldId id="285" r:id="rId32"/>
    <p:sldId id="286" r:id="rId33"/>
    <p:sldId id="287" r:id="rId34"/>
    <p:sldId id="288" r:id="rId35"/>
    <p:sldId id="289" r:id="rId36"/>
    <p:sldId id="294" r:id="rId37"/>
    <p:sldId id="295" r:id="rId38"/>
    <p:sldId id="297" r:id="rId39"/>
    <p:sldId id="298" r:id="rId40"/>
    <p:sldId id="290" r:id="rId41"/>
    <p:sldId id="293" r:id="rId42"/>
    <p:sldId id="299" r:id="rId43"/>
    <p:sldId id="300" r:id="rId44"/>
    <p:sldId id="301" r:id="rId45"/>
    <p:sldId id="302" r:id="rId46"/>
    <p:sldId id="304" r:id="rId47"/>
    <p:sldId id="281" r:id="rId48"/>
  </p:sldIdLst>
  <p:sldSz cx="12192000" cy="6858000"/>
  <p:notesSz cx="6858000" cy="9144000"/>
  <p:embeddedFontLst>
    <p:embeddedFont>
      <p:font typeface="ZapfHumnst BT" panose="020B0502050508020304" pitchFamily="34" charset="0"/>
      <p:regular r:id="rId50"/>
      <p:bold r:id="rId51"/>
      <p:italic r:id="rId52"/>
      <p:boldItalic r:id="rId53"/>
    </p:embeddedFont>
    <p:embeddedFont>
      <p:font typeface="Cambria Math" panose="02040503050406030204" pitchFamily="18" charset="0"/>
      <p:regular r:id="rId54"/>
    </p:embeddedFont>
    <p:embeddedFont>
      <p:font typeface="ZapfHumnst Dm BT" panose="020B0602050508020304" pitchFamily="34" charset="0"/>
      <p:regular r:id="rId55"/>
      <p:italic r:id="rId56"/>
    </p:embeddedFont>
    <p:embeddedFont>
      <p:font typeface="Palatino Linotype" panose="02040502050505030304" pitchFamily="18" charset="0"/>
      <p:regular r:id="rId57"/>
      <p:bold r:id="rId58"/>
      <p:italic r:id="rId59"/>
      <p:boldItalic r:id="rId60"/>
    </p:embeddedFont>
    <p:embeddedFont>
      <p:font typeface="Calibri" panose="020F0502020204030204" pitchFamily="34" charset="0"/>
      <p:regular r:id="rId61"/>
      <p:bold r:id="rId62"/>
      <p:italic r:id="rId63"/>
      <p:boldItalic r:id="rId64"/>
    </p:embeddedFont>
  </p:embeddedFontLst>
  <p:defaultTextStyle>
    <a:defPPr>
      <a:defRPr lang="en-US"/>
    </a:defPPr>
    <a:lvl1pPr algn="ctr"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ZapfHumnst BT" pitchFamily="34" charset="0"/>
        <a:ea typeface="+mn-ea"/>
        <a:cs typeface="+mn-cs"/>
      </a:defRPr>
    </a:lvl1pPr>
    <a:lvl2pPr marL="457200" algn="ctr"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ZapfHumnst BT" pitchFamily="34" charset="0"/>
        <a:ea typeface="+mn-ea"/>
        <a:cs typeface="+mn-cs"/>
      </a:defRPr>
    </a:lvl2pPr>
    <a:lvl3pPr marL="914400" algn="ctr"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ZapfHumnst BT" pitchFamily="34" charset="0"/>
        <a:ea typeface="+mn-ea"/>
        <a:cs typeface="+mn-cs"/>
      </a:defRPr>
    </a:lvl3pPr>
    <a:lvl4pPr marL="1371600" algn="ctr"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ZapfHumnst BT" pitchFamily="34" charset="0"/>
        <a:ea typeface="+mn-ea"/>
        <a:cs typeface="+mn-cs"/>
      </a:defRPr>
    </a:lvl4pPr>
    <a:lvl5pPr marL="1828800" algn="ctr"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ZapfHumnst BT" pitchFamily="34"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ZapfHumnst BT" pitchFamily="34"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ZapfHumnst BT" pitchFamily="34"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ZapfHumnst BT" pitchFamily="34"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ZapfHumnst BT" pitchFamily="34" charset="0"/>
        <a:ea typeface="+mn-ea"/>
        <a:cs typeface="+mn-cs"/>
      </a:defRPr>
    </a:lvl9pPr>
  </p:defaultTextStyle>
  <p:extLst>
    <p:ext uri="{EFAFB233-063F-42B5-8137-9DF3F51BA10A}">
      <p15:sldGuideLst xmlns:p15="http://schemas.microsoft.com/office/powerpoint/2012/main">
        <p15:guide id="1" orient="horz" pos="261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F0000"/>
    <a:srgbClr val="D10000"/>
    <a:srgbClr val="0000FF"/>
    <a:srgbClr val="FFFFFF"/>
    <a:srgbClr val="00008F"/>
    <a:srgbClr val="8F648F"/>
    <a:srgbClr val="E69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80" autoAdjust="0"/>
    <p:restoredTop sz="86429" autoAdjust="0"/>
  </p:normalViewPr>
  <p:slideViewPr>
    <p:cSldViewPr snapToGrid="0" showGuides="1">
      <p:cViewPr>
        <p:scale>
          <a:sx n="70" d="100"/>
          <a:sy n="70" d="100"/>
        </p:scale>
        <p:origin x="571" y="38"/>
      </p:cViewPr>
      <p:guideLst>
        <p:guide orient="horz" pos="2616"/>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font" Target="fonts/font14.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8.fntdata"/><Relationship Id="rId61"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64"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98F4B7-8256-4C8A-A3E8-6FBB7B815BF3}" type="datetimeFigureOut">
              <a:rPr lang="en-US" smtClean="0"/>
              <a:t>7/31/2019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0B462A-EAEC-47E2-9BE5-C4913BCC2436}" type="slidenum">
              <a:rPr lang="en-US" smtClean="0"/>
              <a:t>‹#›</a:t>
            </a:fld>
            <a:endParaRPr lang="en-US"/>
          </a:p>
        </p:txBody>
      </p:sp>
    </p:spTree>
    <p:extLst>
      <p:ext uri="{BB962C8B-B14F-4D97-AF65-F5344CB8AC3E}">
        <p14:creationId xmlns:p14="http://schemas.microsoft.com/office/powerpoint/2010/main" val="2885011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some point in the life of any young graphics researcher, it comes time to have the</a:t>
            </a:r>
            <a:r>
              <a:rPr lang="en-US" baseline="0" dirty="0" smtClean="0"/>
              <a:t> talk.  You know the one - w</a:t>
            </a:r>
            <a:r>
              <a:rPr lang="en-US" dirty="0" smtClean="0"/>
              <a:t>here do bunnies come from?  This bunny actually</a:t>
            </a:r>
            <a:r>
              <a:rPr lang="en-US" baseline="0" dirty="0" smtClean="0"/>
              <a:t> came from a collection of 3D scans of a real-world object.  But to create the final 3D model, those scans had to be aligned to each other, and then merged into a single mesh.</a:t>
            </a:r>
            <a:endParaRPr lang="en-US" dirty="0"/>
          </a:p>
        </p:txBody>
      </p:sp>
      <p:sp>
        <p:nvSpPr>
          <p:cNvPr id="4" name="Slide Number Placeholder 3"/>
          <p:cNvSpPr>
            <a:spLocks noGrp="1"/>
          </p:cNvSpPr>
          <p:nvPr>
            <p:ph type="sldNum" sz="quarter" idx="10"/>
          </p:nvPr>
        </p:nvSpPr>
        <p:spPr/>
        <p:txBody>
          <a:bodyPr/>
          <a:lstStyle/>
          <a:p>
            <a:fld id="{950B462A-EAEC-47E2-9BE5-C4913BCC2436}" type="slidenum">
              <a:rPr lang="en-US" smtClean="0"/>
              <a:t>2</a:t>
            </a:fld>
            <a:endParaRPr lang="en-US"/>
          </a:p>
        </p:txBody>
      </p:sp>
    </p:spTree>
    <p:extLst>
      <p:ext uri="{BB962C8B-B14F-4D97-AF65-F5344CB8AC3E}">
        <p14:creationId xmlns:p14="http://schemas.microsoft.com/office/powerpoint/2010/main" val="5257624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a:t>
            </a:r>
            <a:r>
              <a:rPr lang="en-US" baseline="0" dirty="0" smtClean="0"/>
              <a:t>can classify most of </a:t>
            </a:r>
            <a:r>
              <a:rPr lang="en-US" baseline="0" dirty="0" smtClean="0"/>
              <a:t>these variants </a:t>
            </a:r>
            <a:r>
              <a:rPr lang="en-US" baseline="0" dirty="0" smtClean="0"/>
              <a:t>as affecting one of 6 stages of the algorithm: [read the 6 stages].</a:t>
            </a:r>
            <a:endParaRPr lang="en-US" dirty="0"/>
          </a:p>
        </p:txBody>
      </p:sp>
      <p:sp>
        <p:nvSpPr>
          <p:cNvPr id="4" name="Slide Number Placeholder 3"/>
          <p:cNvSpPr>
            <a:spLocks noGrp="1"/>
          </p:cNvSpPr>
          <p:nvPr>
            <p:ph type="sldNum" sz="quarter" idx="10"/>
          </p:nvPr>
        </p:nvSpPr>
        <p:spPr/>
        <p:txBody>
          <a:bodyPr/>
          <a:lstStyle/>
          <a:p>
            <a:fld id="{950B462A-EAEC-47E2-9BE5-C4913BCC2436}" type="slidenum">
              <a:rPr lang="en-US" smtClean="0"/>
              <a:t>11</a:t>
            </a:fld>
            <a:endParaRPr lang="en-US"/>
          </a:p>
        </p:txBody>
      </p:sp>
    </p:spTree>
    <p:extLst>
      <p:ext uri="{BB962C8B-B14F-4D97-AF65-F5344CB8AC3E}">
        <p14:creationId xmlns:p14="http://schemas.microsoft.com/office/powerpoint/2010/main" val="2877659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4C2DB6-8024-4378-B89E-639777D7DDA1}" type="slidenum">
              <a:rPr lang="en-US" altLang="en-US"/>
              <a:pPr/>
              <a:t>12</a:t>
            </a:fld>
            <a:endParaRPr lang="en-US" altLang="en-US"/>
          </a:p>
        </p:txBody>
      </p:sp>
      <p:sp>
        <p:nvSpPr>
          <p:cNvPr id="1281026" name="Rectangle 2"/>
          <p:cNvSpPr>
            <a:spLocks noGrp="1" noRot="1" noChangeAspect="1" noChangeArrowheads="1" noTextEdit="1"/>
          </p:cNvSpPr>
          <p:nvPr>
            <p:ph type="sldImg"/>
          </p:nvPr>
        </p:nvSpPr>
        <p:spPr>
          <a:ln/>
        </p:spPr>
      </p:sp>
      <p:sp>
        <p:nvSpPr>
          <p:cNvPr id="1281027" name="Rectangle 3"/>
          <p:cNvSpPr>
            <a:spLocks noGrp="1" noChangeArrowheads="1"/>
          </p:cNvSpPr>
          <p:nvPr>
            <p:ph type="body" idx="1"/>
          </p:nvPr>
        </p:nvSpPr>
        <p:spPr/>
        <p:txBody>
          <a:bodyPr/>
          <a:lstStyle/>
          <a:p>
            <a:r>
              <a:rPr lang="en-US" altLang="en-US" dirty="0" smtClean="0"/>
              <a:t>For example, the original </a:t>
            </a:r>
            <a:r>
              <a:rPr lang="en-US" altLang="en-US" dirty="0" err="1" smtClean="0"/>
              <a:t>Besl</a:t>
            </a:r>
            <a:r>
              <a:rPr lang="en-US" altLang="en-US" dirty="0" smtClean="0"/>
              <a:t> &amp; McKay ICP algorithm maps</a:t>
            </a:r>
            <a:r>
              <a:rPr lang="en-US" altLang="en-US" baseline="0" dirty="0" smtClean="0"/>
              <a:t> to the 6 stages like this.  [Read the 6 stages.]</a:t>
            </a:r>
            <a:endParaRPr lang="en-US" altLang="en-US" dirty="0"/>
          </a:p>
        </p:txBody>
      </p:sp>
    </p:spTree>
    <p:extLst>
      <p:ext uri="{BB962C8B-B14F-4D97-AF65-F5344CB8AC3E}">
        <p14:creationId xmlns:p14="http://schemas.microsoft.com/office/powerpoint/2010/main" val="37384634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this paper we focus on the error metric.  In other words, we’re not necessarily going to be minimizing the distance between closest points, but rather some other function.</a:t>
            </a:r>
            <a:endParaRPr lang="en-US" dirty="0"/>
          </a:p>
        </p:txBody>
      </p:sp>
      <p:sp>
        <p:nvSpPr>
          <p:cNvPr id="4" name="Slide Number Placeholder 3"/>
          <p:cNvSpPr>
            <a:spLocks noGrp="1"/>
          </p:cNvSpPr>
          <p:nvPr>
            <p:ph type="sldNum" sz="quarter" idx="10"/>
          </p:nvPr>
        </p:nvSpPr>
        <p:spPr/>
        <p:txBody>
          <a:bodyPr/>
          <a:lstStyle/>
          <a:p>
            <a:fld id="{950B462A-EAEC-47E2-9BE5-C4913BCC2436}" type="slidenum">
              <a:rPr lang="en-US" smtClean="0"/>
              <a:t>13</a:t>
            </a:fld>
            <a:endParaRPr lang="en-US"/>
          </a:p>
        </p:txBody>
      </p:sp>
    </p:spTree>
    <p:extLst>
      <p:ext uri="{BB962C8B-B14F-4D97-AF65-F5344CB8AC3E}">
        <p14:creationId xmlns:p14="http://schemas.microsoft.com/office/powerpoint/2010/main" val="36260457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let’s look at that metric.  As we saw, in plain ICP we’re minimizing the distance</a:t>
            </a:r>
            <a:r>
              <a:rPr lang="en-US" baseline="0" dirty="0" smtClean="0"/>
              <a:t> between points from the two meshes.</a:t>
            </a:r>
            <a:endParaRPr lang="en-US" dirty="0"/>
          </a:p>
        </p:txBody>
      </p:sp>
      <p:sp>
        <p:nvSpPr>
          <p:cNvPr id="4" name="Slide Number Placeholder 3"/>
          <p:cNvSpPr>
            <a:spLocks noGrp="1"/>
          </p:cNvSpPr>
          <p:nvPr>
            <p:ph type="sldNum" sz="quarter" idx="10"/>
          </p:nvPr>
        </p:nvSpPr>
        <p:spPr/>
        <p:txBody>
          <a:bodyPr/>
          <a:lstStyle/>
          <a:p>
            <a:fld id="{950B462A-EAEC-47E2-9BE5-C4913BCC2436}" type="slidenum">
              <a:rPr lang="en-US" smtClean="0"/>
              <a:t>14</a:t>
            </a:fld>
            <a:endParaRPr lang="en-US"/>
          </a:p>
        </p:txBody>
      </p:sp>
    </p:spTree>
    <p:extLst>
      <p:ext uri="{BB962C8B-B14F-4D97-AF65-F5344CB8AC3E}">
        <p14:creationId xmlns:p14="http://schemas.microsoft.com/office/powerpoint/2010/main" val="504458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very common variant,</a:t>
            </a:r>
            <a:r>
              <a:rPr lang="en-US" baseline="0" dirty="0" smtClean="0"/>
              <a:t> introduced by Chen &amp; </a:t>
            </a:r>
            <a:r>
              <a:rPr lang="en-US" baseline="0" dirty="0" err="1" smtClean="0"/>
              <a:t>Medioni</a:t>
            </a:r>
            <a:r>
              <a:rPr lang="en-US" baseline="0" dirty="0" smtClean="0"/>
              <a:t>, is to minimize the distance from one point to the plane containing the other point and perpendicular to its normal.  It turns out that this is a common variant because it works a lot better than point to point.</a:t>
            </a:r>
            <a:endParaRPr lang="en-US" dirty="0"/>
          </a:p>
        </p:txBody>
      </p:sp>
      <p:sp>
        <p:nvSpPr>
          <p:cNvPr id="4" name="Slide Number Placeholder 3"/>
          <p:cNvSpPr>
            <a:spLocks noGrp="1"/>
          </p:cNvSpPr>
          <p:nvPr>
            <p:ph type="sldNum" sz="quarter" idx="10"/>
          </p:nvPr>
        </p:nvSpPr>
        <p:spPr/>
        <p:txBody>
          <a:bodyPr/>
          <a:lstStyle/>
          <a:p>
            <a:fld id="{950B462A-EAEC-47E2-9BE5-C4913BCC2436}" type="slidenum">
              <a:rPr lang="en-US" smtClean="0"/>
              <a:t>15</a:t>
            </a:fld>
            <a:endParaRPr lang="en-US"/>
          </a:p>
        </p:txBody>
      </p:sp>
    </p:spTree>
    <p:extLst>
      <p:ext uri="{BB962C8B-B14F-4D97-AF65-F5344CB8AC3E}">
        <p14:creationId xmlns:p14="http://schemas.microsoft.com/office/powerpoint/2010/main" val="42660287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example, starting with our misaligned</a:t>
            </a:r>
            <a:r>
              <a:rPr lang="en-US" baseline="0" dirty="0" smtClean="0"/>
              <a:t> bunny scans, we see that a single iteration of point to plane is already doing better than point to point.  And as we go through iterations, we see that point to plane converges much more quickly.</a:t>
            </a:r>
            <a:endParaRPr lang="en-US" dirty="0"/>
          </a:p>
        </p:txBody>
      </p:sp>
      <p:sp>
        <p:nvSpPr>
          <p:cNvPr id="4" name="Slide Number Placeholder 3"/>
          <p:cNvSpPr>
            <a:spLocks noGrp="1"/>
          </p:cNvSpPr>
          <p:nvPr>
            <p:ph type="sldNum" sz="quarter" idx="10"/>
          </p:nvPr>
        </p:nvSpPr>
        <p:spPr/>
        <p:txBody>
          <a:bodyPr/>
          <a:lstStyle/>
          <a:p>
            <a:fld id="{950B462A-EAEC-47E2-9BE5-C4913BCC2436}" type="slidenum">
              <a:rPr lang="en-US" smtClean="0"/>
              <a:t>16</a:t>
            </a:fld>
            <a:endParaRPr lang="en-US"/>
          </a:p>
        </p:txBody>
      </p:sp>
    </p:spTree>
    <p:extLst>
      <p:ext uri="{BB962C8B-B14F-4D97-AF65-F5344CB8AC3E}">
        <p14:creationId xmlns:p14="http://schemas.microsoft.com/office/powerpoint/2010/main" val="5322934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now, finally, we</a:t>
            </a:r>
            <a:r>
              <a:rPr lang="en-US" baseline="0" dirty="0" smtClean="0"/>
              <a:t> get to what this paper is about, namely replacing the point-to-plane metric with a more symmetric one that involves both </a:t>
            </a:r>
            <a:r>
              <a:rPr lang="en-US" baseline="0" dirty="0" err="1" smtClean="0"/>
              <a:t>normals</a:t>
            </a:r>
            <a:r>
              <a:rPr lang="en-US" baseline="0" dirty="0" smtClean="0"/>
              <a:t>.  Basically we add the </a:t>
            </a:r>
            <a:r>
              <a:rPr lang="en-US" baseline="0" dirty="0" err="1" smtClean="0"/>
              <a:t>normals</a:t>
            </a:r>
            <a:r>
              <a:rPr lang="en-US" baseline="0" dirty="0" smtClean="0"/>
              <a:t> together…</a:t>
            </a:r>
            <a:endParaRPr lang="en-US" dirty="0"/>
          </a:p>
        </p:txBody>
      </p:sp>
      <p:sp>
        <p:nvSpPr>
          <p:cNvPr id="4" name="Slide Number Placeholder 3"/>
          <p:cNvSpPr>
            <a:spLocks noGrp="1"/>
          </p:cNvSpPr>
          <p:nvPr>
            <p:ph type="sldNum" sz="quarter" idx="10"/>
          </p:nvPr>
        </p:nvSpPr>
        <p:spPr/>
        <p:txBody>
          <a:bodyPr/>
          <a:lstStyle/>
          <a:p>
            <a:fld id="{950B462A-EAEC-47E2-9BE5-C4913BCC2436}" type="slidenum">
              <a:rPr lang="en-US" smtClean="0"/>
              <a:t>17</a:t>
            </a:fld>
            <a:endParaRPr lang="en-US"/>
          </a:p>
        </p:txBody>
      </p:sp>
    </p:spTree>
    <p:extLst>
      <p:ext uri="{BB962C8B-B14F-4D97-AF65-F5344CB8AC3E}">
        <p14:creationId xmlns:p14="http://schemas.microsoft.com/office/powerpoint/2010/main" val="37564992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and minimize in that direction instead of along only one of the </a:t>
            </a:r>
            <a:r>
              <a:rPr lang="en-US" dirty="0" err="1" smtClean="0"/>
              <a:t>normals</a:t>
            </a:r>
            <a:r>
              <a:rPr lang="en-US" dirty="0" smtClean="0"/>
              <a:t>.</a:t>
            </a:r>
            <a:r>
              <a:rPr lang="en-US" baseline="0" dirty="0" smtClean="0"/>
              <a:t>  That’s basically it.</a:t>
            </a:r>
            <a:endParaRPr lang="en-US" dirty="0"/>
          </a:p>
        </p:txBody>
      </p:sp>
      <p:sp>
        <p:nvSpPr>
          <p:cNvPr id="4" name="Slide Number Placeholder 3"/>
          <p:cNvSpPr>
            <a:spLocks noGrp="1"/>
          </p:cNvSpPr>
          <p:nvPr>
            <p:ph type="sldNum" sz="quarter" idx="10"/>
          </p:nvPr>
        </p:nvSpPr>
        <p:spPr/>
        <p:txBody>
          <a:bodyPr/>
          <a:lstStyle/>
          <a:p>
            <a:fld id="{950B462A-EAEC-47E2-9BE5-C4913BCC2436}" type="slidenum">
              <a:rPr lang="en-US" smtClean="0"/>
              <a:t>18</a:t>
            </a:fld>
            <a:endParaRPr lang="en-US"/>
          </a:p>
        </p:txBody>
      </p:sp>
    </p:spTree>
    <p:extLst>
      <p:ext uri="{BB962C8B-B14F-4D97-AF65-F5344CB8AC3E}">
        <p14:creationId xmlns:p14="http://schemas.microsoft.com/office/powerpoint/2010/main" val="7151407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as long as we’re making things symmetric, we might</a:t>
            </a:r>
            <a:r>
              <a:rPr lang="en-US" baseline="0" dirty="0" smtClean="0"/>
              <a:t> as well also make the effects of the transformation symmetric on the two meshes, so we write the error metric that we’re minimizing in a way that rotates one mesh forwards and the other mesh backwards.  In the paper you can see how we make some mild approximations to reduce this to a linear least squares problem, meaning that the minimization really isn’t much more complicated than standard point to plane.</a:t>
            </a:r>
            <a:endParaRPr lang="en-US" dirty="0"/>
          </a:p>
        </p:txBody>
      </p:sp>
      <p:sp>
        <p:nvSpPr>
          <p:cNvPr id="4" name="Slide Number Placeholder 3"/>
          <p:cNvSpPr>
            <a:spLocks noGrp="1"/>
          </p:cNvSpPr>
          <p:nvPr>
            <p:ph type="sldNum" sz="quarter" idx="10"/>
          </p:nvPr>
        </p:nvSpPr>
        <p:spPr/>
        <p:txBody>
          <a:bodyPr/>
          <a:lstStyle/>
          <a:p>
            <a:fld id="{950B462A-EAEC-47E2-9BE5-C4913BCC2436}" type="slidenum">
              <a:rPr lang="en-US" smtClean="0"/>
              <a:t>19</a:t>
            </a:fld>
            <a:endParaRPr lang="en-US"/>
          </a:p>
        </p:txBody>
      </p:sp>
    </p:spTree>
    <p:extLst>
      <p:ext uri="{BB962C8B-B14F-4D97-AF65-F5344CB8AC3E}">
        <p14:creationId xmlns:p14="http://schemas.microsoft.com/office/powerpoint/2010/main" val="37889178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effect does</a:t>
            </a:r>
            <a:r>
              <a:rPr lang="en-US" baseline="0" dirty="0" smtClean="0"/>
              <a:t> this change have?  Well now we’re comparing the symmetric metric to standard point to plane, and again we see a big improvement.  After only 3 iterations, the bottom row has actually converged, whereas it’s going to take point to plane another 2 or 3 iterations to get there.  So, we’ve made a seemingly trivial change, but it makes a big difference in how many iterations are required to get the right answer.</a:t>
            </a:r>
            <a:endParaRPr lang="en-US" dirty="0"/>
          </a:p>
        </p:txBody>
      </p:sp>
      <p:sp>
        <p:nvSpPr>
          <p:cNvPr id="4" name="Slide Number Placeholder 3"/>
          <p:cNvSpPr>
            <a:spLocks noGrp="1"/>
          </p:cNvSpPr>
          <p:nvPr>
            <p:ph type="sldNum" sz="quarter" idx="10"/>
          </p:nvPr>
        </p:nvSpPr>
        <p:spPr/>
        <p:txBody>
          <a:bodyPr/>
          <a:lstStyle/>
          <a:p>
            <a:fld id="{950B462A-EAEC-47E2-9BE5-C4913BCC2436}" type="slidenum">
              <a:rPr lang="en-US" smtClean="0"/>
              <a:t>20</a:t>
            </a:fld>
            <a:endParaRPr lang="en-US"/>
          </a:p>
        </p:txBody>
      </p:sp>
    </p:spTree>
    <p:extLst>
      <p:ext uri="{BB962C8B-B14F-4D97-AF65-F5344CB8AC3E}">
        <p14:creationId xmlns:p14="http://schemas.microsoft.com/office/powerpoint/2010/main" val="2956911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Actually, the alignment process is a bit more complex than it seems, with 3</a:t>
            </a:r>
            <a:r>
              <a:rPr lang="en-US" baseline="0" dirty="0" smtClean="0"/>
              <a:t> separate stages involved.  First, the scans have to be placed in roughly correct alignment, either manually or using a feature-matching algorithm.  Second, pairs of scans are registered to each other, basically by trying to minimize the distance between them, in overlapping regions.  Finally, there’s a global optimization step that tries to come up with the best alignment for each scan, that’s as consistent as possible with the pairwise alignments.</a:t>
            </a:r>
            <a:endParaRPr lang="en-US" dirty="0"/>
          </a:p>
        </p:txBody>
      </p:sp>
      <p:sp>
        <p:nvSpPr>
          <p:cNvPr id="4" name="Slide Number Placeholder 3"/>
          <p:cNvSpPr>
            <a:spLocks noGrp="1"/>
          </p:cNvSpPr>
          <p:nvPr>
            <p:ph type="sldNum" sz="quarter" idx="10"/>
          </p:nvPr>
        </p:nvSpPr>
        <p:spPr/>
        <p:txBody>
          <a:bodyPr/>
          <a:lstStyle/>
          <a:p>
            <a:fld id="{950B462A-EAEC-47E2-9BE5-C4913BCC2436}" type="slidenum">
              <a:rPr lang="en-US" smtClean="0"/>
              <a:t>3</a:t>
            </a:fld>
            <a:endParaRPr lang="en-US"/>
          </a:p>
        </p:txBody>
      </p:sp>
    </p:spTree>
    <p:extLst>
      <p:ext uri="{BB962C8B-B14F-4D97-AF65-F5344CB8AC3E}">
        <p14:creationId xmlns:p14="http://schemas.microsoft.com/office/powerpoint/2010/main" val="7669832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that was anecdotal evidence of how well the</a:t>
            </a:r>
            <a:r>
              <a:rPr lang="en-US" baseline="0" dirty="0" smtClean="0"/>
              <a:t> symmetric formulation works, but let’s look at a set of experiments that test it more thoroughly.</a:t>
            </a:r>
            <a:endParaRPr lang="en-US" dirty="0"/>
          </a:p>
        </p:txBody>
      </p:sp>
      <p:sp>
        <p:nvSpPr>
          <p:cNvPr id="4" name="Slide Number Placeholder 3"/>
          <p:cNvSpPr>
            <a:spLocks noGrp="1"/>
          </p:cNvSpPr>
          <p:nvPr>
            <p:ph type="sldNum" sz="quarter" idx="10"/>
          </p:nvPr>
        </p:nvSpPr>
        <p:spPr/>
        <p:txBody>
          <a:bodyPr/>
          <a:lstStyle/>
          <a:p>
            <a:fld id="{950B462A-EAEC-47E2-9BE5-C4913BCC2436}" type="slidenum">
              <a:rPr lang="en-US" smtClean="0"/>
              <a:t>21</a:t>
            </a:fld>
            <a:endParaRPr lang="en-US"/>
          </a:p>
        </p:txBody>
      </p:sp>
    </p:spTree>
    <p:extLst>
      <p:ext uri="{BB962C8B-B14F-4D97-AF65-F5344CB8AC3E}">
        <p14:creationId xmlns:p14="http://schemas.microsoft.com/office/powerpoint/2010/main" val="1584268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set of experiments we’re going to look at are evaluations of how much</a:t>
            </a:r>
            <a:r>
              <a:rPr lang="en-US" baseline="0" dirty="0" smtClean="0"/>
              <a:t> closer a single iteration brings us to the correct answer, evaluated as RMS distance of points to their ground-truth locations.  We’re going to be looking at a bunch of graphs that look like this, where you take a number on the x axis representing how far away we were before the iteration, and look up on the y axis what the error is after ICP.  So in this case an error of 0.1 got reduced to 0.015, meaning that an iteration got you about 6 times closer to the right answer.  And this is averaged over 1000 initial poses all having that 0.1 initial RMS error.  So, obviously lower is going to be better in these graphs, and also note that they’re plotted on a log-log scale, so that they show a big range of alignments from far away to pretty close.  Incidentally, on these log-log plots, the slope of the curve indicates the convergence rate, so that a slope of 1 means linear convergence and so on.</a:t>
            </a:r>
            <a:endParaRPr lang="en-US" dirty="0"/>
          </a:p>
        </p:txBody>
      </p:sp>
      <p:sp>
        <p:nvSpPr>
          <p:cNvPr id="4" name="Slide Number Placeholder 3"/>
          <p:cNvSpPr>
            <a:spLocks noGrp="1"/>
          </p:cNvSpPr>
          <p:nvPr>
            <p:ph type="sldNum" sz="quarter" idx="10"/>
          </p:nvPr>
        </p:nvSpPr>
        <p:spPr/>
        <p:txBody>
          <a:bodyPr/>
          <a:lstStyle/>
          <a:p>
            <a:fld id="{950B462A-EAEC-47E2-9BE5-C4913BCC2436}" type="slidenum">
              <a:rPr lang="en-US" smtClean="0"/>
              <a:t>22</a:t>
            </a:fld>
            <a:endParaRPr lang="en-US"/>
          </a:p>
        </p:txBody>
      </p:sp>
    </p:spTree>
    <p:extLst>
      <p:ext uri="{BB962C8B-B14F-4D97-AF65-F5344CB8AC3E}">
        <p14:creationId xmlns:p14="http://schemas.microsoft.com/office/powerpoint/2010/main" val="8339923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now, here we are with a comparison of aligning two copies of the dragon mesh to itself.  We can see that both point to plane, shown in purple, and the symmetric variant, shown in gold, converge much faster than point to point, shown in blue.  But we also see that the symmetric ICP is doing almost an order of magnitude better per iteration than point to plane.  So, we expect it to converge much, much faster once it gets anywhere close to the correct alignment.</a:t>
            </a:r>
            <a:endParaRPr lang="en-US" dirty="0"/>
          </a:p>
        </p:txBody>
      </p:sp>
      <p:sp>
        <p:nvSpPr>
          <p:cNvPr id="4" name="Slide Number Placeholder 3"/>
          <p:cNvSpPr>
            <a:spLocks noGrp="1"/>
          </p:cNvSpPr>
          <p:nvPr>
            <p:ph type="sldNum" sz="quarter" idx="10"/>
          </p:nvPr>
        </p:nvSpPr>
        <p:spPr/>
        <p:txBody>
          <a:bodyPr/>
          <a:lstStyle/>
          <a:p>
            <a:fld id="{950B462A-EAEC-47E2-9BE5-C4913BCC2436}" type="slidenum">
              <a:rPr lang="en-US" smtClean="0"/>
              <a:t>23</a:t>
            </a:fld>
            <a:endParaRPr lang="en-US"/>
          </a:p>
        </p:txBody>
      </p:sp>
    </p:spTree>
    <p:extLst>
      <p:ext uri="{BB962C8B-B14F-4D97-AF65-F5344CB8AC3E}">
        <p14:creationId xmlns:p14="http://schemas.microsoft.com/office/powerpoint/2010/main" val="26169223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 tougher case involving partially overlapping</a:t>
            </a:r>
            <a:r>
              <a:rPr lang="en-US" baseline="0" dirty="0" smtClean="0"/>
              <a:t> scans.  In this case, the performance is heavily influenced by other stages of ICP, such as outlier rejection, which is responsible for making sure we only have correspondences in the overlapping region.  Still, we’re doing a factor of 2 better, per iteration, than point to plane.</a:t>
            </a:r>
            <a:endParaRPr lang="en-US" dirty="0"/>
          </a:p>
        </p:txBody>
      </p:sp>
      <p:sp>
        <p:nvSpPr>
          <p:cNvPr id="4" name="Slide Number Placeholder 3"/>
          <p:cNvSpPr>
            <a:spLocks noGrp="1"/>
          </p:cNvSpPr>
          <p:nvPr>
            <p:ph type="sldNum" sz="quarter" idx="10"/>
          </p:nvPr>
        </p:nvSpPr>
        <p:spPr/>
        <p:txBody>
          <a:bodyPr/>
          <a:lstStyle/>
          <a:p>
            <a:fld id="{950B462A-EAEC-47E2-9BE5-C4913BCC2436}" type="slidenum">
              <a:rPr lang="en-US" smtClean="0"/>
              <a:t>24</a:t>
            </a:fld>
            <a:endParaRPr lang="en-US"/>
          </a:p>
        </p:txBody>
      </p:sp>
    </p:spTree>
    <p:extLst>
      <p:ext uri="{BB962C8B-B14F-4D97-AF65-F5344CB8AC3E}">
        <p14:creationId xmlns:p14="http://schemas.microsoft.com/office/powerpoint/2010/main" val="24560202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 particularly tough case of two RGB-D scans that have relatively little overlap, a lot</a:t>
            </a:r>
            <a:r>
              <a:rPr lang="en-US" baseline="0" dirty="0" smtClean="0"/>
              <a:t> of noise, and a lot of planar surfaces that should be particularly favorable for point to plane.  You can see that the differences between variants are compressed, but still the symmetric error metric is doing better than the others.</a:t>
            </a:r>
            <a:endParaRPr lang="en-US" dirty="0"/>
          </a:p>
        </p:txBody>
      </p:sp>
      <p:sp>
        <p:nvSpPr>
          <p:cNvPr id="4" name="Slide Number Placeholder 3"/>
          <p:cNvSpPr>
            <a:spLocks noGrp="1"/>
          </p:cNvSpPr>
          <p:nvPr>
            <p:ph type="sldNum" sz="quarter" idx="10"/>
          </p:nvPr>
        </p:nvSpPr>
        <p:spPr/>
        <p:txBody>
          <a:bodyPr/>
          <a:lstStyle/>
          <a:p>
            <a:fld id="{950B462A-EAEC-47E2-9BE5-C4913BCC2436}" type="slidenum">
              <a:rPr lang="en-US" smtClean="0"/>
              <a:t>25</a:t>
            </a:fld>
            <a:endParaRPr lang="en-US"/>
          </a:p>
        </p:txBody>
      </p:sp>
    </p:spTree>
    <p:extLst>
      <p:ext uri="{BB962C8B-B14F-4D97-AF65-F5344CB8AC3E}">
        <p14:creationId xmlns:p14="http://schemas.microsoft.com/office/powerpoint/2010/main" val="14309799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that was a worst-case scenario, here’s a best-case scenario for symmetric – aligning an ellipsoid</a:t>
            </a:r>
            <a:r>
              <a:rPr lang="en-US" baseline="0" dirty="0" smtClean="0"/>
              <a:t> to itself (and this actually isn’t in the paper).  You can see a really dramatic difference in the slopes here: point to point has linear convergence, point to plane is quadratic, and the symmetric metric actually exhibits cubic convergence, so at each iteration the previous error is cubed, and gets small really fast.</a:t>
            </a:r>
            <a:endParaRPr lang="en-US" dirty="0"/>
          </a:p>
        </p:txBody>
      </p:sp>
      <p:sp>
        <p:nvSpPr>
          <p:cNvPr id="4" name="Slide Number Placeholder 3"/>
          <p:cNvSpPr>
            <a:spLocks noGrp="1"/>
          </p:cNvSpPr>
          <p:nvPr>
            <p:ph type="sldNum" sz="quarter" idx="10"/>
          </p:nvPr>
        </p:nvSpPr>
        <p:spPr/>
        <p:txBody>
          <a:bodyPr/>
          <a:lstStyle/>
          <a:p>
            <a:fld id="{950B462A-EAEC-47E2-9BE5-C4913BCC2436}" type="slidenum">
              <a:rPr lang="en-US" smtClean="0"/>
              <a:t>26</a:t>
            </a:fld>
            <a:endParaRPr lang="en-US"/>
          </a:p>
        </p:txBody>
      </p:sp>
    </p:spTree>
    <p:extLst>
      <p:ext uri="{BB962C8B-B14F-4D97-AF65-F5344CB8AC3E}">
        <p14:creationId xmlns:p14="http://schemas.microsoft.com/office/powerpoint/2010/main" val="33425383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another way of evaluating</a:t>
            </a:r>
            <a:r>
              <a:rPr lang="en-US" baseline="0" dirty="0" smtClean="0"/>
              <a:t> the different metrics: seeing what fraction of the time ICP converges within a certain number of iterations.  In the paper there are lots and lots of tables, but for this talk let me just give you the executive summary.</a:t>
            </a:r>
            <a:endParaRPr lang="en-US" dirty="0"/>
          </a:p>
        </p:txBody>
      </p:sp>
      <p:sp>
        <p:nvSpPr>
          <p:cNvPr id="4" name="Slide Number Placeholder 3"/>
          <p:cNvSpPr>
            <a:spLocks noGrp="1"/>
          </p:cNvSpPr>
          <p:nvPr>
            <p:ph type="sldNum" sz="quarter" idx="10"/>
          </p:nvPr>
        </p:nvSpPr>
        <p:spPr/>
        <p:txBody>
          <a:bodyPr/>
          <a:lstStyle/>
          <a:p>
            <a:fld id="{950B462A-EAEC-47E2-9BE5-C4913BCC2436}" type="slidenum">
              <a:rPr lang="en-US" smtClean="0"/>
              <a:t>27</a:t>
            </a:fld>
            <a:endParaRPr lang="en-US"/>
          </a:p>
        </p:txBody>
      </p:sp>
    </p:spTree>
    <p:extLst>
      <p:ext uri="{BB962C8B-B14F-4D97-AF65-F5344CB8AC3E}">
        <p14:creationId xmlns:p14="http://schemas.microsoft.com/office/powerpoint/2010/main" val="179248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consider 500</a:t>
            </a:r>
            <a:r>
              <a:rPr lang="en-US" baseline="0" dirty="0" smtClean="0"/>
              <a:t> iterations, by which point any method that was going to converge has converged, and average across all starting misalignments, we get these numbers.  The punch line isn’t so much that the symmetric variant is doing a lot better, but rather that it’s not sacrificing the size of the convergence basin for speed. </a:t>
            </a:r>
            <a:endParaRPr lang="en-US" dirty="0"/>
          </a:p>
        </p:txBody>
      </p:sp>
      <p:sp>
        <p:nvSpPr>
          <p:cNvPr id="4" name="Slide Number Placeholder 3"/>
          <p:cNvSpPr>
            <a:spLocks noGrp="1"/>
          </p:cNvSpPr>
          <p:nvPr>
            <p:ph type="sldNum" sz="quarter" idx="10"/>
          </p:nvPr>
        </p:nvSpPr>
        <p:spPr/>
        <p:txBody>
          <a:bodyPr/>
          <a:lstStyle/>
          <a:p>
            <a:fld id="{950B462A-EAEC-47E2-9BE5-C4913BCC2436}" type="slidenum">
              <a:rPr lang="en-US" smtClean="0"/>
              <a:t>28</a:t>
            </a:fld>
            <a:endParaRPr lang="en-US"/>
          </a:p>
        </p:txBody>
      </p:sp>
    </p:spTree>
    <p:extLst>
      <p:ext uri="{BB962C8B-B14F-4D97-AF65-F5344CB8AC3E}">
        <p14:creationId xmlns:p14="http://schemas.microsoft.com/office/powerpoint/2010/main" val="13650826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it’s one thing to provide empirical</a:t>
            </a:r>
            <a:r>
              <a:rPr lang="en-US" baseline="0" dirty="0" smtClean="0"/>
              <a:t> evidence that the symmetric variant works better, but let’s try to understand why such a small tweak makes such a big difference.</a:t>
            </a:r>
            <a:endParaRPr lang="en-US" dirty="0"/>
          </a:p>
        </p:txBody>
      </p:sp>
      <p:sp>
        <p:nvSpPr>
          <p:cNvPr id="4" name="Slide Number Placeholder 3"/>
          <p:cNvSpPr>
            <a:spLocks noGrp="1"/>
          </p:cNvSpPr>
          <p:nvPr>
            <p:ph type="sldNum" sz="quarter" idx="10"/>
          </p:nvPr>
        </p:nvSpPr>
        <p:spPr/>
        <p:txBody>
          <a:bodyPr/>
          <a:lstStyle/>
          <a:p>
            <a:fld id="{950B462A-EAEC-47E2-9BE5-C4913BCC2436}" type="slidenum">
              <a:rPr lang="en-US" smtClean="0"/>
              <a:t>29</a:t>
            </a:fld>
            <a:endParaRPr lang="en-US"/>
          </a:p>
        </p:txBody>
      </p:sp>
    </p:spTree>
    <p:extLst>
      <p:ext uri="{BB962C8B-B14F-4D97-AF65-F5344CB8AC3E}">
        <p14:creationId xmlns:p14="http://schemas.microsoft.com/office/powerpoint/2010/main" val="10578571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 the years, people</a:t>
            </a:r>
            <a:r>
              <a:rPr lang="en-US" baseline="0" dirty="0" smtClean="0"/>
              <a:t> have proposed a variety of ways of trying to understand the performance of ICP and its variants.  The framework of Expectation Maximization allows you to prove that error decreases at each iteration, and the continuous part of the problem can be thought of in terms of Euclidean distance function minimization.  But here we’re going to look at it in a different way, namely by asking under what sets of transformations does the error metric at a single point pair go to zero.</a:t>
            </a:r>
            <a:endParaRPr lang="en-US" dirty="0"/>
          </a:p>
        </p:txBody>
      </p:sp>
      <p:sp>
        <p:nvSpPr>
          <p:cNvPr id="4" name="Slide Number Placeholder 3"/>
          <p:cNvSpPr>
            <a:spLocks noGrp="1"/>
          </p:cNvSpPr>
          <p:nvPr>
            <p:ph type="sldNum" sz="quarter" idx="10"/>
          </p:nvPr>
        </p:nvSpPr>
        <p:spPr/>
        <p:txBody>
          <a:bodyPr/>
          <a:lstStyle/>
          <a:p>
            <a:fld id="{950B462A-EAEC-47E2-9BE5-C4913BCC2436}" type="slidenum">
              <a:rPr lang="en-US" smtClean="0"/>
              <a:t>30</a:t>
            </a:fld>
            <a:endParaRPr lang="en-US"/>
          </a:p>
        </p:txBody>
      </p:sp>
    </p:spTree>
    <p:extLst>
      <p:ext uri="{BB962C8B-B14F-4D97-AF65-F5344CB8AC3E}">
        <p14:creationId xmlns:p14="http://schemas.microsoft.com/office/powerpoint/2010/main" val="2618305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a:t>
            </a:r>
            <a:r>
              <a:rPr lang="en-US" baseline="0" dirty="0" smtClean="0"/>
              <a:t> talk, we’re focusing on just one of those stages, namely pairwise registration.</a:t>
            </a:r>
            <a:endParaRPr lang="en-US" dirty="0"/>
          </a:p>
        </p:txBody>
      </p:sp>
      <p:sp>
        <p:nvSpPr>
          <p:cNvPr id="4" name="Slide Number Placeholder 3"/>
          <p:cNvSpPr>
            <a:spLocks noGrp="1"/>
          </p:cNvSpPr>
          <p:nvPr>
            <p:ph type="sldNum" sz="quarter" idx="10"/>
          </p:nvPr>
        </p:nvSpPr>
        <p:spPr/>
        <p:txBody>
          <a:bodyPr/>
          <a:lstStyle/>
          <a:p>
            <a:fld id="{950B462A-EAEC-47E2-9BE5-C4913BCC2436}" type="slidenum">
              <a:rPr lang="en-US" smtClean="0"/>
              <a:t>4</a:t>
            </a:fld>
            <a:endParaRPr lang="en-US"/>
          </a:p>
        </p:txBody>
      </p:sp>
    </p:spTree>
    <p:extLst>
      <p:ext uri="{BB962C8B-B14F-4D97-AF65-F5344CB8AC3E}">
        <p14:creationId xmlns:p14="http://schemas.microsoft.com/office/powerpoint/2010/main" val="17432762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a:t>
            </a:r>
            <a:r>
              <a:rPr lang="en-US" baseline="0" dirty="0" smtClean="0"/>
              <a:t> an interesting way of thinking about the problem, because it provides a very intuitive explanation of why point to plane works better than point to point.  Consider these two scans, which each have a flat section and a bump on the top.  Now the only thing that’s going to pull these two meshes into alignment in the up-and-down direction is that bump.  But imagine the point to point case, where we have a bunch of springs in that flat section: those springs are actually keeping the meshes from sliding along each other, preventing the good correspondences on the bump from doing what they need to do.  But in the point to plane case, those correspondences in the flat section do not constrain the sliding, because that’s in-plane motion and isn’t penalized by the error metric.</a:t>
            </a:r>
            <a:endParaRPr lang="en-US" dirty="0"/>
          </a:p>
        </p:txBody>
      </p:sp>
      <p:sp>
        <p:nvSpPr>
          <p:cNvPr id="4" name="Slide Number Placeholder 3"/>
          <p:cNvSpPr>
            <a:spLocks noGrp="1"/>
          </p:cNvSpPr>
          <p:nvPr>
            <p:ph type="sldNum" sz="quarter" idx="10"/>
          </p:nvPr>
        </p:nvSpPr>
        <p:spPr/>
        <p:txBody>
          <a:bodyPr/>
          <a:lstStyle/>
          <a:p>
            <a:fld id="{950B462A-EAEC-47E2-9BE5-C4913BCC2436}" type="slidenum">
              <a:rPr lang="en-US" smtClean="0"/>
              <a:t>31</a:t>
            </a:fld>
            <a:endParaRPr lang="en-US"/>
          </a:p>
        </p:txBody>
      </p:sp>
    </p:spTree>
    <p:extLst>
      <p:ext uri="{BB962C8B-B14F-4D97-AF65-F5344CB8AC3E}">
        <p14:creationId xmlns:p14="http://schemas.microsoft.com/office/powerpoint/2010/main" val="41825308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thinking explicitly about the zero sets of the point to point and point to plane metrics, under point to point the metric for</a:t>
            </a:r>
            <a:r>
              <a:rPr lang="en-US" baseline="0" dirty="0" smtClean="0"/>
              <a:t> a single pair is minimized only when the points are mapped exactly onto each other.  On the other hand, point to plane has a wider allowable set of positions that all lead to the metric’s being zero, which allows for planar sliding, which in turn is good if the correspondences aren’t perfect.  On the other hand, this only happens if the points are coplanar.  And, point to plane does nothing to directly constrain the relative orientation of one scan relative to the other: all of these orientations of the red patch still lead to zero error.</a:t>
            </a:r>
            <a:endParaRPr lang="en-US" dirty="0"/>
          </a:p>
        </p:txBody>
      </p:sp>
      <p:sp>
        <p:nvSpPr>
          <p:cNvPr id="4" name="Slide Number Placeholder 3"/>
          <p:cNvSpPr>
            <a:spLocks noGrp="1"/>
          </p:cNvSpPr>
          <p:nvPr>
            <p:ph type="sldNum" sz="quarter" idx="10"/>
          </p:nvPr>
        </p:nvSpPr>
        <p:spPr/>
        <p:txBody>
          <a:bodyPr/>
          <a:lstStyle/>
          <a:p>
            <a:fld id="{950B462A-EAEC-47E2-9BE5-C4913BCC2436}" type="slidenum">
              <a:rPr lang="en-US" smtClean="0"/>
              <a:t>32</a:t>
            </a:fld>
            <a:endParaRPr lang="en-US"/>
          </a:p>
        </p:txBody>
      </p:sp>
    </p:spTree>
    <p:extLst>
      <p:ext uri="{BB962C8B-B14F-4D97-AF65-F5344CB8AC3E}">
        <p14:creationId xmlns:p14="http://schemas.microsoft.com/office/powerpoint/2010/main" val="33214181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now we come</a:t>
            </a:r>
            <a:r>
              <a:rPr lang="en-US" baseline="0" dirty="0" smtClean="0"/>
              <a:t> to the big deal: the symmetric metric actually allows for more sliding if the corresponding points are not coplanar.  In fact, there are curved surfaces such that if the two points and both of their </a:t>
            </a:r>
            <a:r>
              <a:rPr lang="en-US" baseline="0" dirty="0" err="1" smtClean="0"/>
              <a:t>normals</a:t>
            </a:r>
            <a:r>
              <a:rPr lang="en-US" baseline="0" dirty="0" smtClean="0"/>
              <a:t> are consistent with that curved surface, the metric is exactly zero.</a:t>
            </a:r>
            <a:endParaRPr lang="en-US" dirty="0"/>
          </a:p>
        </p:txBody>
      </p:sp>
      <p:sp>
        <p:nvSpPr>
          <p:cNvPr id="4" name="Slide Number Placeholder 3"/>
          <p:cNvSpPr>
            <a:spLocks noGrp="1"/>
          </p:cNvSpPr>
          <p:nvPr>
            <p:ph type="sldNum" sz="quarter" idx="10"/>
          </p:nvPr>
        </p:nvSpPr>
        <p:spPr/>
        <p:txBody>
          <a:bodyPr/>
          <a:lstStyle/>
          <a:p>
            <a:fld id="{950B462A-EAEC-47E2-9BE5-C4913BCC2436}" type="slidenum">
              <a:rPr lang="en-US" smtClean="0"/>
              <a:t>33</a:t>
            </a:fld>
            <a:endParaRPr lang="en-US"/>
          </a:p>
        </p:txBody>
      </p:sp>
    </p:spTree>
    <p:extLst>
      <p:ext uri="{BB962C8B-B14F-4D97-AF65-F5344CB8AC3E}">
        <p14:creationId xmlns:p14="http://schemas.microsoft.com/office/powerpoint/2010/main" val="12972724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are those curved surfaces?  Well, in 2D they’re just circles,</a:t>
            </a:r>
            <a:r>
              <a:rPr lang="en-US" baseline="0" dirty="0" smtClean="0"/>
              <a:t> and the metric is zero if the two points and their </a:t>
            </a:r>
            <a:r>
              <a:rPr lang="en-US" baseline="0" dirty="0" err="1" smtClean="0"/>
              <a:t>normals</a:t>
            </a:r>
            <a:r>
              <a:rPr lang="en-US" baseline="0" dirty="0" smtClean="0"/>
              <a:t> are consistent with some circle.  The equivalent in 3D is cylinders, but that’s kind of hard to think of and hard to visualize, so let me give you an alternative way of thinking about the 3D case.</a:t>
            </a:r>
            <a:endParaRPr lang="en-US" dirty="0"/>
          </a:p>
        </p:txBody>
      </p:sp>
      <p:sp>
        <p:nvSpPr>
          <p:cNvPr id="4" name="Slide Number Placeholder 3"/>
          <p:cNvSpPr>
            <a:spLocks noGrp="1"/>
          </p:cNvSpPr>
          <p:nvPr>
            <p:ph type="sldNum" sz="quarter" idx="10"/>
          </p:nvPr>
        </p:nvSpPr>
        <p:spPr/>
        <p:txBody>
          <a:bodyPr/>
          <a:lstStyle/>
          <a:p>
            <a:fld id="{950B462A-EAEC-47E2-9BE5-C4913BCC2436}" type="slidenum">
              <a:rPr lang="en-US" smtClean="0"/>
              <a:t>34</a:t>
            </a:fld>
            <a:endParaRPr lang="en-US"/>
          </a:p>
        </p:txBody>
      </p:sp>
    </p:spTree>
    <p:extLst>
      <p:ext uri="{BB962C8B-B14F-4D97-AF65-F5344CB8AC3E}">
        <p14:creationId xmlns:p14="http://schemas.microsoft.com/office/powerpoint/2010/main" val="35630770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turns out that the metric in 3D is zero as long as there’s a quadratic patch</a:t>
            </a:r>
            <a:r>
              <a:rPr lang="en-US" baseline="0" dirty="0" smtClean="0"/>
              <a:t> centered between the points, and both the points and </a:t>
            </a:r>
            <a:r>
              <a:rPr lang="en-US" baseline="0" dirty="0" err="1" smtClean="0"/>
              <a:t>normals</a:t>
            </a:r>
            <a:r>
              <a:rPr lang="en-US" baseline="0" dirty="0" smtClean="0"/>
              <a:t> are consistent with that quadratic patch.  To give you just a very quick sketch of a proof, the “height” of the two points is an even function relative to the midpoint m, so p-q is perpendicular to that green arrow.  The variation of the </a:t>
            </a:r>
            <a:r>
              <a:rPr lang="en-US" baseline="0" dirty="0" err="1" smtClean="0"/>
              <a:t>normals</a:t>
            </a:r>
            <a:r>
              <a:rPr lang="en-US" baseline="0" dirty="0" smtClean="0"/>
              <a:t> is an odd function, so the sum of </a:t>
            </a:r>
            <a:r>
              <a:rPr lang="en-US" baseline="0" dirty="0" err="1" smtClean="0"/>
              <a:t>normals</a:t>
            </a:r>
            <a:r>
              <a:rPr lang="en-US" baseline="0" dirty="0" smtClean="0"/>
              <a:t> is parallel to that green arrow.  In the end, p-q is perpendicular to np + nq, so their dot product is zero.</a:t>
            </a:r>
            <a:endParaRPr lang="en-US" dirty="0"/>
          </a:p>
        </p:txBody>
      </p:sp>
      <p:sp>
        <p:nvSpPr>
          <p:cNvPr id="4" name="Slide Number Placeholder 3"/>
          <p:cNvSpPr>
            <a:spLocks noGrp="1"/>
          </p:cNvSpPr>
          <p:nvPr>
            <p:ph type="sldNum" sz="quarter" idx="10"/>
          </p:nvPr>
        </p:nvSpPr>
        <p:spPr/>
        <p:txBody>
          <a:bodyPr/>
          <a:lstStyle/>
          <a:p>
            <a:fld id="{950B462A-EAEC-47E2-9BE5-C4913BCC2436}" type="slidenum">
              <a:rPr lang="en-US" smtClean="0"/>
              <a:t>35</a:t>
            </a:fld>
            <a:endParaRPr lang="en-US"/>
          </a:p>
        </p:txBody>
      </p:sp>
    </p:spTree>
    <p:extLst>
      <p:ext uri="{BB962C8B-B14F-4D97-AF65-F5344CB8AC3E}">
        <p14:creationId xmlns:p14="http://schemas.microsoft.com/office/powerpoint/2010/main" val="6917402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now let’s use the zero-set methodology to look at some previous work.  First we look at the method of </a:t>
            </a:r>
            <a:r>
              <a:rPr lang="en-US" dirty="0" err="1" smtClean="0"/>
              <a:t>Mitra</a:t>
            </a:r>
            <a:r>
              <a:rPr lang="en-US" dirty="0" smtClean="0"/>
              <a:t> et al., which actually directly forms </a:t>
            </a:r>
            <a:r>
              <a:rPr lang="en-US" baseline="0" dirty="0" smtClean="0"/>
              <a:t>a quadratic approximation to the squared distance function.  So given this red point and the blue surface, it will evaluate the curvature of the blue surface, and then construct a second-order function, illustrated here by these elliptical level sets, such that by the time you get out to the red point the function is a 2</a:t>
            </a:r>
            <a:r>
              <a:rPr lang="en-US" baseline="30000" dirty="0" smtClean="0"/>
              <a:t>nd</a:t>
            </a:r>
            <a:r>
              <a:rPr lang="en-US" baseline="0" dirty="0" smtClean="0"/>
              <a:t> order approximation to the squared distance field of the blue surface.  But here’s the problem: the function is correct at that red point, but its zero set is still just a point, approaching a plane as you get closer to correctly aligned.</a:t>
            </a:r>
            <a:endParaRPr lang="en-US" dirty="0"/>
          </a:p>
        </p:txBody>
      </p:sp>
      <p:sp>
        <p:nvSpPr>
          <p:cNvPr id="4" name="Slide Number Placeholder 3"/>
          <p:cNvSpPr>
            <a:spLocks noGrp="1"/>
          </p:cNvSpPr>
          <p:nvPr>
            <p:ph type="sldNum" sz="quarter" idx="10"/>
          </p:nvPr>
        </p:nvSpPr>
        <p:spPr/>
        <p:txBody>
          <a:bodyPr/>
          <a:lstStyle/>
          <a:p>
            <a:fld id="{950B462A-EAEC-47E2-9BE5-C4913BCC2436}" type="slidenum">
              <a:rPr lang="en-US" smtClean="0"/>
              <a:t>36</a:t>
            </a:fld>
            <a:endParaRPr lang="en-US"/>
          </a:p>
        </p:txBody>
      </p:sp>
    </p:spTree>
    <p:extLst>
      <p:ext uri="{BB962C8B-B14F-4D97-AF65-F5344CB8AC3E}">
        <p14:creationId xmlns:p14="http://schemas.microsoft.com/office/powerpoint/2010/main" val="36277326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 can see that its convergence performance, which</a:t>
            </a:r>
            <a:r>
              <a:rPr lang="en-US" baseline="0" dirty="0" smtClean="0"/>
              <a:t> is the green line in this graph, is somewhere between point to point and point to plane.  In particular, as you get closer and closer to aligned, it’s basically doing the same as point to plane.</a:t>
            </a:r>
            <a:endParaRPr lang="en-US" dirty="0"/>
          </a:p>
        </p:txBody>
      </p:sp>
      <p:sp>
        <p:nvSpPr>
          <p:cNvPr id="4" name="Slide Number Placeholder 3"/>
          <p:cNvSpPr>
            <a:spLocks noGrp="1"/>
          </p:cNvSpPr>
          <p:nvPr>
            <p:ph type="sldNum" sz="quarter" idx="10"/>
          </p:nvPr>
        </p:nvSpPr>
        <p:spPr/>
        <p:txBody>
          <a:bodyPr/>
          <a:lstStyle/>
          <a:p>
            <a:fld id="{950B462A-EAEC-47E2-9BE5-C4913BCC2436}" type="slidenum">
              <a:rPr lang="en-US" smtClean="0"/>
              <a:t>37</a:t>
            </a:fld>
            <a:endParaRPr lang="en-US"/>
          </a:p>
        </p:txBody>
      </p:sp>
    </p:spTree>
    <p:extLst>
      <p:ext uri="{BB962C8B-B14F-4D97-AF65-F5344CB8AC3E}">
        <p14:creationId xmlns:p14="http://schemas.microsoft.com/office/powerpoint/2010/main" val="15265698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another comparison, this time to a two-plane metric that minimizes</a:t>
            </a:r>
            <a:r>
              <a:rPr lang="en-US" baseline="0" dirty="0" smtClean="0"/>
              <a:t> the sum of squared distances to planes defined by both </a:t>
            </a:r>
            <a:r>
              <a:rPr lang="en-US" baseline="0" dirty="0" err="1" smtClean="0"/>
              <a:t>normals</a:t>
            </a:r>
            <a:r>
              <a:rPr lang="en-US" baseline="0" dirty="0" smtClean="0"/>
              <a:t>.  On the plus side, this has a nice relationship to minimizing the </a:t>
            </a:r>
            <a:r>
              <a:rPr lang="en-US" baseline="0" dirty="0" err="1" smtClean="0"/>
              <a:t>Hausdorff</a:t>
            </a:r>
            <a:r>
              <a:rPr lang="en-US" baseline="0" dirty="0" smtClean="0"/>
              <a:t> distance between the surfaces.  However, it has a more restrictive zero set than point to single plane…</a:t>
            </a:r>
            <a:endParaRPr lang="en-US" dirty="0"/>
          </a:p>
        </p:txBody>
      </p:sp>
      <p:sp>
        <p:nvSpPr>
          <p:cNvPr id="4" name="Slide Number Placeholder 3"/>
          <p:cNvSpPr>
            <a:spLocks noGrp="1"/>
          </p:cNvSpPr>
          <p:nvPr>
            <p:ph type="sldNum" sz="quarter" idx="10"/>
          </p:nvPr>
        </p:nvSpPr>
        <p:spPr/>
        <p:txBody>
          <a:bodyPr/>
          <a:lstStyle/>
          <a:p>
            <a:fld id="{950B462A-EAEC-47E2-9BE5-C4913BCC2436}" type="slidenum">
              <a:rPr lang="en-US" smtClean="0"/>
              <a:t>38</a:t>
            </a:fld>
            <a:endParaRPr lang="en-US"/>
          </a:p>
        </p:txBody>
      </p:sp>
    </p:spTree>
    <p:extLst>
      <p:ext uri="{BB962C8B-B14F-4D97-AF65-F5344CB8AC3E}">
        <p14:creationId xmlns:p14="http://schemas.microsoft.com/office/powerpoint/2010/main" val="34923780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so it does about as well in terms of convergence as point to single plane,</a:t>
            </a:r>
            <a:r>
              <a:rPr lang="en-US" baseline="0" dirty="0" smtClean="0"/>
              <a:t> sometimes a bit better, sometimes a bit worse.  (It’s the red curve in this graph.)</a:t>
            </a:r>
            <a:endParaRPr lang="en-US" dirty="0"/>
          </a:p>
        </p:txBody>
      </p:sp>
      <p:sp>
        <p:nvSpPr>
          <p:cNvPr id="4" name="Slide Number Placeholder 3"/>
          <p:cNvSpPr>
            <a:spLocks noGrp="1"/>
          </p:cNvSpPr>
          <p:nvPr>
            <p:ph type="sldNum" sz="quarter" idx="10"/>
          </p:nvPr>
        </p:nvSpPr>
        <p:spPr/>
        <p:txBody>
          <a:bodyPr/>
          <a:lstStyle/>
          <a:p>
            <a:fld id="{950B462A-EAEC-47E2-9BE5-C4913BCC2436}" type="slidenum">
              <a:rPr lang="en-US" smtClean="0"/>
              <a:t>39</a:t>
            </a:fld>
            <a:endParaRPr lang="en-US"/>
          </a:p>
        </p:txBody>
      </p:sp>
    </p:spTree>
    <p:extLst>
      <p:ext uri="{BB962C8B-B14F-4D97-AF65-F5344CB8AC3E}">
        <p14:creationId xmlns:p14="http://schemas.microsoft.com/office/powerpoint/2010/main" val="4122225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800"/>
              </a:spcBef>
            </a:pPr>
            <a:r>
              <a:rPr lang="en-US" dirty="0" smtClean="0"/>
              <a:t>So, to recap, the symmetric metric is zero whenever a point pair</a:t>
            </a:r>
            <a:r>
              <a:rPr lang="en-US" baseline="0" dirty="0" smtClean="0"/>
              <a:t> </a:t>
            </a:r>
            <a:r>
              <a:rPr lang="en-US" dirty="0" smtClean="0"/>
              <a:t>is consistent with some 2</a:t>
            </a:r>
            <a:r>
              <a:rPr lang="en-US" baseline="30000" dirty="0" smtClean="0"/>
              <a:t>nd</a:t>
            </a:r>
            <a:r>
              <a:rPr lang="en-US" dirty="0" smtClean="0"/>
              <a:t> order surface</a:t>
            </a:r>
            <a:br>
              <a:rPr lang="en-US" dirty="0" smtClean="0"/>
            </a:br>
            <a:r>
              <a:rPr lang="en-US" dirty="0" smtClean="0"/>
              <a:t>… so it allows for more flexible sliding, letting surface features</a:t>
            </a:r>
            <a:r>
              <a:rPr lang="en-US" baseline="0" dirty="0" smtClean="0"/>
              <a:t> </a:t>
            </a:r>
            <a:r>
              <a:rPr lang="en-US" dirty="0" smtClean="0"/>
              <a:t>pull the meshes into alignment</a:t>
            </a:r>
            <a:br>
              <a:rPr lang="en-US" dirty="0" smtClean="0"/>
            </a:br>
            <a:r>
              <a:rPr lang="en-US" dirty="0" smtClean="0"/>
              <a:t>… which leads to faster optimization and a wide convergence basin</a:t>
            </a:r>
            <a:br>
              <a:rPr lang="en-US" dirty="0" smtClean="0"/>
            </a:br>
            <a:r>
              <a:rPr lang="en-US" dirty="0" smtClean="0"/>
              <a:t>… all at minimal additional computational cost.</a:t>
            </a:r>
            <a:endParaRPr lang="en-US" baseline="0" dirty="0" smtClean="0"/>
          </a:p>
          <a:p>
            <a:pPr>
              <a:spcBef>
                <a:spcPts val="1800"/>
              </a:spcBef>
            </a:pPr>
            <a:r>
              <a:rPr lang="en-US" baseline="0" dirty="0" smtClean="0"/>
              <a:t>I think it’s a good idea, and ICP implementations should consider using it.</a:t>
            </a:r>
            <a:endParaRPr lang="en-US" dirty="0"/>
          </a:p>
        </p:txBody>
      </p:sp>
      <p:sp>
        <p:nvSpPr>
          <p:cNvPr id="4" name="Slide Number Placeholder 3"/>
          <p:cNvSpPr>
            <a:spLocks noGrp="1"/>
          </p:cNvSpPr>
          <p:nvPr>
            <p:ph type="sldNum" sz="quarter" idx="10"/>
          </p:nvPr>
        </p:nvSpPr>
        <p:spPr/>
        <p:txBody>
          <a:bodyPr/>
          <a:lstStyle/>
          <a:p>
            <a:fld id="{950B462A-EAEC-47E2-9BE5-C4913BCC2436}" type="slidenum">
              <a:rPr lang="en-US" smtClean="0"/>
              <a:t>40</a:t>
            </a:fld>
            <a:endParaRPr lang="en-US"/>
          </a:p>
        </p:txBody>
      </p:sp>
    </p:spTree>
    <p:extLst>
      <p:ext uri="{BB962C8B-B14F-4D97-AF65-F5344CB8AC3E}">
        <p14:creationId xmlns:p14="http://schemas.microsoft.com/office/powerpoint/2010/main" val="1955813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algorithm</a:t>
            </a:r>
            <a:r>
              <a:rPr lang="en-US" baseline="0" dirty="0" smtClean="0"/>
              <a:t> that’s most commonly used for pairwise registration is called Iterative Closest Points, or ICP, and it was originally introduced by </a:t>
            </a:r>
            <a:r>
              <a:rPr lang="en-US" baseline="0" dirty="0" err="1" smtClean="0"/>
              <a:t>Besl</a:t>
            </a:r>
            <a:r>
              <a:rPr lang="en-US" baseline="0" dirty="0" smtClean="0"/>
              <a:t> and McKay.  First, we pick some points on one of the two meshes, and then for each one find the closest point on the other scan.  We assume that that closest point is an approximation to the correct correspondence, and imagine putting a spring that tries to pull the two points in a pair together.  We minimize those spring lengths, but because the closest points weren’t necessarily the correct correspondence, we wind up with not quite the correct answer.  But the process probably brought us closer to the right alignment, so now we iterate the process.</a:t>
            </a:r>
            <a:endParaRPr lang="en-US" dirty="0"/>
          </a:p>
        </p:txBody>
      </p:sp>
      <p:sp>
        <p:nvSpPr>
          <p:cNvPr id="4" name="Slide Number Placeholder 3"/>
          <p:cNvSpPr>
            <a:spLocks noGrp="1"/>
          </p:cNvSpPr>
          <p:nvPr>
            <p:ph type="sldNum" sz="quarter" idx="10"/>
          </p:nvPr>
        </p:nvSpPr>
        <p:spPr/>
        <p:txBody>
          <a:bodyPr/>
          <a:lstStyle/>
          <a:p>
            <a:fld id="{950B462A-EAEC-47E2-9BE5-C4913BCC2436}" type="slidenum">
              <a:rPr lang="en-US" smtClean="0"/>
              <a:t>5</a:t>
            </a:fld>
            <a:endParaRPr lang="en-US"/>
          </a:p>
        </p:txBody>
      </p:sp>
    </p:spTree>
    <p:extLst>
      <p:ext uri="{BB962C8B-B14F-4D97-AF65-F5344CB8AC3E}">
        <p14:creationId xmlns:p14="http://schemas.microsoft.com/office/powerpoint/2010/main" val="254605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0B462A-EAEC-47E2-9BE5-C4913BCC2436}" type="slidenum">
              <a:rPr lang="en-US" smtClean="0"/>
              <a:t>42</a:t>
            </a:fld>
            <a:endParaRPr lang="en-US"/>
          </a:p>
        </p:txBody>
      </p:sp>
    </p:spTree>
    <p:extLst>
      <p:ext uri="{BB962C8B-B14F-4D97-AF65-F5344CB8AC3E}">
        <p14:creationId xmlns:p14="http://schemas.microsoft.com/office/powerpoint/2010/main" val="4618438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another way of evaluating</a:t>
            </a:r>
            <a:r>
              <a:rPr lang="en-US" baseline="0" dirty="0" smtClean="0"/>
              <a:t> the different metrics: seeing what fraction of the time ICP converges within a certain number of iterations.  Here we have tables that show how often ICP has converged within 20 iterations, given a particular starting translation and rotation.  At 20 iterations, point to point has basically never converged for larger initial misalignments, and symmetric is doing quite a bit better than point to plane.</a:t>
            </a:r>
            <a:endParaRPr lang="en-US" dirty="0"/>
          </a:p>
        </p:txBody>
      </p:sp>
      <p:sp>
        <p:nvSpPr>
          <p:cNvPr id="4" name="Slide Number Placeholder 3"/>
          <p:cNvSpPr>
            <a:spLocks noGrp="1"/>
          </p:cNvSpPr>
          <p:nvPr>
            <p:ph type="sldNum" sz="quarter" idx="10"/>
          </p:nvPr>
        </p:nvSpPr>
        <p:spPr/>
        <p:txBody>
          <a:bodyPr/>
          <a:lstStyle/>
          <a:p>
            <a:fld id="{950B462A-EAEC-47E2-9BE5-C4913BCC2436}" type="slidenum">
              <a:rPr lang="en-US" smtClean="0"/>
              <a:t>46</a:t>
            </a:fld>
            <a:endParaRPr lang="en-US"/>
          </a:p>
        </p:txBody>
      </p:sp>
    </p:spTree>
    <p:extLst>
      <p:ext uri="{BB962C8B-B14F-4D97-AF65-F5344CB8AC3E}">
        <p14:creationId xmlns:p14="http://schemas.microsoft.com/office/powerpoint/2010/main" val="2594891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show 500 iterations, meaning that</a:t>
            </a:r>
            <a:r>
              <a:rPr lang="en-US" baseline="0" dirty="0" smtClean="0"/>
              <a:t> if ICP was going to converge, it should have done so by now.  You can see that the convergence basin is strictly wider for symmetric than for point to plane, and most of the time is doing better than point to point.  The paper has a bunch of additional comparisons to other variants, and basically the symmetric metric is either winning or very competitive relative to all of them.</a:t>
            </a:r>
            <a:endParaRPr lang="en-US" dirty="0"/>
          </a:p>
        </p:txBody>
      </p:sp>
      <p:sp>
        <p:nvSpPr>
          <p:cNvPr id="4" name="Slide Number Placeholder 3"/>
          <p:cNvSpPr>
            <a:spLocks noGrp="1"/>
          </p:cNvSpPr>
          <p:nvPr>
            <p:ph type="sldNum" sz="quarter" idx="10"/>
          </p:nvPr>
        </p:nvSpPr>
        <p:spPr/>
        <p:txBody>
          <a:bodyPr/>
          <a:lstStyle/>
          <a:p>
            <a:fld id="{950B462A-EAEC-47E2-9BE5-C4913BCC2436}" type="slidenum">
              <a:rPr lang="en-US" smtClean="0"/>
              <a:t>47</a:t>
            </a:fld>
            <a:endParaRPr lang="en-US"/>
          </a:p>
        </p:txBody>
      </p:sp>
    </p:spTree>
    <p:extLst>
      <p:ext uri="{BB962C8B-B14F-4D97-AF65-F5344CB8AC3E}">
        <p14:creationId xmlns:p14="http://schemas.microsoft.com/office/powerpoint/2010/main" val="2051535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if we started with two bunny scans misaligned like this, the first iteration brought us closer, and the second iteration closer still.  Finally, after a bunch of iterations we get to the correct alignment, which you can tell because the two scans in</a:t>
            </a:r>
            <a:r>
              <a:rPr lang="en-US" baseline="0" dirty="0" smtClean="0"/>
              <a:t> red and blue are interpenetrating.  So, we see that this process converges to the right answer, given this initial alignment, but it takes a long time to do so.</a:t>
            </a:r>
            <a:endParaRPr lang="en-US" dirty="0"/>
          </a:p>
        </p:txBody>
      </p:sp>
      <p:sp>
        <p:nvSpPr>
          <p:cNvPr id="4" name="Slide Number Placeholder 3"/>
          <p:cNvSpPr>
            <a:spLocks noGrp="1"/>
          </p:cNvSpPr>
          <p:nvPr>
            <p:ph type="sldNum" sz="quarter" idx="10"/>
          </p:nvPr>
        </p:nvSpPr>
        <p:spPr/>
        <p:txBody>
          <a:bodyPr/>
          <a:lstStyle/>
          <a:p>
            <a:fld id="{950B462A-EAEC-47E2-9BE5-C4913BCC2436}" type="slidenum">
              <a:rPr lang="en-US" smtClean="0"/>
              <a:t>6</a:t>
            </a:fld>
            <a:endParaRPr lang="en-US"/>
          </a:p>
        </p:txBody>
      </p:sp>
    </p:spTree>
    <p:extLst>
      <p:ext uri="{BB962C8B-B14F-4D97-AF65-F5344CB8AC3E}">
        <p14:creationId xmlns:p14="http://schemas.microsoft.com/office/powerpoint/2010/main" val="257015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is it a problem if ICP runs slowly?</a:t>
            </a:r>
            <a:r>
              <a:rPr lang="en-US" baseline="0" dirty="0" smtClean="0"/>
              <a:t> One possibility is that we’re running ICP in the context of a real-time scanning system that shows the 3D model as it’s being created.  In this case, we really need ICP to run in a matter of milliseconds, so that the entire pipeline can run at interactive rates.</a:t>
            </a:r>
            <a:endParaRPr lang="en-US" dirty="0"/>
          </a:p>
        </p:txBody>
      </p:sp>
      <p:sp>
        <p:nvSpPr>
          <p:cNvPr id="4" name="Slide Number Placeholder 3"/>
          <p:cNvSpPr>
            <a:spLocks noGrp="1"/>
          </p:cNvSpPr>
          <p:nvPr>
            <p:ph type="sldNum" sz="quarter" idx="10"/>
          </p:nvPr>
        </p:nvSpPr>
        <p:spPr/>
        <p:txBody>
          <a:bodyPr/>
          <a:lstStyle/>
          <a:p>
            <a:fld id="{950B462A-EAEC-47E2-9BE5-C4913BCC2436}" type="slidenum">
              <a:rPr lang="en-US" smtClean="0"/>
              <a:t>7</a:t>
            </a:fld>
            <a:endParaRPr lang="en-US"/>
          </a:p>
        </p:txBody>
      </p:sp>
    </p:spTree>
    <p:extLst>
      <p:ext uri="{BB962C8B-B14F-4D97-AF65-F5344CB8AC3E}">
        <p14:creationId xmlns:p14="http://schemas.microsoft.com/office/powerpoint/2010/main" val="1266806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scenario</a:t>
            </a:r>
            <a:r>
              <a:rPr lang="en-US" baseline="0" dirty="0" smtClean="0"/>
              <a:t> in which we really care about the speed of ICP is when it’s actually in the inner loop of some other algorithm.  This might be global </a:t>
            </a:r>
            <a:r>
              <a:rPr lang="en-US" baseline="0" dirty="0" err="1" smtClean="0"/>
              <a:t>nonrigid</a:t>
            </a:r>
            <a:r>
              <a:rPr lang="en-US" baseline="0" dirty="0" smtClean="0"/>
              <a:t> registration, fine-to-coarse refinement, tracking, and so on.</a:t>
            </a:r>
            <a:endParaRPr lang="en-US" dirty="0"/>
          </a:p>
        </p:txBody>
      </p:sp>
      <p:sp>
        <p:nvSpPr>
          <p:cNvPr id="4" name="Slide Number Placeholder 3"/>
          <p:cNvSpPr>
            <a:spLocks noGrp="1"/>
          </p:cNvSpPr>
          <p:nvPr>
            <p:ph type="sldNum" sz="quarter" idx="10"/>
          </p:nvPr>
        </p:nvSpPr>
        <p:spPr/>
        <p:txBody>
          <a:bodyPr/>
          <a:lstStyle/>
          <a:p>
            <a:fld id="{950B462A-EAEC-47E2-9BE5-C4913BCC2436}" type="slidenum">
              <a:rPr lang="en-US" smtClean="0"/>
              <a:t>8</a:t>
            </a:fld>
            <a:endParaRPr lang="en-US"/>
          </a:p>
        </p:txBody>
      </p:sp>
    </p:spTree>
    <p:extLst>
      <p:ext uri="{BB962C8B-B14F-4D97-AF65-F5344CB8AC3E}">
        <p14:creationId xmlns:p14="http://schemas.microsoft.com/office/powerpoint/2010/main" val="1532491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let us ask the question of how to speed up </a:t>
            </a:r>
            <a:r>
              <a:rPr lang="en-US" baseline="0" dirty="0" smtClean="0"/>
              <a:t>ICP.</a:t>
            </a:r>
            <a:endParaRPr lang="en-US" dirty="0"/>
          </a:p>
        </p:txBody>
      </p:sp>
      <p:sp>
        <p:nvSpPr>
          <p:cNvPr id="4" name="Slide Number Placeholder 3"/>
          <p:cNvSpPr>
            <a:spLocks noGrp="1"/>
          </p:cNvSpPr>
          <p:nvPr>
            <p:ph type="sldNum" sz="quarter" idx="10"/>
          </p:nvPr>
        </p:nvSpPr>
        <p:spPr/>
        <p:txBody>
          <a:bodyPr/>
          <a:lstStyle/>
          <a:p>
            <a:fld id="{950B462A-EAEC-47E2-9BE5-C4913BCC2436}" type="slidenum">
              <a:rPr lang="en-US" smtClean="0"/>
              <a:t>9</a:t>
            </a:fld>
            <a:endParaRPr lang="en-US"/>
          </a:p>
        </p:txBody>
      </p:sp>
    </p:spTree>
    <p:extLst>
      <p:ext uri="{BB962C8B-B14F-4D97-AF65-F5344CB8AC3E}">
        <p14:creationId xmlns:p14="http://schemas.microsoft.com/office/powerpoint/2010/main" val="3688565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Unsurprisingly, this has been addressed by dozens of previous papers that have proposed better variants of ICP.</a:t>
            </a:r>
            <a:endParaRPr lang="en-US" dirty="0" smtClean="0"/>
          </a:p>
          <a:p>
            <a:endParaRPr lang="en-US" dirty="0"/>
          </a:p>
        </p:txBody>
      </p:sp>
      <p:sp>
        <p:nvSpPr>
          <p:cNvPr id="4" name="Slide Number Placeholder 3"/>
          <p:cNvSpPr>
            <a:spLocks noGrp="1"/>
          </p:cNvSpPr>
          <p:nvPr>
            <p:ph type="sldNum" sz="quarter" idx="10"/>
          </p:nvPr>
        </p:nvSpPr>
        <p:spPr/>
        <p:txBody>
          <a:bodyPr/>
          <a:lstStyle/>
          <a:p>
            <a:fld id="{950B462A-EAEC-47E2-9BE5-C4913BCC2436}" type="slidenum">
              <a:rPr lang="en-US" smtClean="0"/>
              <a:t>10</a:t>
            </a:fld>
            <a:endParaRPr lang="en-US"/>
          </a:p>
        </p:txBody>
      </p:sp>
    </p:spTree>
    <p:extLst>
      <p:ext uri="{BB962C8B-B14F-4D97-AF65-F5344CB8AC3E}">
        <p14:creationId xmlns:p14="http://schemas.microsoft.com/office/powerpoint/2010/main" val="630436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08000" y="3886200"/>
            <a:ext cx="11176000" cy="2286000"/>
          </a:xfrm>
        </p:spPr>
        <p:txBody>
          <a:bodyPr/>
          <a:lstStyle>
            <a:lvl1pPr marL="0" indent="0" algn="ctr">
              <a:buNone/>
              <a:defRPr>
                <a:solidFill>
                  <a:schemeClr val="accent1">
                    <a:lumMod val="75000"/>
                  </a:schemeClr>
                </a:solidFill>
                <a:effectLst/>
                <a:latin typeface="ZapfHumnst Dm BT" panose="020B06020505080203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6D8F443-DE85-4C76-90CC-7582D14B0070}" type="datetimeFigureOut">
              <a:rPr lang="en-US" smtClean="0"/>
              <a:t>7/31/2019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542B30-0ADC-4547-A24A-75A4E49A5555}" type="slidenum">
              <a:rPr lang="en-US" smtClean="0"/>
              <a:t>‹#›</a:t>
            </a:fld>
            <a:endParaRPr lang="en-US"/>
          </a:p>
        </p:txBody>
      </p:sp>
      <p:sp>
        <p:nvSpPr>
          <p:cNvPr id="8" name="Rectangle 7"/>
          <p:cNvSpPr/>
          <p:nvPr userDrawn="1"/>
        </p:nvSpPr>
        <p:spPr>
          <a:xfrm>
            <a:off x="0" y="0"/>
            <a:ext cx="12192000" cy="3429000"/>
          </a:xfrm>
          <a:prstGeom prst="rect">
            <a:avLst/>
          </a:prstGeom>
          <a:gradFill flip="none" rotWithShape="1">
            <a:gsLst>
              <a:gs pos="0">
                <a:schemeClr val="tx1">
                  <a:lumMod val="85000"/>
                  <a:lumOff val="15000"/>
                </a:schemeClr>
              </a:gs>
              <a:gs pos="100000">
                <a:schemeClr val="tx1">
                  <a:lumMod val="95000"/>
                  <a:lumOff val="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p:nvSpPr>
        <p:spPr>
          <a:xfrm>
            <a:off x="0" y="3383280"/>
            <a:ext cx="12192000" cy="45720"/>
          </a:xfrm>
          <a:prstGeom prst="rect">
            <a:avLst/>
          </a:prstGeom>
          <a:solidFill>
            <a:schemeClr val="accent2"/>
          </a:solidFill>
          <a:ln>
            <a:noFill/>
          </a:ln>
          <a:effectLst>
            <a:outerShdw blurRad="254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508000" y="457200"/>
            <a:ext cx="11176000" cy="2286000"/>
          </a:xfrm>
        </p:spPr>
        <p:txBody>
          <a:bodyPr anchor="b" anchorCtr="1">
            <a:normAutofit/>
          </a:bodyPr>
          <a:lstStyle>
            <a:lvl1pPr algn="ctr">
              <a:defRPr sz="3600"/>
            </a:lvl1pPr>
          </a:lstStyle>
          <a:p>
            <a:r>
              <a:rPr lang="en-US" smtClean="0"/>
              <a:t>Click to edit Master title style</a:t>
            </a:r>
            <a:endParaRPr lang="en-US" dirty="0"/>
          </a:p>
        </p:txBody>
      </p:sp>
    </p:spTree>
    <p:extLst>
      <p:ext uri="{BB962C8B-B14F-4D97-AF65-F5344CB8AC3E}">
        <p14:creationId xmlns:p14="http://schemas.microsoft.com/office/powerpoint/2010/main" val="294206038"/>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D8F443-DE85-4C76-90CC-7582D14B0070}" type="datetimeFigureOut">
              <a:rPr lang="en-US" smtClean="0"/>
              <a:t>7/31/2019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542B30-0ADC-4547-A24A-75A4E49A5555}" type="slidenum">
              <a:rPr lang="en-US" smtClean="0"/>
              <a:t>‹#›</a:t>
            </a:fld>
            <a:endParaRPr lang="en-US"/>
          </a:p>
        </p:txBody>
      </p:sp>
    </p:spTree>
    <p:extLst>
      <p:ext uri="{BB962C8B-B14F-4D97-AF65-F5344CB8AC3E}">
        <p14:creationId xmlns:p14="http://schemas.microsoft.com/office/powerpoint/2010/main" val="2516758995"/>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6D8F443-DE85-4C76-90CC-7582D14B0070}" type="datetimeFigureOut">
              <a:rPr lang="en-US" smtClean="0"/>
              <a:t>7/31/2019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542B30-0ADC-4547-A24A-75A4E49A5555}" type="slidenum">
              <a:rPr lang="en-US" smtClean="0"/>
              <a:t>‹#›</a:t>
            </a:fld>
            <a:endParaRPr lang="en-US"/>
          </a:p>
        </p:txBody>
      </p:sp>
    </p:spTree>
    <p:extLst>
      <p:ext uri="{BB962C8B-B14F-4D97-AF65-F5344CB8AC3E}">
        <p14:creationId xmlns:p14="http://schemas.microsoft.com/office/powerpoint/2010/main" val="1674675732"/>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08000" y="1447800"/>
            <a:ext cx="53848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99200" y="1447800"/>
            <a:ext cx="5384800" cy="50291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6D8F443-DE85-4C76-90CC-7582D14B0070}" type="datetimeFigureOut">
              <a:rPr lang="en-US" smtClean="0"/>
              <a:t>7/31/2019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542B30-0ADC-4547-A24A-75A4E49A5555}" type="slidenum">
              <a:rPr lang="en-US" smtClean="0"/>
              <a:t>‹#›</a:t>
            </a:fld>
            <a:endParaRPr lang="en-US"/>
          </a:p>
        </p:txBody>
      </p:sp>
      <p:sp>
        <p:nvSpPr>
          <p:cNvPr id="9" name="Title 8"/>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73240756"/>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6D8F443-DE85-4C76-90CC-7582D14B0070}" type="datetimeFigureOut">
              <a:rPr lang="en-US" smtClean="0"/>
              <a:t>7/31/2019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542B30-0ADC-4547-A24A-75A4E49A5555}" type="slidenum">
              <a:rPr lang="en-US" smtClean="0"/>
              <a:t>‹#›</a:t>
            </a:fld>
            <a:endParaRPr lang="en-US"/>
          </a:p>
        </p:txBody>
      </p:sp>
      <p:sp>
        <p:nvSpPr>
          <p:cNvPr id="8" name="Rectangle 7"/>
          <p:cNvSpPr/>
          <p:nvPr userDrawn="1"/>
        </p:nvSpPr>
        <p:spPr>
          <a:xfrm>
            <a:off x="0" y="0"/>
            <a:ext cx="12192000" cy="404037"/>
          </a:xfrm>
          <a:prstGeom prst="rect">
            <a:avLst/>
          </a:prstGeom>
          <a:gradFill flip="none" rotWithShape="1">
            <a:gsLst>
              <a:gs pos="0">
                <a:schemeClr val="tx1">
                  <a:lumMod val="85000"/>
                  <a:lumOff val="15000"/>
                </a:schemeClr>
              </a:gs>
              <a:gs pos="100000">
                <a:schemeClr val="tx1">
                  <a:lumMod val="95000"/>
                  <a:lumOff val="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0" y="402346"/>
            <a:ext cx="12192000" cy="45720"/>
          </a:xfrm>
          <a:prstGeom prst="rect">
            <a:avLst/>
          </a:prstGeom>
          <a:solidFill>
            <a:schemeClr val="accent2"/>
          </a:solidFill>
          <a:ln>
            <a:noFill/>
          </a:ln>
          <a:effectLst>
            <a:outerShdw blurRad="254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9"/>
          <p:cNvSpPr>
            <a:spLocks noGrp="1"/>
          </p:cNvSpPr>
          <p:nvPr>
            <p:ph type="title"/>
          </p:nvPr>
        </p:nvSpPr>
        <p:spPr>
          <a:xfrm>
            <a:off x="507999" y="3236726"/>
            <a:ext cx="11176000" cy="584775"/>
          </a:xfrm>
        </p:spPr>
        <p:txBody>
          <a:bodyPr>
            <a:spAutoFit/>
          </a:bodyPr>
          <a:lstStyle>
            <a:lvl1pPr algn="ctr">
              <a:defRPr cap="small" baseline="0">
                <a:solidFill>
                  <a:schemeClr val="tx1"/>
                </a:solidFill>
                <a:effectLst/>
              </a:defRPr>
            </a:lvl1pPr>
          </a:lstStyle>
          <a:p>
            <a:r>
              <a:rPr lang="en-US" dirty="0" smtClean="0"/>
              <a:t>Click to edit Master title style</a:t>
            </a:r>
            <a:endParaRPr lang="en-US" dirty="0"/>
          </a:p>
        </p:txBody>
      </p:sp>
    </p:spTree>
    <p:extLst>
      <p:ext uri="{BB962C8B-B14F-4D97-AF65-F5344CB8AC3E}">
        <p14:creationId xmlns:p14="http://schemas.microsoft.com/office/powerpoint/2010/main" val="3873832455"/>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08000" y="1447800"/>
            <a:ext cx="11176000" cy="5029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08000" y="6492876"/>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D8F443-DE85-4C76-90CC-7582D14B0070}" type="datetimeFigureOut">
              <a:rPr lang="en-US" smtClean="0"/>
              <a:t>7/31/2019</a:t>
            </a:fld>
            <a:endParaRPr lang="en-US"/>
          </a:p>
        </p:txBody>
      </p:sp>
      <p:sp>
        <p:nvSpPr>
          <p:cNvPr id="5" name="Footer Placeholder 4"/>
          <p:cNvSpPr>
            <a:spLocks noGrp="1"/>
          </p:cNvSpPr>
          <p:nvPr>
            <p:ph type="ftr" sz="quarter" idx="3"/>
          </p:nvPr>
        </p:nvSpPr>
        <p:spPr>
          <a:xfrm>
            <a:off x="4165600" y="6471999"/>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839200" y="6492876"/>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542B30-0ADC-4547-A24A-75A4E49A5555}" type="slidenum">
              <a:rPr lang="en-US" smtClean="0"/>
              <a:t>‹#›</a:t>
            </a:fld>
            <a:endParaRPr lang="en-US"/>
          </a:p>
        </p:txBody>
      </p:sp>
      <p:sp>
        <p:nvSpPr>
          <p:cNvPr id="9" name="Rectangle 8"/>
          <p:cNvSpPr/>
          <p:nvPr/>
        </p:nvSpPr>
        <p:spPr>
          <a:xfrm>
            <a:off x="0" y="1295400"/>
            <a:ext cx="12192000" cy="45720"/>
          </a:xfrm>
          <a:prstGeom prst="rect">
            <a:avLst/>
          </a:prstGeom>
          <a:solidFill>
            <a:schemeClr val="accent2"/>
          </a:solidFill>
          <a:ln>
            <a:noFill/>
          </a:ln>
          <a:effectLst>
            <a:outerShdw blurRad="254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p:nvSpPr>
        <p:spPr>
          <a:xfrm>
            <a:off x="0" y="0"/>
            <a:ext cx="12192000" cy="1295400"/>
          </a:xfrm>
          <a:prstGeom prst="rect">
            <a:avLst/>
          </a:prstGeom>
          <a:gradFill flip="none" rotWithShape="1">
            <a:gsLst>
              <a:gs pos="0">
                <a:schemeClr val="tx1">
                  <a:lumMod val="85000"/>
                  <a:lumOff val="15000"/>
                </a:schemeClr>
              </a:gs>
              <a:gs pos="100000">
                <a:schemeClr val="tx1">
                  <a:lumMod val="95000"/>
                  <a:lumOff val="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508000" y="0"/>
            <a:ext cx="11176000" cy="1295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34699764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ransition>
    <p:fade/>
  </p:transition>
  <p:timing>
    <p:tnLst>
      <p:par>
        <p:cTn id="1" dur="indefinite" restart="never" nodeType="tmRoot"/>
      </p:par>
    </p:tnLst>
  </p:timing>
  <p:txStyles>
    <p:titleStyle>
      <a:lvl1pPr marL="0" indent="0" algn="l" defTabSz="914400" rtl="0" eaLnBrk="1" latinLnBrk="0" hangingPunct="1">
        <a:spcBef>
          <a:spcPct val="0"/>
        </a:spcBef>
        <a:buNone/>
        <a:defRPr sz="3200" kern="1200">
          <a:solidFill>
            <a:schemeClr val="bg1"/>
          </a:solidFill>
          <a:effectLst>
            <a:outerShdw blurRad="38100" dist="38100" dir="2700000" algn="tl">
              <a:srgbClr val="000000">
                <a:alpha val="43137"/>
              </a:srgbClr>
            </a:outerShdw>
          </a:effectLst>
          <a:latin typeface="+mj-lt"/>
          <a:ea typeface="+mj-ea"/>
          <a:cs typeface="+mj-cs"/>
        </a:defRPr>
      </a:lvl1pPr>
    </p:titleStyle>
    <p:bodyStyle>
      <a:lvl1pPr marL="287338" indent="-287338" algn="l" defTabSz="914400" rtl="0" eaLnBrk="1" latinLnBrk="0" hangingPunct="1">
        <a:lnSpc>
          <a:spcPct val="114000"/>
        </a:lnSpc>
        <a:spcBef>
          <a:spcPts val="800"/>
        </a:spcBef>
        <a:buClr>
          <a:schemeClr val="accent2"/>
        </a:buClr>
        <a:buFont typeface="Arial" panose="020B0604020202020204" pitchFamily="34" charset="0"/>
        <a:buChar char="•"/>
        <a:defRPr sz="2800" kern="1200">
          <a:solidFill>
            <a:schemeClr val="tx1"/>
          </a:solidFill>
          <a:latin typeface="+mn-lt"/>
          <a:ea typeface="+mn-ea"/>
          <a:cs typeface="+mn-cs"/>
        </a:defRPr>
      </a:lvl1pPr>
      <a:lvl2pPr marL="627063" indent="-288925" algn="l" defTabSz="914400" rtl="0" eaLnBrk="1" latinLnBrk="0" hangingPunct="1">
        <a:lnSpc>
          <a:spcPct val="114000"/>
        </a:lnSpc>
        <a:spcBef>
          <a:spcPts val="8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914400" indent="-225425" algn="l" defTabSz="914400" rtl="0" eaLnBrk="1" latinLnBrk="0" hangingPunct="1">
        <a:lnSpc>
          <a:spcPct val="114000"/>
        </a:lnSpc>
        <a:spcBef>
          <a:spcPts val="8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201738" indent="-225425" algn="l" defTabSz="914400" rtl="0" eaLnBrk="1" latinLnBrk="0" hangingPunct="1">
        <a:lnSpc>
          <a:spcPct val="114000"/>
        </a:lnSpc>
        <a:spcBef>
          <a:spcPts val="8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1490663" indent="-238125" algn="l" defTabSz="914400" rtl="0" eaLnBrk="1" latinLnBrk="0" hangingPunct="1">
        <a:lnSpc>
          <a:spcPct val="114000"/>
        </a:lnSpc>
        <a:spcBef>
          <a:spcPts val="8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9.png"/><Relationship Id="rId4" Type="http://schemas.openxmlformats.org/officeDocument/2006/relationships/image" Target="../media/image27.png"/><Relationship Id="rId9"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34.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38.emf"/></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2.tmp"/><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0.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3.tmp"/></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500.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540.png"/><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2.png"/><Relationship Id="rId1" Type="http://schemas.openxmlformats.org/officeDocument/2006/relationships/slideLayout" Target="../slideLayouts/slideLayout2.xml"/><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63.png"/><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tmp"/></Relationships>
</file>

<file path=ppt/slides/_rels/slide8.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tm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smtClean="0">
                <a:solidFill>
                  <a:schemeClr val="tx1"/>
                </a:solidFill>
              </a:rPr>
              <a:t>Szymon Rusinkiewicz</a:t>
            </a:r>
          </a:p>
        </p:txBody>
      </p:sp>
      <p:sp>
        <p:nvSpPr>
          <p:cNvPr id="3" name="Title 2"/>
          <p:cNvSpPr>
            <a:spLocks noGrp="1"/>
          </p:cNvSpPr>
          <p:nvPr>
            <p:ph type="ctrTitle"/>
          </p:nvPr>
        </p:nvSpPr>
        <p:spPr/>
        <p:txBody>
          <a:bodyPr/>
          <a:lstStyle/>
          <a:p>
            <a:r>
              <a:rPr lang="en-US" dirty="0" smtClean="0"/>
              <a:t>A Symmetric Objective Function for ICP</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24450" y="4599711"/>
            <a:ext cx="1943100" cy="540545"/>
          </a:xfrm>
          <a:prstGeom prst="rect">
            <a:avLst/>
          </a:prstGeom>
        </p:spPr>
      </p:pic>
      <p:pic>
        <p:nvPicPr>
          <p:cNvPr id="5" name="Picture 4">
            <a:extLst>
              <a:ext uri="{FF2B5EF4-FFF2-40B4-BE49-F238E27FC236}">
                <a16:creationId xmlns:a16="http://schemas.microsoft.com/office/drawing/2014/main" id="{9D468AEA-A1DC-F34D-B8BC-E536FFCEF355}"/>
              </a:ext>
            </a:extLst>
          </p:cNvPr>
          <p:cNvPicPr>
            <a:picLocks noChangeAspect="1"/>
          </p:cNvPicPr>
          <p:nvPr/>
        </p:nvPicPr>
        <p:blipFill rotWithShape="1">
          <a:blip r:embed="rId3"/>
          <a:srcRect l="4144" t="35439" r="67633" b="32982"/>
          <a:stretch/>
        </p:blipFill>
        <p:spPr>
          <a:xfrm>
            <a:off x="10323095" y="5681766"/>
            <a:ext cx="1868905" cy="1176234"/>
          </a:xfrm>
          <a:prstGeom prst="rect">
            <a:avLst/>
          </a:prstGeom>
        </p:spPr>
      </p:pic>
    </p:spTree>
    <p:extLst>
      <p:ext uri="{BB962C8B-B14F-4D97-AF65-F5344CB8AC3E}">
        <p14:creationId xmlns:p14="http://schemas.microsoft.com/office/powerpoint/2010/main" val="2703953419"/>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3957" y="6858000"/>
            <a:ext cx="6364086" cy="8260352"/>
          </a:xfrm>
          <a:prstGeom prst="rect">
            <a:avLst/>
          </a:prstGeom>
        </p:spPr>
      </p:pic>
      <p:sp>
        <p:nvSpPr>
          <p:cNvPr id="5" name="Rectangle 4"/>
          <p:cNvSpPr/>
          <p:nvPr/>
        </p:nvSpPr>
        <p:spPr>
          <a:xfrm>
            <a:off x="0" y="-1"/>
            <a:ext cx="12192000" cy="1299259"/>
          </a:xfrm>
          <a:prstGeom prst="rect">
            <a:avLst/>
          </a:prstGeom>
          <a:gradFill flip="none" rotWithShape="1">
            <a:gsLst>
              <a:gs pos="0">
                <a:schemeClr val="tx1">
                  <a:lumMod val="85000"/>
                  <a:lumOff val="15000"/>
                </a:schemeClr>
              </a:gs>
              <a:gs pos="100000">
                <a:schemeClr val="tx1">
                  <a:lumMod val="95000"/>
                  <a:lumOff val="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p:cNvSpPr/>
          <p:nvPr/>
        </p:nvSpPr>
        <p:spPr>
          <a:xfrm>
            <a:off x="0" y="1295449"/>
            <a:ext cx="12192000" cy="45720"/>
          </a:xfrm>
          <a:prstGeom prst="rect">
            <a:avLst/>
          </a:prstGeom>
          <a:solidFill>
            <a:schemeClr val="accent2"/>
          </a:solidFill>
          <a:ln>
            <a:noFill/>
          </a:ln>
          <a:effectLst>
            <a:outerShdw blurRad="254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itle 2"/>
          <p:cNvSpPr>
            <a:spLocks noGrp="1"/>
          </p:cNvSpPr>
          <p:nvPr>
            <p:ph type="title"/>
          </p:nvPr>
        </p:nvSpPr>
        <p:spPr/>
        <p:txBody>
          <a:bodyPr/>
          <a:lstStyle/>
          <a:p>
            <a:r>
              <a:rPr lang="en-US" dirty="0" smtClean="0"/>
              <a:t>Methods for Optimizing ICP</a:t>
            </a:r>
            <a:endParaRPr lang="en-US" dirty="0"/>
          </a:p>
        </p:txBody>
      </p:sp>
    </p:spTree>
    <p:extLst>
      <p:ext uri="{BB962C8B-B14F-4D97-AF65-F5344CB8AC3E}">
        <p14:creationId xmlns:p14="http://schemas.microsoft.com/office/powerpoint/2010/main" val="614003255"/>
      </p:ext>
    </p:extLst>
  </p:cSld>
  <p:clrMapOvr>
    <a:masterClrMapping/>
  </p:clrMapOvr>
  <p:transition advTm="1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fill="hold" nodeType="afterEffect">
                                  <p:stCondLst>
                                    <p:cond delay="0"/>
                                  </p:stCondLst>
                                  <p:childTnLst>
                                    <p:animMotion origin="layout" path="M 0 -3.33333E-6 L 0 -2.01481 " pathEditMode="relative" rAng="0" ptsTypes="AA">
                                      <p:cBhvr>
                                        <p:cTn id="6" dur="10000" fill="hold"/>
                                        <p:tgtEl>
                                          <p:spTgt spid="4"/>
                                        </p:tgtEl>
                                        <p:attrNameLst>
                                          <p:attrName>ppt_x</p:attrName>
                                          <p:attrName>ppt_y</p:attrName>
                                        </p:attrNameLst>
                                      </p:cBhvr>
                                      <p:rCtr x="0" y="-1007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Organizing Methods for Optimizing ICP</a:t>
            </a:r>
            <a:endParaRPr lang="en-US" dirty="0"/>
          </a:p>
        </p:txBody>
      </p:sp>
      <p:sp>
        <p:nvSpPr>
          <p:cNvPr id="3" name="Content Placeholder 2"/>
          <p:cNvSpPr>
            <a:spLocks noGrp="1"/>
          </p:cNvSpPr>
          <p:nvPr>
            <p:ph idx="1"/>
          </p:nvPr>
        </p:nvSpPr>
        <p:spPr>
          <a:xfrm>
            <a:off x="508000" y="1481253"/>
            <a:ext cx="11176000" cy="5029200"/>
          </a:xfrm>
        </p:spPr>
        <p:txBody>
          <a:bodyPr/>
          <a:lstStyle/>
          <a:p>
            <a:pPr>
              <a:spcBef>
                <a:spcPts val="1800"/>
              </a:spcBef>
            </a:pPr>
            <a:r>
              <a:rPr lang="en-US" altLang="en-US" dirty="0" smtClean="0"/>
              <a:t>Dozens of ICP variants have been proposed</a:t>
            </a:r>
          </a:p>
          <a:p>
            <a:pPr>
              <a:spcBef>
                <a:spcPts val="1800"/>
              </a:spcBef>
            </a:pPr>
            <a:r>
              <a:rPr lang="en-US" altLang="en-US" dirty="0" smtClean="0"/>
              <a:t>They may be classified according to whether they affect:</a:t>
            </a:r>
          </a:p>
          <a:p>
            <a:pPr>
              <a:lnSpc>
                <a:spcPct val="105000"/>
              </a:lnSpc>
              <a:spcBef>
                <a:spcPct val="5000"/>
              </a:spcBef>
              <a:buClr>
                <a:schemeClr val="tx1"/>
              </a:buClr>
              <a:buFontTx/>
              <a:buAutoNum type="arabicPeriod"/>
            </a:pPr>
            <a:endParaRPr lang="en-US" altLang="en-US" dirty="0" smtClean="0">
              <a:solidFill>
                <a:schemeClr val="tx2"/>
              </a:solidFill>
            </a:endParaRPr>
          </a:p>
          <a:p>
            <a:pPr marL="914400" indent="-457200">
              <a:lnSpc>
                <a:spcPct val="105000"/>
              </a:lnSpc>
              <a:spcBef>
                <a:spcPct val="5000"/>
              </a:spcBef>
              <a:buClr>
                <a:schemeClr val="tx1"/>
              </a:buClr>
              <a:buFontTx/>
              <a:buAutoNum type="arabicPeriod"/>
            </a:pPr>
            <a:r>
              <a:rPr lang="en-US" altLang="en-US" dirty="0" smtClean="0">
                <a:solidFill>
                  <a:schemeClr val="accent2"/>
                </a:solidFill>
              </a:rPr>
              <a:t>Selecting</a:t>
            </a:r>
            <a:r>
              <a:rPr lang="en-US" altLang="en-US" dirty="0" smtClean="0"/>
              <a:t> source points (from one or both meshes)</a:t>
            </a:r>
          </a:p>
          <a:p>
            <a:pPr marL="914400" indent="-457200">
              <a:lnSpc>
                <a:spcPct val="105000"/>
              </a:lnSpc>
              <a:spcBef>
                <a:spcPct val="5000"/>
              </a:spcBef>
              <a:buClr>
                <a:schemeClr val="tx1"/>
              </a:buClr>
              <a:buFontTx/>
              <a:buAutoNum type="arabicPeriod"/>
            </a:pPr>
            <a:r>
              <a:rPr lang="en-US" altLang="en-US" dirty="0" smtClean="0">
                <a:solidFill>
                  <a:schemeClr val="accent2"/>
                </a:solidFill>
              </a:rPr>
              <a:t>Matching</a:t>
            </a:r>
            <a:r>
              <a:rPr lang="en-US" altLang="en-US" dirty="0" smtClean="0"/>
              <a:t> to points in the other mesh</a:t>
            </a:r>
          </a:p>
          <a:p>
            <a:pPr marL="914400" indent="-457200">
              <a:lnSpc>
                <a:spcPct val="105000"/>
              </a:lnSpc>
              <a:spcBef>
                <a:spcPct val="5000"/>
              </a:spcBef>
              <a:buClr>
                <a:schemeClr val="tx1"/>
              </a:buClr>
              <a:buFontTx/>
              <a:buAutoNum type="arabicPeriod"/>
            </a:pPr>
            <a:r>
              <a:rPr lang="en-US" altLang="en-US" dirty="0" smtClean="0">
                <a:solidFill>
                  <a:schemeClr val="accent2"/>
                </a:solidFill>
              </a:rPr>
              <a:t>Weighting</a:t>
            </a:r>
            <a:r>
              <a:rPr lang="en-US" altLang="en-US" dirty="0" smtClean="0"/>
              <a:t> the correspondences</a:t>
            </a:r>
          </a:p>
          <a:p>
            <a:pPr marL="914400" indent="-457200">
              <a:lnSpc>
                <a:spcPct val="105000"/>
              </a:lnSpc>
              <a:spcBef>
                <a:spcPct val="5000"/>
              </a:spcBef>
              <a:buClr>
                <a:schemeClr val="tx1"/>
              </a:buClr>
              <a:buFontTx/>
              <a:buAutoNum type="arabicPeriod"/>
            </a:pPr>
            <a:r>
              <a:rPr lang="en-US" altLang="en-US" dirty="0" smtClean="0">
                <a:solidFill>
                  <a:schemeClr val="accent2"/>
                </a:solidFill>
              </a:rPr>
              <a:t>Rejecting</a:t>
            </a:r>
            <a:r>
              <a:rPr lang="en-US" altLang="en-US" dirty="0" smtClean="0"/>
              <a:t> certain (outlier) point pairs</a:t>
            </a:r>
          </a:p>
          <a:p>
            <a:pPr marL="914400" indent="-457200">
              <a:lnSpc>
                <a:spcPct val="105000"/>
              </a:lnSpc>
              <a:spcBef>
                <a:spcPct val="5000"/>
              </a:spcBef>
              <a:buClr>
                <a:schemeClr val="tx1"/>
              </a:buClr>
              <a:buFontTx/>
              <a:buAutoNum type="arabicPeriod"/>
            </a:pPr>
            <a:r>
              <a:rPr lang="en-US" altLang="en-US" dirty="0" smtClean="0"/>
              <a:t>Assigning an </a:t>
            </a:r>
            <a:r>
              <a:rPr lang="en-US" altLang="en-US" dirty="0" smtClean="0">
                <a:solidFill>
                  <a:schemeClr val="accent2"/>
                </a:solidFill>
              </a:rPr>
              <a:t>error metric </a:t>
            </a:r>
            <a:r>
              <a:rPr lang="en-US" altLang="en-US" dirty="0" smtClean="0"/>
              <a:t>to the current transform</a:t>
            </a:r>
            <a:endParaRPr lang="en-US" altLang="en-US" dirty="0" smtClean="0">
              <a:solidFill>
                <a:schemeClr val="tx2"/>
              </a:solidFill>
            </a:endParaRPr>
          </a:p>
          <a:p>
            <a:pPr marL="914400" indent="-457200">
              <a:lnSpc>
                <a:spcPct val="105000"/>
              </a:lnSpc>
              <a:spcBef>
                <a:spcPct val="5000"/>
              </a:spcBef>
              <a:buClr>
                <a:schemeClr val="tx1"/>
              </a:buClr>
              <a:buFontTx/>
              <a:buAutoNum type="arabicPeriod"/>
            </a:pPr>
            <a:r>
              <a:rPr lang="en-US" altLang="en-US" dirty="0" smtClean="0">
                <a:solidFill>
                  <a:schemeClr val="accent2"/>
                </a:solidFill>
              </a:rPr>
              <a:t>Minimizing</a:t>
            </a:r>
            <a:r>
              <a:rPr lang="en-US" altLang="en-US" dirty="0" smtClean="0"/>
              <a:t> the error metric w.r.t. transformation</a:t>
            </a:r>
            <a:endParaRPr lang="en-US" altLang="en-US" dirty="0"/>
          </a:p>
        </p:txBody>
      </p:sp>
      <p:sp>
        <p:nvSpPr>
          <p:cNvPr id="4" name="TextBox 3"/>
          <p:cNvSpPr txBox="1"/>
          <p:nvPr/>
        </p:nvSpPr>
        <p:spPr>
          <a:xfrm>
            <a:off x="8263296" y="6312581"/>
            <a:ext cx="3928704" cy="461665"/>
          </a:xfrm>
          <a:prstGeom prst="rect">
            <a:avLst/>
          </a:prstGeom>
          <a:noFill/>
        </p:spPr>
        <p:txBody>
          <a:bodyPr wrap="none" rtlCol="0">
            <a:spAutoFit/>
          </a:bodyPr>
          <a:lstStyle/>
          <a:p>
            <a:pPr algn="r"/>
            <a:r>
              <a:rPr lang="en-US" dirty="0" smtClean="0">
                <a:solidFill>
                  <a:schemeClr val="accent1"/>
                </a:solidFill>
                <a:effectLst/>
              </a:rPr>
              <a:t>[Rusinkiewicz &amp; </a:t>
            </a:r>
            <a:r>
              <a:rPr lang="en-US" dirty="0" err="1" smtClean="0">
                <a:solidFill>
                  <a:schemeClr val="accent1"/>
                </a:solidFill>
                <a:effectLst/>
              </a:rPr>
              <a:t>Levoy</a:t>
            </a:r>
            <a:r>
              <a:rPr lang="en-US" dirty="0" smtClean="0">
                <a:solidFill>
                  <a:schemeClr val="accent1"/>
                </a:solidFill>
                <a:effectLst/>
              </a:rPr>
              <a:t> 2001]</a:t>
            </a:r>
            <a:endParaRPr lang="en-US" dirty="0">
              <a:solidFill>
                <a:schemeClr val="accent1"/>
              </a:solidFill>
              <a:effectLst/>
            </a:endParaRPr>
          </a:p>
        </p:txBody>
      </p:sp>
      <p:grpSp>
        <p:nvGrpSpPr>
          <p:cNvPr id="19" name="Group 18"/>
          <p:cNvGrpSpPr/>
          <p:nvPr/>
        </p:nvGrpSpPr>
        <p:grpSpPr>
          <a:xfrm>
            <a:off x="829341" y="2740860"/>
            <a:ext cx="446568" cy="3671774"/>
            <a:chOff x="829341" y="1945750"/>
            <a:chExt cx="446568" cy="3671774"/>
          </a:xfrm>
          <a:solidFill>
            <a:schemeClr val="accent1">
              <a:lumMod val="60000"/>
              <a:lumOff val="40000"/>
            </a:schemeClr>
          </a:solidFill>
        </p:grpSpPr>
        <p:sp>
          <p:nvSpPr>
            <p:cNvPr id="15" name="U-Turn Arrow 14"/>
            <p:cNvSpPr/>
            <p:nvPr/>
          </p:nvSpPr>
          <p:spPr>
            <a:xfrm>
              <a:off x="829341" y="1945750"/>
              <a:ext cx="446568" cy="3019646"/>
            </a:xfrm>
            <a:prstGeom prst="uturnArrow">
              <a:avLst>
                <a:gd name="adj1" fmla="val 25000"/>
                <a:gd name="adj2" fmla="val 25000"/>
                <a:gd name="adj3" fmla="val 52451"/>
                <a:gd name="adj4" fmla="val 42790"/>
                <a:gd name="adj5" fmla="val 1725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U-Turn Arrow 17"/>
            <p:cNvSpPr/>
            <p:nvPr/>
          </p:nvSpPr>
          <p:spPr>
            <a:xfrm flipV="1">
              <a:off x="829341" y="2597878"/>
              <a:ext cx="446568" cy="3019646"/>
            </a:xfrm>
            <a:prstGeom prst="uturnArrow">
              <a:avLst>
                <a:gd name="adj1" fmla="val 25000"/>
                <a:gd name="adj2" fmla="val 25000"/>
                <a:gd name="adj3" fmla="val 0"/>
                <a:gd name="adj4" fmla="val 42790"/>
                <a:gd name="adj5" fmla="val 109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1078748521"/>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24" name="Rectangle 4"/>
          <p:cNvSpPr>
            <a:spLocks noGrp="1" noChangeArrowheads="1"/>
          </p:cNvSpPr>
          <p:nvPr>
            <p:ph type="title"/>
          </p:nvPr>
        </p:nvSpPr>
        <p:spPr/>
        <p:txBody>
          <a:bodyPr/>
          <a:lstStyle/>
          <a:p>
            <a:r>
              <a:rPr lang="en-US" altLang="en-US" dirty="0" smtClean="0"/>
              <a:t>Basic Example</a:t>
            </a:r>
            <a:endParaRPr lang="en-US" altLang="en-US" dirty="0"/>
          </a:p>
        </p:txBody>
      </p:sp>
      <mc:AlternateContent xmlns:mc="http://schemas.openxmlformats.org/markup-compatibility/2006" xmlns:a14="http://schemas.microsoft.com/office/drawing/2010/main">
        <mc:Choice Requires="a14">
          <p:sp>
            <p:nvSpPr>
              <p:cNvPr id="1259525" name="Rectangle 5"/>
              <p:cNvSpPr>
                <a:spLocks noGrp="1" noChangeArrowheads="1"/>
              </p:cNvSpPr>
              <p:nvPr>
                <p:ph type="body" idx="1"/>
              </p:nvPr>
            </p:nvSpPr>
            <p:spPr/>
            <p:txBody>
              <a:bodyPr>
                <a:normAutofit fontScale="92500" lnSpcReduction="10000"/>
              </a:bodyPr>
              <a:lstStyle/>
              <a:p>
                <a:pPr marL="0" lvl="0" indent="0">
                  <a:lnSpc>
                    <a:spcPct val="110000"/>
                  </a:lnSpc>
                  <a:spcBef>
                    <a:spcPts val="1200"/>
                  </a:spcBef>
                  <a:buClr>
                    <a:srgbClr val="000000"/>
                  </a:buClr>
                  <a:buNone/>
                </a:pPr>
                <a:r>
                  <a:rPr lang="en-US" altLang="en-US" dirty="0" smtClean="0"/>
                  <a:t>[</a:t>
                </a:r>
                <a:r>
                  <a:rPr lang="en-US" altLang="en-US" dirty="0" err="1" smtClean="0"/>
                  <a:t>Besl</a:t>
                </a:r>
                <a:r>
                  <a:rPr lang="en-US" altLang="en-US" dirty="0" smtClean="0"/>
                  <a:t> &amp; McKay 1992] ICP:</a:t>
                </a:r>
                <a:endParaRPr lang="en-US" altLang="en-US" dirty="0" smtClean="0">
                  <a:solidFill>
                    <a:srgbClr val="1F497D"/>
                  </a:solidFill>
                </a:endParaRPr>
              </a:p>
              <a:p>
                <a:pPr marL="914400" lvl="0" indent="-457200">
                  <a:lnSpc>
                    <a:spcPct val="110000"/>
                  </a:lnSpc>
                  <a:spcBef>
                    <a:spcPts val="1200"/>
                  </a:spcBef>
                  <a:buClr>
                    <a:srgbClr val="000000"/>
                  </a:buClr>
                  <a:buFontTx/>
                  <a:buAutoNum type="arabicPeriod"/>
                </a:pPr>
                <a:r>
                  <a:rPr lang="en-US" altLang="en-US" dirty="0" smtClean="0">
                    <a:solidFill>
                      <a:srgbClr val="F58025"/>
                    </a:solidFill>
                  </a:rPr>
                  <a:t>Select</a:t>
                </a:r>
                <a:r>
                  <a:rPr lang="en-US" altLang="en-US" dirty="0" smtClean="0">
                    <a:solidFill>
                      <a:srgbClr val="000000"/>
                    </a:solidFill>
                  </a:rPr>
                  <a:t> e.g. 1000 random points </a:t>
                </a:r>
                <a14:m>
                  <m:oMath xmlns:m="http://schemas.openxmlformats.org/officeDocument/2006/math">
                    <m:sSub>
                      <m:sSubPr>
                        <m:ctrlPr>
                          <a:rPr lang="en-US" altLang="en-US" b="0" i="1" smtClean="0">
                            <a:solidFill>
                              <a:srgbClr val="000000"/>
                            </a:solidFill>
                            <a:latin typeface="Cambria Math" panose="02040503050406030204" pitchFamily="18" charset="0"/>
                          </a:rPr>
                        </m:ctrlPr>
                      </m:sSubPr>
                      <m:e>
                        <m:r>
                          <a:rPr lang="en-US" altLang="en-US" b="0" i="1" smtClean="0">
                            <a:solidFill>
                              <a:srgbClr val="000000"/>
                            </a:solidFill>
                            <a:latin typeface="Cambria Math" panose="02040503050406030204" pitchFamily="18" charset="0"/>
                          </a:rPr>
                          <m:t>𝑝</m:t>
                        </m:r>
                      </m:e>
                      <m:sub>
                        <m:r>
                          <a:rPr lang="en-US" altLang="en-US" b="0" i="1" smtClean="0">
                            <a:solidFill>
                              <a:srgbClr val="000000"/>
                            </a:solidFill>
                            <a:latin typeface="Cambria Math" panose="02040503050406030204" pitchFamily="18" charset="0"/>
                          </a:rPr>
                          <m:t>𝑖</m:t>
                        </m:r>
                      </m:sub>
                    </m:sSub>
                    <m:r>
                      <a:rPr lang="en-US" altLang="en-US" b="0" i="1" smtClean="0">
                        <a:solidFill>
                          <a:srgbClr val="000000"/>
                        </a:solidFill>
                        <a:latin typeface="Cambria Math" panose="02040503050406030204" pitchFamily="18" charset="0"/>
                      </a:rPr>
                      <m:t> </m:t>
                    </m:r>
                  </m:oMath>
                </a14:m>
                <a:r>
                  <a:rPr lang="en-US" altLang="en-US" dirty="0" smtClean="0">
                    <a:solidFill>
                      <a:srgbClr val="000000"/>
                    </a:solidFill>
                  </a:rPr>
                  <a:t>on each scan</a:t>
                </a:r>
              </a:p>
              <a:p>
                <a:pPr marL="914400" lvl="0" indent="-457200">
                  <a:lnSpc>
                    <a:spcPct val="110000"/>
                  </a:lnSpc>
                  <a:spcBef>
                    <a:spcPts val="1200"/>
                  </a:spcBef>
                  <a:buClr>
                    <a:srgbClr val="000000"/>
                  </a:buClr>
                  <a:buFontTx/>
                  <a:buAutoNum type="arabicPeriod"/>
                </a:pPr>
                <a:r>
                  <a:rPr lang="en-US" altLang="en-US" dirty="0" smtClean="0">
                    <a:solidFill>
                      <a:srgbClr val="F58025"/>
                    </a:solidFill>
                  </a:rPr>
                  <a:t>Match</a:t>
                </a:r>
                <a:r>
                  <a:rPr lang="en-US" altLang="en-US" dirty="0" smtClean="0">
                    <a:solidFill>
                      <a:srgbClr val="000000"/>
                    </a:solidFill>
                  </a:rPr>
                  <a:t> each to </a:t>
                </a:r>
                <a:r>
                  <a:rPr lang="en-US" altLang="en-US" i="1" dirty="0" smtClean="0">
                    <a:solidFill>
                      <a:srgbClr val="000000"/>
                    </a:solidFill>
                  </a:rPr>
                  <a:t>closest</a:t>
                </a:r>
                <a:r>
                  <a:rPr lang="en-US" altLang="en-US" dirty="0" smtClean="0">
                    <a:solidFill>
                      <a:srgbClr val="000000"/>
                    </a:solidFill>
                  </a:rPr>
                  <a:t> point </a:t>
                </a:r>
                <a14:m>
                  <m:oMath xmlns:m="http://schemas.openxmlformats.org/officeDocument/2006/math">
                    <m:sSub>
                      <m:sSubPr>
                        <m:ctrlPr>
                          <a:rPr lang="en-US" altLang="en-US" b="0" i="1" smtClean="0">
                            <a:solidFill>
                              <a:srgbClr val="000000"/>
                            </a:solidFill>
                            <a:latin typeface="Cambria Math" panose="02040503050406030204" pitchFamily="18" charset="0"/>
                          </a:rPr>
                        </m:ctrlPr>
                      </m:sSubPr>
                      <m:e>
                        <m:r>
                          <a:rPr lang="en-US" altLang="en-US" b="0" i="1" smtClean="0">
                            <a:solidFill>
                              <a:srgbClr val="000000"/>
                            </a:solidFill>
                            <a:latin typeface="Cambria Math" panose="02040503050406030204" pitchFamily="18" charset="0"/>
                          </a:rPr>
                          <m:t>𝑞</m:t>
                        </m:r>
                      </m:e>
                      <m:sub>
                        <m:r>
                          <a:rPr lang="en-US" altLang="en-US" b="0" i="1" smtClean="0">
                            <a:solidFill>
                              <a:srgbClr val="000000"/>
                            </a:solidFill>
                            <a:latin typeface="Cambria Math" panose="02040503050406030204" pitchFamily="18" charset="0"/>
                          </a:rPr>
                          <m:t>𝑖</m:t>
                        </m:r>
                      </m:sub>
                    </m:sSub>
                    <m:r>
                      <a:rPr lang="en-US" altLang="en-US" b="0" i="1" smtClean="0">
                        <a:solidFill>
                          <a:srgbClr val="000000"/>
                        </a:solidFill>
                        <a:latin typeface="Cambria Math" panose="02040503050406030204" pitchFamily="18" charset="0"/>
                      </a:rPr>
                      <m:t> </m:t>
                    </m:r>
                  </m:oMath>
                </a14:m>
                <a:r>
                  <a:rPr lang="en-US" altLang="en-US" dirty="0" smtClean="0">
                    <a:solidFill>
                      <a:srgbClr val="000000"/>
                    </a:solidFill>
                  </a:rPr>
                  <a:t>on other scan</a:t>
                </a:r>
                <a:br>
                  <a:rPr lang="en-US" altLang="en-US" dirty="0" smtClean="0">
                    <a:solidFill>
                      <a:srgbClr val="000000"/>
                    </a:solidFill>
                  </a:rPr>
                </a:br>
                <a:r>
                  <a:rPr lang="en-US" altLang="en-US" dirty="0" smtClean="0">
                    <a:solidFill>
                      <a:srgbClr val="000000"/>
                    </a:solidFill>
                  </a:rPr>
                  <a:t>(accelerated using data structure such as </a:t>
                </a:r>
                <a:r>
                  <a:rPr lang="en-US" altLang="en-US" i="1" dirty="0" smtClean="0">
                    <a:solidFill>
                      <a:srgbClr val="000000"/>
                    </a:solidFill>
                  </a:rPr>
                  <a:t>k</a:t>
                </a:r>
                <a:r>
                  <a:rPr lang="en-US" altLang="en-US" dirty="0" smtClean="0">
                    <a:solidFill>
                      <a:srgbClr val="000000"/>
                    </a:solidFill>
                  </a:rPr>
                  <a:t>-d tree)</a:t>
                </a:r>
              </a:p>
              <a:p>
                <a:pPr marL="914400" lvl="0" indent="-457200">
                  <a:lnSpc>
                    <a:spcPct val="110000"/>
                  </a:lnSpc>
                  <a:spcBef>
                    <a:spcPts val="1200"/>
                  </a:spcBef>
                  <a:buClr>
                    <a:srgbClr val="000000"/>
                  </a:buClr>
                  <a:buFontTx/>
                  <a:buAutoNum type="arabicPeriod"/>
                </a:pPr>
                <a:r>
                  <a:rPr lang="en-US" altLang="en-US" dirty="0" smtClean="0">
                    <a:solidFill>
                      <a:srgbClr val="F58025"/>
                    </a:solidFill>
                  </a:rPr>
                  <a:t>Weight</a:t>
                </a:r>
                <a:r>
                  <a:rPr lang="en-US" altLang="en-US" dirty="0" smtClean="0">
                    <a:solidFill>
                      <a:srgbClr val="000000"/>
                    </a:solidFill>
                  </a:rPr>
                  <a:t> the correspondences equally</a:t>
                </a:r>
              </a:p>
              <a:p>
                <a:pPr marL="914400" lvl="0" indent="-457200">
                  <a:lnSpc>
                    <a:spcPct val="110000"/>
                  </a:lnSpc>
                  <a:spcBef>
                    <a:spcPts val="1200"/>
                  </a:spcBef>
                  <a:buClr>
                    <a:srgbClr val="000000"/>
                  </a:buClr>
                  <a:buFontTx/>
                  <a:buAutoNum type="arabicPeriod"/>
                </a:pPr>
                <a:r>
                  <a:rPr lang="en-US" altLang="en-US" dirty="0" smtClean="0">
                    <a:solidFill>
                      <a:srgbClr val="F58025"/>
                    </a:solidFill>
                  </a:rPr>
                  <a:t>Reject</a:t>
                </a:r>
                <a:r>
                  <a:rPr lang="en-US" altLang="en-US" dirty="0" smtClean="0">
                    <a:solidFill>
                      <a:srgbClr val="000000"/>
                    </a:solidFill>
                  </a:rPr>
                  <a:t> pairs with distance &gt; 2.5 times median</a:t>
                </a:r>
              </a:p>
              <a:p>
                <a:pPr marL="914400" lvl="0" indent="-457200">
                  <a:lnSpc>
                    <a:spcPct val="110000"/>
                  </a:lnSpc>
                  <a:spcBef>
                    <a:spcPts val="1200"/>
                  </a:spcBef>
                  <a:buClr>
                    <a:srgbClr val="000000"/>
                  </a:buClr>
                  <a:buFontTx/>
                  <a:buAutoNum type="arabicPeriod"/>
                </a:pPr>
                <a:r>
                  <a:rPr lang="en-US" altLang="en-US" dirty="0" smtClean="0">
                    <a:solidFill>
                      <a:srgbClr val="000000"/>
                    </a:solidFill>
                  </a:rPr>
                  <a:t>Construct an </a:t>
                </a:r>
                <a:r>
                  <a:rPr lang="en-US" altLang="en-US" dirty="0" smtClean="0">
                    <a:solidFill>
                      <a:srgbClr val="F58025"/>
                    </a:solidFill>
                  </a:rPr>
                  <a:t>error metric </a:t>
                </a:r>
                <a:r>
                  <a:rPr lang="en-US" altLang="en-US" dirty="0" smtClean="0">
                    <a:solidFill>
                      <a:srgbClr val="000000"/>
                    </a:solidFill>
                  </a:rPr>
                  <a:t>minimizing</a:t>
                </a:r>
                <a:br>
                  <a:rPr lang="en-US" altLang="en-US" dirty="0" smtClean="0">
                    <a:solidFill>
                      <a:srgbClr val="000000"/>
                    </a:solidFill>
                  </a:rPr>
                </a:br>
                <a:r>
                  <a:rPr lang="en-US" altLang="en-US" dirty="0" smtClean="0">
                    <a:solidFill>
                      <a:srgbClr val="000000"/>
                    </a:solidFill>
                  </a:rPr>
                  <a:t>sum of squared point-to-point distances:</a:t>
                </a:r>
                <a:endParaRPr lang="en-US" altLang="en-US" dirty="0" smtClean="0">
                  <a:solidFill>
                    <a:srgbClr val="1F497D"/>
                  </a:solidFill>
                </a:endParaRPr>
              </a:p>
              <a:p>
                <a:pPr marL="914400" lvl="0" indent="-457200">
                  <a:lnSpc>
                    <a:spcPct val="110000"/>
                  </a:lnSpc>
                  <a:spcBef>
                    <a:spcPts val="1200"/>
                  </a:spcBef>
                  <a:buClr>
                    <a:srgbClr val="000000"/>
                  </a:buClr>
                  <a:buFontTx/>
                  <a:buAutoNum type="arabicPeriod"/>
                </a:pPr>
                <a:r>
                  <a:rPr lang="en-US" altLang="en-US" dirty="0" smtClean="0">
                    <a:solidFill>
                      <a:srgbClr val="F58025"/>
                    </a:solidFill>
                  </a:rPr>
                  <a:t>Minimize</a:t>
                </a:r>
                <a:r>
                  <a:rPr lang="en-US" altLang="en-US" dirty="0" smtClean="0">
                    <a:solidFill>
                      <a:srgbClr val="000000"/>
                    </a:solidFill>
                  </a:rPr>
                  <a:t> the error metric with respect to </a:t>
                </a:r>
                <a14:m>
                  <m:oMath xmlns:m="http://schemas.openxmlformats.org/officeDocument/2006/math">
                    <m:r>
                      <a:rPr lang="en-US" altLang="en-US" b="1" i="0" smtClean="0">
                        <a:solidFill>
                          <a:srgbClr val="000000"/>
                        </a:solidFill>
                        <a:latin typeface="Cambria Math" panose="02040503050406030204" pitchFamily="18" charset="0"/>
                      </a:rPr>
                      <m:t>𝐑</m:t>
                    </m:r>
                  </m:oMath>
                </a14:m>
                <a:r>
                  <a:rPr lang="en-US" altLang="en-US" dirty="0" smtClean="0">
                    <a:solidFill>
                      <a:srgbClr val="000000"/>
                    </a:solidFill>
                  </a:rPr>
                  <a:t> and </a:t>
                </a:r>
                <a14:m>
                  <m:oMath xmlns:m="http://schemas.openxmlformats.org/officeDocument/2006/math">
                    <m:r>
                      <a:rPr lang="en-US" altLang="en-US" b="1" i="1" smtClean="0">
                        <a:solidFill>
                          <a:srgbClr val="000000"/>
                        </a:solidFill>
                        <a:latin typeface="Cambria Math" panose="02040503050406030204" pitchFamily="18" charset="0"/>
                      </a:rPr>
                      <m:t>𝒕</m:t>
                    </m:r>
                  </m:oMath>
                </a14:m>
                <a:r>
                  <a:rPr lang="en-US" altLang="en-US" dirty="0" smtClean="0">
                    <a:solidFill>
                      <a:srgbClr val="000000"/>
                    </a:solidFill>
                  </a:rPr>
                  <a:t/>
                </a:r>
                <a:br>
                  <a:rPr lang="en-US" altLang="en-US" dirty="0" smtClean="0">
                    <a:solidFill>
                      <a:srgbClr val="000000"/>
                    </a:solidFill>
                  </a:rPr>
                </a:br>
                <a:r>
                  <a:rPr lang="en-US" altLang="en-US" dirty="0" smtClean="0">
                    <a:solidFill>
                      <a:srgbClr val="000000"/>
                    </a:solidFill>
                  </a:rPr>
                  <a:t>(closed form solution e.g. in [Horn 1987])</a:t>
                </a:r>
                <a:endParaRPr lang="en-US" altLang="en-US" dirty="0">
                  <a:solidFill>
                    <a:schemeClr val="tx2"/>
                  </a:solidFill>
                </a:endParaRPr>
              </a:p>
            </p:txBody>
          </p:sp>
        </mc:Choice>
        <mc:Fallback xmlns="">
          <p:sp>
            <p:nvSpPr>
              <p:cNvPr id="1259525" name="Rectangle 5"/>
              <p:cNvSpPr>
                <a:spLocks noGrp="1" noRot="1" noChangeAspect="1" noMove="1" noResize="1" noEditPoints="1" noAdjustHandles="1" noChangeArrowheads="1" noChangeShapeType="1" noTextEdit="1"/>
              </p:cNvSpPr>
              <p:nvPr>
                <p:ph type="body" idx="1"/>
              </p:nvPr>
            </p:nvSpPr>
            <p:spPr>
              <a:blipFill>
                <a:blip r:embed="rId3"/>
                <a:stretch>
                  <a:fillRect l="-981" t="-1091" b="-19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p:cNvSpPr txBox="1"/>
              <p:nvPr/>
            </p:nvSpPr>
            <p:spPr>
              <a:xfrm>
                <a:off x="7451034" y="4609221"/>
                <a:ext cx="2545953" cy="8962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hr m:val="∑"/>
                          <m:supHide m:val="on"/>
                          <m:ctrlPr>
                            <a:rPr lang="en-US" i="1" smtClean="0">
                              <a:effectLst/>
                              <a:latin typeface="Cambria Math" panose="02040503050406030204" pitchFamily="18" charset="0"/>
                            </a:rPr>
                          </m:ctrlPr>
                        </m:naryPr>
                        <m:sub>
                          <m:r>
                            <m:rPr>
                              <m:brk m:alnAt="7"/>
                            </m:rPr>
                            <a:rPr lang="en-US" b="0" i="1" smtClean="0">
                              <a:effectLst/>
                              <a:latin typeface="Cambria Math" panose="02040503050406030204" pitchFamily="18" charset="0"/>
                            </a:rPr>
                            <m:t>𝑖</m:t>
                          </m:r>
                        </m:sub>
                        <m:sup/>
                        <m:e>
                          <m:sSup>
                            <m:sSupPr>
                              <m:ctrlPr>
                                <a:rPr lang="en-US" i="1" smtClean="0">
                                  <a:effectLst/>
                                  <a:latin typeface="Cambria Math" panose="02040503050406030204" pitchFamily="18" charset="0"/>
                                </a:rPr>
                              </m:ctrlPr>
                            </m:sSupPr>
                            <m:e>
                              <m:d>
                                <m:dPr>
                                  <m:begChr m:val="‖"/>
                                  <m:endChr m:val="‖"/>
                                  <m:ctrlPr>
                                    <a:rPr lang="en-US" i="1" smtClean="0">
                                      <a:effectLst/>
                                      <a:latin typeface="Cambria Math" panose="02040503050406030204" pitchFamily="18" charset="0"/>
                                    </a:rPr>
                                  </m:ctrlPr>
                                </m:dPr>
                                <m:e>
                                  <m:r>
                                    <a:rPr lang="en-US" b="1" i="0" smtClean="0">
                                      <a:effectLst/>
                                      <a:latin typeface="Cambria Math" panose="02040503050406030204" pitchFamily="18" charset="0"/>
                                    </a:rPr>
                                    <m:t>𝐑</m:t>
                                  </m:r>
                                  <m:sSub>
                                    <m:sSubPr>
                                      <m:ctrlPr>
                                        <a:rPr lang="en-US" b="0" i="1" smtClean="0">
                                          <a:effectLst/>
                                          <a:latin typeface="Cambria Math" panose="02040503050406030204" pitchFamily="18" charset="0"/>
                                        </a:rPr>
                                      </m:ctrlPr>
                                    </m:sSubPr>
                                    <m:e>
                                      <m:r>
                                        <a:rPr lang="en-US" b="0" i="1" smtClean="0">
                                          <a:effectLst/>
                                          <a:latin typeface="Cambria Math" panose="02040503050406030204" pitchFamily="18" charset="0"/>
                                        </a:rPr>
                                        <m:t>𝑝</m:t>
                                      </m:r>
                                    </m:e>
                                    <m:sub>
                                      <m:r>
                                        <a:rPr lang="en-US" b="0" i="1" smtClean="0">
                                          <a:effectLst/>
                                          <a:latin typeface="Cambria Math" panose="02040503050406030204" pitchFamily="18" charset="0"/>
                                        </a:rPr>
                                        <m:t>𝑖</m:t>
                                      </m:r>
                                    </m:sub>
                                  </m:sSub>
                                  <m:r>
                                    <a:rPr lang="en-US" b="0" i="1" smtClean="0">
                                      <a:effectLst/>
                                      <a:latin typeface="Cambria Math" panose="02040503050406030204" pitchFamily="18" charset="0"/>
                                    </a:rPr>
                                    <m:t>+</m:t>
                                  </m:r>
                                  <m:r>
                                    <a:rPr lang="en-US" b="1" i="1" smtClean="0">
                                      <a:effectLst/>
                                      <a:latin typeface="Cambria Math" panose="02040503050406030204" pitchFamily="18" charset="0"/>
                                    </a:rPr>
                                    <m:t>𝒕</m:t>
                                  </m:r>
                                  <m:r>
                                    <a:rPr lang="en-US" b="0" i="1" smtClean="0">
                                      <a:effectLst/>
                                      <a:latin typeface="Cambria Math" panose="02040503050406030204" pitchFamily="18" charset="0"/>
                                    </a:rPr>
                                    <m:t>−</m:t>
                                  </m:r>
                                  <m:sSub>
                                    <m:sSubPr>
                                      <m:ctrlPr>
                                        <a:rPr lang="en-US" b="0" i="1" smtClean="0">
                                          <a:effectLst/>
                                          <a:latin typeface="Cambria Math" panose="02040503050406030204" pitchFamily="18" charset="0"/>
                                        </a:rPr>
                                      </m:ctrlPr>
                                    </m:sSubPr>
                                    <m:e>
                                      <m:r>
                                        <a:rPr lang="en-US" b="0" i="1" smtClean="0">
                                          <a:effectLst/>
                                          <a:latin typeface="Cambria Math" panose="02040503050406030204" pitchFamily="18" charset="0"/>
                                        </a:rPr>
                                        <m:t>𝑞</m:t>
                                      </m:r>
                                    </m:e>
                                    <m:sub>
                                      <m:r>
                                        <a:rPr lang="en-US" b="0" i="1" smtClean="0">
                                          <a:effectLst/>
                                          <a:latin typeface="Cambria Math" panose="02040503050406030204" pitchFamily="18" charset="0"/>
                                        </a:rPr>
                                        <m:t>𝑖</m:t>
                                      </m:r>
                                    </m:sub>
                                  </m:sSub>
                                </m:e>
                              </m:d>
                            </m:e>
                            <m:sup>
                              <m:r>
                                <a:rPr lang="en-US" b="0" i="1" smtClean="0">
                                  <a:effectLst/>
                                  <a:latin typeface="Cambria Math" panose="02040503050406030204" pitchFamily="18" charset="0"/>
                                </a:rPr>
                                <m:t>2</m:t>
                              </m:r>
                            </m:sup>
                          </m:sSup>
                        </m:e>
                      </m:nary>
                    </m:oMath>
                  </m:oMathPara>
                </a14:m>
                <a:endParaRPr lang="en-US" dirty="0">
                  <a:effectLst/>
                  <a:latin typeface="+mn-lt"/>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7451034" y="4609221"/>
                <a:ext cx="2545953" cy="896207"/>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71363132"/>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This Paper</a:t>
            </a:r>
            <a:endParaRPr lang="en-US" dirty="0"/>
          </a:p>
        </p:txBody>
      </p:sp>
      <p:sp>
        <p:nvSpPr>
          <p:cNvPr id="3" name="Content Placeholder 2"/>
          <p:cNvSpPr>
            <a:spLocks noGrp="1"/>
          </p:cNvSpPr>
          <p:nvPr>
            <p:ph idx="1"/>
          </p:nvPr>
        </p:nvSpPr>
        <p:spPr>
          <a:xfrm>
            <a:off x="508000" y="1570461"/>
            <a:ext cx="11176000" cy="5029200"/>
          </a:xfrm>
        </p:spPr>
        <p:txBody>
          <a:bodyPr/>
          <a:lstStyle/>
          <a:p>
            <a:pPr>
              <a:lnSpc>
                <a:spcPct val="105000"/>
              </a:lnSpc>
              <a:spcBef>
                <a:spcPct val="5000"/>
              </a:spcBef>
              <a:buClr>
                <a:schemeClr val="tx1"/>
              </a:buClr>
              <a:buFontTx/>
              <a:buAutoNum type="arabicPeriod"/>
            </a:pPr>
            <a:endParaRPr lang="en-US" altLang="en-US" dirty="0" smtClean="0">
              <a:solidFill>
                <a:schemeClr val="tx2"/>
              </a:solidFill>
            </a:endParaRPr>
          </a:p>
          <a:p>
            <a:pPr>
              <a:lnSpc>
                <a:spcPct val="105000"/>
              </a:lnSpc>
              <a:spcBef>
                <a:spcPct val="5000"/>
              </a:spcBef>
              <a:buClr>
                <a:schemeClr val="tx1"/>
              </a:buClr>
              <a:buFontTx/>
              <a:buAutoNum type="arabicPeriod"/>
            </a:pPr>
            <a:endParaRPr lang="en-US" altLang="en-US" dirty="0" smtClean="0">
              <a:solidFill>
                <a:schemeClr val="tx2"/>
              </a:solidFill>
            </a:endParaRPr>
          </a:p>
          <a:p>
            <a:pPr marL="914400" indent="-457200">
              <a:lnSpc>
                <a:spcPct val="105000"/>
              </a:lnSpc>
              <a:spcBef>
                <a:spcPct val="5000"/>
              </a:spcBef>
              <a:buClr>
                <a:schemeClr val="tx1"/>
              </a:buClr>
              <a:buFontTx/>
              <a:buAutoNum type="arabicPeriod"/>
            </a:pPr>
            <a:r>
              <a:rPr lang="en-US" altLang="en-US" dirty="0" smtClean="0">
                <a:solidFill>
                  <a:schemeClr val="accent2"/>
                </a:solidFill>
              </a:rPr>
              <a:t>Selecting</a:t>
            </a:r>
            <a:r>
              <a:rPr lang="en-US" altLang="en-US" dirty="0" smtClean="0"/>
              <a:t> </a:t>
            </a:r>
            <a:r>
              <a:rPr lang="en-US" altLang="en-US" dirty="0"/>
              <a:t>source points (from one or both meshes)</a:t>
            </a:r>
          </a:p>
          <a:p>
            <a:pPr marL="914400" indent="-457200">
              <a:lnSpc>
                <a:spcPct val="105000"/>
              </a:lnSpc>
              <a:spcBef>
                <a:spcPct val="5000"/>
              </a:spcBef>
              <a:buClr>
                <a:schemeClr val="tx1"/>
              </a:buClr>
              <a:buFontTx/>
              <a:buAutoNum type="arabicPeriod"/>
            </a:pPr>
            <a:r>
              <a:rPr lang="en-US" altLang="en-US" dirty="0">
                <a:solidFill>
                  <a:schemeClr val="accent2"/>
                </a:solidFill>
              </a:rPr>
              <a:t>Matching</a:t>
            </a:r>
            <a:r>
              <a:rPr lang="en-US" altLang="en-US" dirty="0"/>
              <a:t> to points in the other mesh</a:t>
            </a:r>
          </a:p>
          <a:p>
            <a:pPr marL="914400" indent="-457200">
              <a:lnSpc>
                <a:spcPct val="105000"/>
              </a:lnSpc>
              <a:spcBef>
                <a:spcPct val="5000"/>
              </a:spcBef>
              <a:buClr>
                <a:schemeClr val="tx1"/>
              </a:buClr>
              <a:buFontTx/>
              <a:buAutoNum type="arabicPeriod"/>
            </a:pPr>
            <a:r>
              <a:rPr lang="en-US" altLang="en-US" dirty="0">
                <a:solidFill>
                  <a:schemeClr val="accent2"/>
                </a:solidFill>
              </a:rPr>
              <a:t>Weighting</a:t>
            </a:r>
            <a:r>
              <a:rPr lang="en-US" altLang="en-US" dirty="0"/>
              <a:t> the correspondences</a:t>
            </a:r>
          </a:p>
          <a:p>
            <a:pPr marL="914400" indent="-457200">
              <a:lnSpc>
                <a:spcPct val="105000"/>
              </a:lnSpc>
              <a:spcBef>
                <a:spcPct val="5000"/>
              </a:spcBef>
              <a:buClr>
                <a:schemeClr val="tx1"/>
              </a:buClr>
              <a:buFontTx/>
              <a:buAutoNum type="arabicPeriod"/>
            </a:pPr>
            <a:r>
              <a:rPr lang="en-US" altLang="en-US" dirty="0">
                <a:solidFill>
                  <a:schemeClr val="accent2"/>
                </a:solidFill>
              </a:rPr>
              <a:t>Rejecting</a:t>
            </a:r>
            <a:r>
              <a:rPr lang="en-US" altLang="en-US" dirty="0"/>
              <a:t> certain (outlier) point pairs</a:t>
            </a:r>
          </a:p>
          <a:p>
            <a:pPr marL="914400" indent="-457200">
              <a:lnSpc>
                <a:spcPct val="105000"/>
              </a:lnSpc>
              <a:spcBef>
                <a:spcPct val="5000"/>
              </a:spcBef>
              <a:buClr>
                <a:schemeClr val="tx1"/>
              </a:buClr>
              <a:buFontTx/>
              <a:buAutoNum type="arabicPeriod"/>
            </a:pPr>
            <a:r>
              <a:rPr lang="en-US" altLang="en-US" dirty="0"/>
              <a:t>Assigning an </a:t>
            </a:r>
            <a:r>
              <a:rPr lang="en-US" altLang="en-US" dirty="0">
                <a:solidFill>
                  <a:schemeClr val="accent2"/>
                </a:solidFill>
              </a:rPr>
              <a:t>error metric </a:t>
            </a:r>
            <a:r>
              <a:rPr lang="en-US" altLang="en-US" dirty="0"/>
              <a:t>to the current transform</a:t>
            </a:r>
            <a:endParaRPr lang="en-US" altLang="en-US" dirty="0">
              <a:solidFill>
                <a:schemeClr val="tx2"/>
              </a:solidFill>
            </a:endParaRPr>
          </a:p>
          <a:p>
            <a:pPr marL="914400" indent="-457200">
              <a:lnSpc>
                <a:spcPct val="105000"/>
              </a:lnSpc>
              <a:spcBef>
                <a:spcPct val="5000"/>
              </a:spcBef>
              <a:buClr>
                <a:schemeClr val="tx1"/>
              </a:buClr>
              <a:buFontTx/>
              <a:buAutoNum type="arabicPeriod"/>
            </a:pPr>
            <a:r>
              <a:rPr lang="en-US" altLang="en-US" dirty="0">
                <a:solidFill>
                  <a:schemeClr val="accent2"/>
                </a:solidFill>
              </a:rPr>
              <a:t>Minimizing</a:t>
            </a:r>
            <a:r>
              <a:rPr lang="en-US" altLang="en-US" dirty="0"/>
              <a:t> the error metric w.r.t. </a:t>
            </a:r>
            <a:r>
              <a:rPr lang="en-US" altLang="en-US" dirty="0" smtClean="0"/>
              <a:t>transformation</a:t>
            </a:r>
            <a:endParaRPr lang="en-US" altLang="en-US" dirty="0"/>
          </a:p>
        </p:txBody>
      </p:sp>
      <p:grpSp>
        <p:nvGrpSpPr>
          <p:cNvPr id="4" name="Group 3"/>
          <p:cNvGrpSpPr/>
          <p:nvPr/>
        </p:nvGrpSpPr>
        <p:grpSpPr>
          <a:xfrm>
            <a:off x="805711" y="2440556"/>
            <a:ext cx="9071935" cy="3125975"/>
            <a:chOff x="805711" y="2317895"/>
            <a:chExt cx="9071935" cy="3125975"/>
          </a:xfrm>
        </p:grpSpPr>
        <p:sp>
          <p:nvSpPr>
            <p:cNvPr id="9" name="Rectangle 8"/>
            <p:cNvSpPr/>
            <p:nvPr/>
          </p:nvSpPr>
          <p:spPr>
            <a:xfrm>
              <a:off x="805711" y="2317895"/>
              <a:ext cx="9071935" cy="2022410"/>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05711" y="4835590"/>
              <a:ext cx="9071935" cy="608280"/>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096806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Metric Should ICP Minimize?</a:t>
            </a:r>
            <a:endParaRPr lang="en-US" dirty="0"/>
          </a:p>
        </p:txBody>
      </p:sp>
      <p:sp>
        <p:nvSpPr>
          <p:cNvPr id="7" name="Rectangle 6"/>
          <p:cNvSpPr/>
          <p:nvPr/>
        </p:nvSpPr>
        <p:spPr>
          <a:xfrm>
            <a:off x="412677" y="2953870"/>
            <a:ext cx="3487270" cy="2321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961764" y="3399864"/>
            <a:ext cx="2389096" cy="1429870"/>
            <a:chOff x="1039686" y="3426923"/>
            <a:chExt cx="2389096" cy="1429870"/>
          </a:xfrm>
        </p:grpSpPr>
        <p:sp>
          <p:nvSpPr>
            <p:cNvPr id="4" name="Oval 3"/>
            <p:cNvSpPr/>
            <p:nvPr/>
          </p:nvSpPr>
          <p:spPr>
            <a:xfrm>
              <a:off x="1039686" y="3426923"/>
              <a:ext cx="228600" cy="228600"/>
            </a:xfrm>
            <a:prstGeom prst="ellipse">
              <a:avLst/>
            </a:prstGeom>
            <a:solidFill>
              <a:srgbClr val="D1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200182" y="4628193"/>
              <a:ext cx="228600" cy="228600"/>
            </a:xfrm>
            <a:prstGeom prst="ellipse">
              <a:avLst/>
            </a:prstGeom>
            <a:solidFill>
              <a:srgbClr val="0000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2" name="Straight Arrow Connector 21"/>
          <p:cNvCxnSpPr/>
          <p:nvPr/>
        </p:nvCxnSpPr>
        <p:spPr>
          <a:xfrm>
            <a:off x="1191126" y="3576387"/>
            <a:ext cx="1931069" cy="1097881"/>
          </a:xfrm>
          <a:prstGeom prst="straightConnector1">
            <a:avLst/>
          </a:prstGeom>
          <a:ln w="38100">
            <a:prstDash val="solid"/>
            <a:tailEnd type="triangle" w="lg" len="lg"/>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1022829" y="2275183"/>
            <a:ext cx="2266967" cy="523220"/>
          </a:xfrm>
          <a:prstGeom prst="rect">
            <a:avLst/>
          </a:prstGeom>
          <a:noFill/>
        </p:spPr>
        <p:txBody>
          <a:bodyPr wrap="none" rtlCol="0">
            <a:spAutoFit/>
          </a:bodyPr>
          <a:lstStyle/>
          <a:p>
            <a:r>
              <a:rPr lang="en-US" sz="2800" dirty="0" smtClean="0">
                <a:effectLst/>
              </a:rPr>
              <a:t>Point-to-Point</a:t>
            </a:r>
            <a:endParaRPr lang="en-US" sz="2800" dirty="0">
              <a:effectLst/>
            </a:endParaRPr>
          </a:p>
        </p:txBody>
      </p:sp>
      <mc:AlternateContent xmlns:mc="http://schemas.openxmlformats.org/markup-compatibility/2006" xmlns:a14="http://schemas.microsoft.com/office/drawing/2010/main">
        <mc:Choice Requires="a14">
          <p:sp>
            <p:nvSpPr>
              <p:cNvPr id="57" name="TextBox 56"/>
              <p:cNvSpPr txBox="1"/>
              <p:nvPr/>
            </p:nvSpPr>
            <p:spPr>
              <a:xfrm>
                <a:off x="1125934" y="5561152"/>
                <a:ext cx="206075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unc>
                        <m:funcPr>
                          <m:ctrlPr>
                            <a:rPr lang="en-US" b="0" i="1" smtClean="0">
                              <a:effectLst/>
                              <a:latin typeface="Cambria Math" panose="02040503050406030204" pitchFamily="18" charset="0"/>
                            </a:rPr>
                          </m:ctrlPr>
                        </m:funcPr>
                        <m:fName>
                          <m:r>
                            <m:rPr>
                              <m:sty m:val="p"/>
                            </m:rPr>
                            <a:rPr lang="en-US" b="0" i="0" smtClean="0">
                              <a:effectLst/>
                              <a:latin typeface="Cambria Math" panose="02040503050406030204" pitchFamily="18" charset="0"/>
                            </a:rPr>
                            <m:t>min</m:t>
                          </m:r>
                          <m:r>
                            <a:rPr lang="en-US" b="0" i="0" smtClean="0">
                              <a:effectLst/>
                              <a:latin typeface="Cambria Math" panose="02040503050406030204" pitchFamily="18" charset="0"/>
                            </a:rPr>
                            <m:t> </m:t>
                          </m:r>
                        </m:fName>
                        <m:e>
                          <m:sSup>
                            <m:sSupPr>
                              <m:ctrlPr>
                                <a:rPr lang="en-US" i="1">
                                  <a:effectLst/>
                                  <a:latin typeface="Cambria Math" panose="02040503050406030204" pitchFamily="18" charset="0"/>
                                </a:rPr>
                              </m:ctrlPr>
                            </m:sSupPr>
                            <m:e>
                              <m:d>
                                <m:dPr>
                                  <m:begChr m:val="‖"/>
                                  <m:endChr m:val="‖"/>
                                  <m:ctrlPr>
                                    <a:rPr lang="en-US" i="1">
                                      <a:effectLst/>
                                      <a:latin typeface="Cambria Math" panose="02040503050406030204" pitchFamily="18" charset="0"/>
                                    </a:rPr>
                                  </m:ctrlPr>
                                </m:dPr>
                                <m:e>
                                  <m:r>
                                    <a:rPr lang="en-US" b="1" i="1" smtClean="0">
                                      <a:solidFill>
                                        <a:srgbClr val="D10000"/>
                                      </a:solidFill>
                                      <a:effectLst/>
                                      <a:latin typeface="Cambria Math" panose="02040503050406030204" pitchFamily="18" charset="0"/>
                                    </a:rPr>
                                    <m:t>𝒑</m:t>
                                  </m:r>
                                  <m:r>
                                    <a:rPr lang="en-US" i="1">
                                      <a:effectLst/>
                                      <a:latin typeface="Cambria Math" panose="02040503050406030204" pitchFamily="18" charset="0"/>
                                    </a:rPr>
                                    <m:t>−</m:t>
                                  </m:r>
                                  <m:r>
                                    <a:rPr lang="en-US" b="1" i="1" smtClean="0">
                                      <a:solidFill>
                                        <a:srgbClr val="0000FF"/>
                                      </a:solidFill>
                                      <a:effectLst/>
                                      <a:latin typeface="Cambria Math" panose="02040503050406030204" pitchFamily="18" charset="0"/>
                                    </a:rPr>
                                    <m:t>𝒒</m:t>
                                  </m:r>
                                </m:e>
                              </m:d>
                            </m:e>
                            <m:sup>
                              <m:r>
                                <a:rPr lang="en-US" i="1">
                                  <a:effectLst/>
                                  <a:latin typeface="Cambria Math" panose="02040503050406030204" pitchFamily="18" charset="0"/>
                                </a:rPr>
                                <m:t>2</m:t>
                              </m:r>
                            </m:sup>
                          </m:sSup>
                        </m:e>
                      </m:func>
                    </m:oMath>
                  </m:oMathPara>
                </a14:m>
                <a:endParaRPr lang="en-US" dirty="0">
                  <a:effectLst/>
                </a:endParaRPr>
              </a:p>
            </p:txBody>
          </p:sp>
        </mc:Choice>
        <mc:Fallback xmlns="">
          <p:sp>
            <p:nvSpPr>
              <p:cNvPr id="57" name="TextBox 56"/>
              <p:cNvSpPr txBox="1">
                <a:spLocks noRot="1" noChangeAspect="1" noMove="1" noResize="1" noEditPoints="1" noAdjustHandles="1" noChangeArrowheads="1" noChangeShapeType="1" noTextEdit="1"/>
              </p:cNvSpPr>
              <p:nvPr/>
            </p:nvSpPr>
            <p:spPr>
              <a:xfrm>
                <a:off x="1125934" y="5561152"/>
                <a:ext cx="2060756" cy="461665"/>
              </a:xfrm>
              <a:prstGeom prst="rect">
                <a:avLst/>
              </a:prstGeom>
              <a:blipFill>
                <a:blip r:embed="rId3"/>
                <a:stretch>
                  <a:fillRect l="-296" b="-10526"/>
                </a:stretch>
              </a:blipFill>
            </p:spPr>
            <p:txBody>
              <a:bodyPr/>
              <a:lstStyle/>
              <a:p>
                <a:r>
                  <a:rPr lang="en-US">
                    <a:noFill/>
                  </a:rPr>
                  <a:t> </a:t>
                </a:r>
              </a:p>
            </p:txBody>
          </p:sp>
        </mc:Fallback>
      </mc:AlternateContent>
      <p:sp>
        <p:nvSpPr>
          <p:cNvPr id="10" name="TextBox 9"/>
          <p:cNvSpPr txBox="1"/>
          <p:nvPr/>
        </p:nvSpPr>
        <p:spPr>
          <a:xfrm>
            <a:off x="9288641" y="6312581"/>
            <a:ext cx="2903359" cy="461665"/>
          </a:xfrm>
          <a:prstGeom prst="rect">
            <a:avLst/>
          </a:prstGeom>
          <a:noFill/>
        </p:spPr>
        <p:txBody>
          <a:bodyPr wrap="none" rtlCol="0">
            <a:spAutoFit/>
          </a:bodyPr>
          <a:lstStyle/>
          <a:p>
            <a:pPr algn="r"/>
            <a:r>
              <a:rPr lang="en-US" dirty="0" smtClean="0">
                <a:solidFill>
                  <a:schemeClr val="accent1"/>
                </a:solidFill>
                <a:effectLst/>
              </a:rPr>
              <a:t>[</a:t>
            </a:r>
            <a:r>
              <a:rPr lang="en-US" dirty="0" err="1" smtClean="0">
                <a:solidFill>
                  <a:schemeClr val="accent1"/>
                </a:solidFill>
                <a:effectLst/>
              </a:rPr>
              <a:t>Besl</a:t>
            </a:r>
            <a:r>
              <a:rPr lang="en-US" dirty="0" smtClean="0">
                <a:solidFill>
                  <a:schemeClr val="accent1"/>
                </a:solidFill>
                <a:effectLst/>
              </a:rPr>
              <a:t> &amp; McKay 1992]</a:t>
            </a:r>
            <a:endParaRPr lang="en-US" dirty="0">
              <a:solidFill>
                <a:schemeClr val="accent1"/>
              </a:solidFill>
              <a:effectLst/>
            </a:endParaRPr>
          </a:p>
        </p:txBody>
      </p:sp>
    </p:spTree>
    <p:extLst>
      <p:ext uri="{BB962C8B-B14F-4D97-AF65-F5344CB8AC3E}">
        <p14:creationId xmlns:p14="http://schemas.microsoft.com/office/powerpoint/2010/main" val="26570406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500"/>
                                        <p:tgtEl>
                                          <p:spTgt spid="5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7"/>
                                        </p:tgtEl>
                                        <p:attrNameLst>
                                          <p:attrName>style.visibility</p:attrName>
                                        </p:attrNameLst>
                                      </p:cBhvr>
                                      <p:to>
                                        <p:strVal val="visible"/>
                                      </p:to>
                                    </p:set>
                                    <p:animEffect transition="in" filter="fade">
                                      <p:cBhvr>
                                        <p:cTn id="16" dur="500"/>
                                        <p:tgtEl>
                                          <p:spTgt spid="5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left)">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5" grpId="0"/>
      <p:bldP spid="57"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Metric Should ICP Minimize?</a:t>
            </a:r>
            <a:endParaRPr lang="en-US" dirty="0"/>
          </a:p>
        </p:txBody>
      </p:sp>
      <p:sp>
        <p:nvSpPr>
          <p:cNvPr id="7" name="Rectangle 6"/>
          <p:cNvSpPr/>
          <p:nvPr/>
        </p:nvSpPr>
        <p:spPr>
          <a:xfrm>
            <a:off x="412677" y="2953870"/>
            <a:ext cx="3487270" cy="2321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961764" y="3399864"/>
            <a:ext cx="2389096" cy="1429870"/>
            <a:chOff x="1039686" y="3426923"/>
            <a:chExt cx="2389096" cy="1429870"/>
          </a:xfrm>
        </p:grpSpPr>
        <p:sp>
          <p:nvSpPr>
            <p:cNvPr id="4" name="Oval 3"/>
            <p:cNvSpPr/>
            <p:nvPr/>
          </p:nvSpPr>
          <p:spPr>
            <a:xfrm>
              <a:off x="1039686" y="3426923"/>
              <a:ext cx="228600" cy="228600"/>
            </a:xfrm>
            <a:prstGeom prst="ellipse">
              <a:avLst/>
            </a:prstGeom>
            <a:solidFill>
              <a:srgbClr val="D1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200182" y="4628193"/>
              <a:ext cx="228600" cy="228600"/>
            </a:xfrm>
            <a:prstGeom prst="ellipse">
              <a:avLst/>
            </a:prstGeom>
            <a:solidFill>
              <a:srgbClr val="0000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p:cNvSpPr/>
          <p:nvPr/>
        </p:nvSpPr>
        <p:spPr>
          <a:xfrm>
            <a:off x="4349526" y="2953870"/>
            <a:ext cx="3487270" cy="2321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p:nvPr/>
        </p:nvCxnSpPr>
        <p:spPr>
          <a:xfrm>
            <a:off x="1191126" y="3576387"/>
            <a:ext cx="1931069" cy="1097881"/>
          </a:xfrm>
          <a:prstGeom prst="straightConnector1">
            <a:avLst/>
          </a:prstGeom>
          <a:ln w="38100">
            <a:prstDash val="solid"/>
            <a:tailEnd type="triangle" w="lg" len="lg"/>
          </a:ln>
        </p:spPr>
        <p:style>
          <a:lnRef idx="1">
            <a:schemeClr val="accent1"/>
          </a:lnRef>
          <a:fillRef idx="0">
            <a:schemeClr val="accent1"/>
          </a:fillRef>
          <a:effectRef idx="0">
            <a:schemeClr val="accent1"/>
          </a:effectRef>
          <a:fontRef idx="minor">
            <a:schemeClr val="tx1"/>
          </a:fontRef>
        </p:style>
      </p:cxnSp>
      <p:grpSp>
        <p:nvGrpSpPr>
          <p:cNvPr id="28" name="Group 27"/>
          <p:cNvGrpSpPr/>
          <p:nvPr/>
        </p:nvGrpSpPr>
        <p:grpSpPr>
          <a:xfrm>
            <a:off x="4898613" y="3399864"/>
            <a:ext cx="2389096" cy="1429870"/>
            <a:chOff x="1039686" y="3426923"/>
            <a:chExt cx="2389096" cy="1429870"/>
          </a:xfrm>
        </p:grpSpPr>
        <p:sp>
          <p:nvSpPr>
            <p:cNvPr id="29" name="Oval 28"/>
            <p:cNvSpPr/>
            <p:nvPr/>
          </p:nvSpPr>
          <p:spPr>
            <a:xfrm>
              <a:off x="1039686" y="3426923"/>
              <a:ext cx="228600" cy="228600"/>
            </a:xfrm>
            <a:prstGeom prst="ellipse">
              <a:avLst/>
            </a:prstGeom>
            <a:solidFill>
              <a:srgbClr val="D1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3200182" y="4628193"/>
              <a:ext cx="228600" cy="228600"/>
            </a:xfrm>
            <a:prstGeom prst="ellipse">
              <a:avLst/>
            </a:prstGeom>
            <a:solidFill>
              <a:srgbClr val="0000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2" name="Straight Arrow Connector 31"/>
          <p:cNvCxnSpPr/>
          <p:nvPr/>
        </p:nvCxnSpPr>
        <p:spPr>
          <a:xfrm flipV="1">
            <a:off x="7173409" y="4077291"/>
            <a:ext cx="137160" cy="638143"/>
          </a:xfrm>
          <a:prstGeom prst="straightConnector1">
            <a:avLst/>
          </a:prstGeom>
          <a:ln w="76200">
            <a:solidFill>
              <a:srgbClr val="00008F"/>
            </a:solidFill>
            <a:tailEnd type="stealt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349526" y="4148768"/>
            <a:ext cx="3487270" cy="736994"/>
          </a:xfrm>
          <a:prstGeom prst="line">
            <a:avLst/>
          </a:prstGeom>
          <a:ln w="19050">
            <a:solidFill>
              <a:srgbClr val="00008F"/>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4860150" y="3641249"/>
            <a:ext cx="128016" cy="589827"/>
          </a:xfrm>
          <a:prstGeom prst="straightConnector1">
            <a:avLst/>
          </a:prstGeom>
          <a:ln w="38100">
            <a:prstDash val="solid"/>
            <a:tailEnd type="triangle" w="lg" len="lg"/>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022829" y="2275183"/>
            <a:ext cx="2266967" cy="523220"/>
          </a:xfrm>
          <a:prstGeom prst="rect">
            <a:avLst/>
          </a:prstGeom>
          <a:noFill/>
        </p:spPr>
        <p:txBody>
          <a:bodyPr wrap="none" rtlCol="0">
            <a:spAutoFit/>
          </a:bodyPr>
          <a:lstStyle/>
          <a:p>
            <a:r>
              <a:rPr lang="en-US" sz="2800" dirty="0" smtClean="0">
                <a:effectLst/>
              </a:rPr>
              <a:t>Point-to-Point</a:t>
            </a:r>
            <a:endParaRPr lang="en-US" sz="2800" dirty="0">
              <a:effectLst/>
            </a:endParaRPr>
          </a:p>
        </p:txBody>
      </p:sp>
      <p:sp>
        <p:nvSpPr>
          <p:cNvPr id="33" name="TextBox 32"/>
          <p:cNvSpPr txBox="1"/>
          <p:nvPr/>
        </p:nvSpPr>
        <p:spPr>
          <a:xfrm>
            <a:off x="4927556" y="2275183"/>
            <a:ext cx="2331216" cy="523220"/>
          </a:xfrm>
          <a:prstGeom prst="rect">
            <a:avLst/>
          </a:prstGeom>
          <a:noFill/>
        </p:spPr>
        <p:txBody>
          <a:bodyPr wrap="none" rtlCol="0">
            <a:spAutoFit/>
          </a:bodyPr>
          <a:lstStyle/>
          <a:p>
            <a:r>
              <a:rPr lang="en-US" sz="2800" dirty="0" smtClean="0">
                <a:effectLst/>
              </a:rPr>
              <a:t>Point-to-Plane</a:t>
            </a:r>
            <a:endParaRPr lang="en-US" sz="2800" dirty="0">
              <a:effectLst/>
            </a:endParaRPr>
          </a:p>
        </p:txBody>
      </p:sp>
      <mc:AlternateContent xmlns:mc="http://schemas.openxmlformats.org/markup-compatibility/2006" xmlns:a14="http://schemas.microsoft.com/office/drawing/2010/main">
        <mc:Choice Requires="a14">
          <p:sp>
            <p:nvSpPr>
              <p:cNvPr id="35" name="TextBox 34"/>
              <p:cNvSpPr txBox="1"/>
              <p:nvPr/>
            </p:nvSpPr>
            <p:spPr>
              <a:xfrm>
                <a:off x="4682070" y="5465131"/>
                <a:ext cx="2822183" cy="58958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unc>
                        <m:funcPr>
                          <m:ctrlPr>
                            <a:rPr lang="en-US" b="0" i="1" smtClean="0">
                              <a:effectLst/>
                              <a:latin typeface="Cambria Math" panose="02040503050406030204" pitchFamily="18" charset="0"/>
                            </a:rPr>
                          </m:ctrlPr>
                        </m:funcPr>
                        <m:fName>
                          <m:r>
                            <m:rPr>
                              <m:sty m:val="p"/>
                            </m:rPr>
                            <a:rPr lang="en-US" b="0" i="0" smtClean="0">
                              <a:effectLst/>
                              <a:latin typeface="Cambria Math" panose="02040503050406030204" pitchFamily="18" charset="0"/>
                            </a:rPr>
                            <m:t>min</m:t>
                          </m:r>
                          <m:r>
                            <a:rPr lang="en-US" b="0" i="0" smtClean="0">
                              <a:effectLst/>
                              <a:latin typeface="Cambria Math" panose="02040503050406030204" pitchFamily="18" charset="0"/>
                            </a:rPr>
                            <m:t> </m:t>
                          </m:r>
                        </m:fName>
                        <m:e>
                          <m:sSup>
                            <m:sSupPr>
                              <m:ctrlPr>
                                <a:rPr lang="en-US" i="1">
                                  <a:effectLst/>
                                  <a:latin typeface="Cambria Math" panose="02040503050406030204" pitchFamily="18" charset="0"/>
                                </a:rPr>
                              </m:ctrlPr>
                            </m:sSupPr>
                            <m:e>
                              <m:d>
                                <m:dPr>
                                  <m:ctrlPr>
                                    <a:rPr lang="en-US" i="1" smtClean="0">
                                      <a:effectLst/>
                                      <a:latin typeface="Cambria Math" panose="02040503050406030204" pitchFamily="18" charset="0"/>
                                    </a:rPr>
                                  </m:ctrlPr>
                                </m:dPr>
                                <m:e>
                                  <m:r>
                                    <a:rPr lang="en-US" b="0" i="1" smtClean="0">
                                      <a:effectLst/>
                                      <a:latin typeface="Cambria Math" panose="02040503050406030204" pitchFamily="18" charset="0"/>
                                    </a:rPr>
                                    <m:t>(</m:t>
                                  </m:r>
                                  <m:r>
                                    <a:rPr lang="en-US" b="1" i="1">
                                      <a:solidFill>
                                        <a:srgbClr val="D10000"/>
                                      </a:solidFill>
                                      <a:effectLst/>
                                      <a:latin typeface="Cambria Math" panose="02040503050406030204" pitchFamily="18" charset="0"/>
                                    </a:rPr>
                                    <m:t>𝒑</m:t>
                                  </m:r>
                                  <m:r>
                                    <a:rPr lang="en-US" i="1">
                                      <a:effectLst/>
                                      <a:latin typeface="Cambria Math" panose="02040503050406030204" pitchFamily="18" charset="0"/>
                                    </a:rPr>
                                    <m:t>−</m:t>
                                  </m:r>
                                  <m:r>
                                    <a:rPr lang="en-US" b="1" i="1">
                                      <a:solidFill>
                                        <a:srgbClr val="0000FF"/>
                                      </a:solidFill>
                                      <a:effectLst/>
                                      <a:latin typeface="Cambria Math" panose="02040503050406030204" pitchFamily="18" charset="0"/>
                                    </a:rPr>
                                    <m:t>𝒒</m:t>
                                  </m:r>
                                  <m:r>
                                    <a:rPr lang="en-US" b="0" i="1" smtClean="0">
                                      <a:effectLst/>
                                      <a:latin typeface="Cambria Math" panose="02040503050406030204" pitchFamily="18" charset="0"/>
                                    </a:rPr>
                                    <m:t>)</m:t>
                                  </m:r>
                                  <m:r>
                                    <a:rPr lang="en-US" b="0" i="1" smtClean="0">
                                      <a:effectLst/>
                                      <a:latin typeface="Cambria Math" panose="02040503050406030204" pitchFamily="18" charset="0"/>
                                      <a:ea typeface="Cambria Math" panose="02040503050406030204" pitchFamily="18" charset="0"/>
                                    </a:rPr>
                                    <m:t>∙</m:t>
                                  </m:r>
                                  <m:sSub>
                                    <m:sSubPr>
                                      <m:ctrlPr>
                                        <a:rPr lang="en-US" b="1" i="1" smtClean="0">
                                          <a:solidFill>
                                            <a:srgbClr val="00008F"/>
                                          </a:solidFill>
                                          <a:effectLst/>
                                          <a:latin typeface="Cambria Math" panose="02040503050406030204" pitchFamily="18" charset="0"/>
                                          <a:ea typeface="Cambria Math" panose="02040503050406030204" pitchFamily="18" charset="0"/>
                                        </a:rPr>
                                      </m:ctrlPr>
                                    </m:sSubPr>
                                    <m:e>
                                      <m:r>
                                        <a:rPr lang="en-US" b="1" i="1" smtClean="0">
                                          <a:solidFill>
                                            <a:srgbClr val="00008F"/>
                                          </a:solidFill>
                                          <a:effectLst/>
                                          <a:latin typeface="Cambria Math" panose="02040503050406030204" pitchFamily="18" charset="0"/>
                                          <a:ea typeface="Cambria Math" panose="02040503050406030204" pitchFamily="18" charset="0"/>
                                        </a:rPr>
                                        <m:t>𝒏</m:t>
                                      </m:r>
                                    </m:e>
                                    <m:sub>
                                      <m:r>
                                        <a:rPr lang="en-US" b="1" i="1" smtClean="0">
                                          <a:solidFill>
                                            <a:srgbClr val="00008F"/>
                                          </a:solidFill>
                                          <a:effectLst/>
                                          <a:latin typeface="Cambria Math" panose="02040503050406030204" pitchFamily="18" charset="0"/>
                                          <a:ea typeface="Cambria Math" panose="02040503050406030204" pitchFamily="18" charset="0"/>
                                        </a:rPr>
                                        <m:t>𝒒</m:t>
                                      </m:r>
                                    </m:sub>
                                  </m:sSub>
                                </m:e>
                              </m:d>
                            </m:e>
                            <m:sup>
                              <m:r>
                                <a:rPr lang="en-US" i="1">
                                  <a:effectLst/>
                                  <a:latin typeface="Cambria Math" panose="02040503050406030204" pitchFamily="18" charset="0"/>
                                </a:rPr>
                                <m:t>2</m:t>
                              </m:r>
                            </m:sup>
                          </m:sSup>
                        </m:e>
                      </m:func>
                    </m:oMath>
                  </m:oMathPara>
                </a14:m>
                <a:endParaRPr lang="en-US" dirty="0">
                  <a:effectLst/>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4682070" y="5465131"/>
                <a:ext cx="2822183" cy="58958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1125934" y="5561152"/>
                <a:ext cx="206075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unc>
                        <m:funcPr>
                          <m:ctrlPr>
                            <a:rPr lang="en-US" b="0" i="1" smtClean="0">
                              <a:effectLst/>
                              <a:latin typeface="Cambria Math" panose="02040503050406030204" pitchFamily="18" charset="0"/>
                            </a:rPr>
                          </m:ctrlPr>
                        </m:funcPr>
                        <m:fName>
                          <m:r>
                            <m:rPr>
                              <m:sty m:val="p"/>
                            </m:rPr>
                            <a:rPr lang="en-US" b="0" i="0" smtClean="0">
                              <a:effectLst/>
                              <a:latin typeface="Cambria Math" panose="02040503050406030204" pitchFamily="18" charset="0"/>
                            </a:rPr>
                            <m:t>min</m:t>
                          </m:r>
                          <m:r>
                            <a:rPr lang="en-US" b="0" i="0" smtClean="0">
                              <a:effectLst/>
                              <a:latin typeface="Cambria Math" panose="02040503050406030204" pitchFamily="18" charset="0"/>
                            </a:rPr>
                            <m:t> </m:t>
                          </m:r>
                        </m:fName>
                        <m:e>
                          <m:sSup>
                            <m:sSupPr>
                              <m:ctrlPr>
                                <a:rPr lang="en-US" i="1">
                                  <a:effectLst/>
                                  <a:latin typeface="Cambria Math" panose="02040503050406030204" pitchFamily="18" charset="0"/>
                                </a:rPr>
                              </m:ctrlPr>
                            </m:sSupPr>
                            <m:e>
                              <m:d>
                                <m:dPr>
                                  <m:begChr m:val="‖"/>
                                  <m:endChr m:val="‖"/>
                                  <m:ctrlPr>
                                    <a:rPr lang="en-US" i="1">
                                      <a:effectLst/>
                                      <a:latin typeface="Cambria Math" panose="02040503050406030204" pitchFamily="18" charset="0"/>
                                    </a:rPr>
                                  </m:ctrlPr>
                                </m:dPr>
                                <m:e>
                                  <m:r>
                                    <a:rPr lang="en-US" b="1" i="1" smtClean="0">
                                      <a:solidFill>
                                        <a:srgbClr val="D10000"/>
                                      </a:solidFill>
                                      <a:effectLst/>
                                      <a:latin typeface="Cambria Math" panose="02040503050406030204" pitchFamily="18" charset="0"/>
                                    </a:rPr>
                                    <m:t>𝒑</m:t>
                                  </m:r>
                                  <m:r>
                                    <a:rPr lang="en-US" i="1">
                                      <a:effectLst/>
                                      <a:latin typeface="Cambria Math" panose="02040503050406030204" pitchFamily="18" charset="0"/>
                                    </a:rPr>
                                    <m:t>−</m:t>
                                  </m:r>
                                  <m:r>
                                    <a:rPr lang="en-US" b="1" i="1" smtClean="0">
                                      <a:solidFill>
                                        <a:srgbClr val="0000FF"/>
                                      </a:solidFill>
                                      <a:effectLst/>
                                      <a:latin typeface="Cambria Math" panose="02040503050406030204" pitchFamily="18" charset="0"/>
                                    </a:rPr>
                                    <m:t>𝒒</m:t>
                                  </m:r>
                                </m:e>
                              </m:d>
                            </m:e>
                            <m:sup>
                              <m:r>
                                <a:rPr lang="en-US" i="1">
                                  <a:effectLst/>
                                  <a:latin typeface="Cambria Math" panose="02040503050406030204" pitchFamily="18" charset="0"/>
                                </a:rPr>
                                <m:t>2</m:t>
                              </m:r>
                            </m:sup>
                          </m:sSup>
                        </m:e>
                      </m:func>
                    </m:oMath>
                  </m:oMathPara>
                </a14:m>
                <a:endParaRPr lang="en-US" dirty="0">
                  <a:effectLst/>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1125934" y="5561152"/>
                <a:ext cx="2060756" cy="461665"/>
              </a:xfrm>
              <a:prstGeom prst="rect">
                <a:avLst/>
              </a:prstGeom>
              <a:blipFill>
                <a:blip r:embed="rId4"/>
                <a:stretch>
                  <a:fillRect l="-296" b="-10526"/>
                </a:stretch>
              </a:blipFill>
            </p:spPr>
            <p:txBody>
              <a:bodyPr/>
              <a:lstStyle/>
              <a:p>
                <a:r>
                  <a:rPr lang="en-US">
                    <a:noFill/>
                  </a:rPr>
                  <a:t> </a:t>
                </a:r>
              </a:p>
            </p:txBody>
          </p:sp>
        </mc:Fallback>
      </mc:AlternateContent>
      <p:sp>
        <p:nvSpPr>
          <p:cNvPr id="19" name="TextBox 18"/>
          <p:cNvSpPr txBox="1"/>
          <p:nvPr/>
        </p:nvSpPr>
        <p:spPr>
          <a:xfrm>
            <a:off x="8907126" y="6312581"/>
            <a:ext cx="3284874" cy="461665"/>
          </a:xfrm>
          <a:prstGeom prst="rect">
            <a:avLst/>
          </a:prstGeom>
          <a:noFill/>
        </p:spPr>
        <p:txBody>
          <a:bodyPr wrap="none" rtlCol="0">
            <a:spAutoFit/>
          </a:bodyPr>
          <a:lstStyle/>
          <a:p>
            <a:pPr algn="r"/>
            <a:r>
              <a:rPr lang="en-US" dirty="0" smtClean="0">
                <a:solidFill>
                  <a:schemeClr val="accent1"/>
                </a:solidFill>
                <a:effectLst/>
              </a:rPr>
              <a:t>[Chen &amp; </a:t>
            </a:r>
            <a:r>
              <a:rPr lang="en-US" dirty="0" err="1" smtClean="0">
                <a:solidFill>
                  <a:schemeClr val="accent1"/>
                </a:solidFill>
                <a:effectLst/>
              </a:rPr>
              <a:t>Medioni</a:t>
            </a:r>
            <a:r>
              <a:rPr lang="en-US" dirty="0" smtClean="0">
                <a:solidFill>
                  <a:schemeClr val="accent1"/>
                </a:solidFill>
                <a:effectLst/>
              </a:rPr>
              <a:t> 1992]</a:t>
            </a:r>
            <a:endParaRPr lang="en-US" dirty="0">
              <a:solidFill>
                <a:schemeClr val="accent1"/>
              </a:solidFill>
              <a:effectLst/>
            </a:endParaRPr>
          </a:p>
        </p:txBody>
      </p:sp>
    </p:spTree>
    <p:extLst>
      <p:ext uri="{BB962C8B-B14F-4D97-AF65-F5344CB8AC3E}">
        <p14:creationId xmlns:p14="http://schemas.microsoft.com/office/powerpoint/2010/main" val="12775019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righ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wipe(up)">
                                      <p:cBhvr>
                                        <p:cTn id="1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4" name="Group 23"/>
          <p:cNvGrpSpPr/>
          <p:nvPr/>
        </p:nvGrpSpPr>
        <p:grpSpPr>
          <a:xfrm>
            <a:off x="239088" y="2606743"/>
            <a:ext cx="2729484" cy="2979853"/>
            <a:chOff x="239088" y="2491663"/>
            <a:chExt cx="2729484" cy="2979853"/>
          </a:xfrm>
        </p:grpSpPr>
        <p:sp>
          <p:nvSpPr>
            <p:cNvPr id="4" name="TextBox 3"/>
            <p:cNvSpPr txBox="1"/>
            <p:nvPr/>
          </p:nvSpPr>
          <p:spPr>
            <a:xfrm>
              <a:off x="276383" y="4948296"/>
              <a:ext cx="2654894" cy="523220"/>
            </a:xfrm>
            <a:prstGeom prst="rect">
              <a:avLst/>
            </a:prstGeom>
            <a:noFill/>
          </p:spPr>
          <p:txBody>
            <a:bodyPr wrap="none" rtlCol="0">
              <a:spAutoFit/>
            </a:bodyPr>
            <a:lstStyle/>
            <a:p>
              <a:r>
                <a:rPr lang="en-US" sz="2800" dirty="0" smtClean="0">
                  <a:effectLst/>
                </a:rPr>
                <a:t>Initial Alignment</a:t>
              </a:r>
              <a:endParaRPr lang="en-US" sz="2800" dirty="0">
                <a:effectLst/>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088" y="2491663"/>
              <a:ext cx="2729484" cy="2429447"/>
            </a:xfrm>
            <a:prstGeom prst="rect">
              <a:avLst/>
            </a:prstGeom>
          </p:spPr>
        </p:pic>
      </p:grpSp>
      <p:grpSp>
        <p:nvGrpSpPr>
          <p:cNvPr id="26" name="Group 25"/>
          <p:cNvGrpSpPr/>
          <p:nvPr/>
        </p:nvGrpSpPr>
        <p:grpSpPr>
          <a:xfrm>
            <a:off x="6784803" y="1396131"/>
            <a:ext cx="2460308" cy="5393362"/>
            <a:chOff x="6541254" y="1396131"/>
            <a:chExt cx="2460308" cy="5393362"/>
          </a:xfrm>
        </p:grpSpPr>
        <p:sp>
          <p:nvSpPr>
            <p:cNvPr id="5" name="TextBox 4"/>
            <p:cNvSpPr txBox="1"/>
            <p:nvPr/>
          </p:nvSpPr>
          <p:spPr>
            <a:xfrm>
              <a:off x="6762158" y="6266273"/>
              <a:ext cx="2018501" cy="523220"/>
            </a:xfrm>
            <a:prstGeom prst="rect">
              <a:avLst/>
            </a:prstGeom>
            <a:noFill/>
          </p:spPr>
          <p:txBody>
            <a:bodyPr wrap="none" rtlCol="0">
              <a:spAutoFit/>
            </a:bodyPr>
            <a:lstStyle/>
            <a:p>
              <a:r>
                <a:rPr lang="en-US" sz="2800" dirty="0" smtClean="0">
                  <a:effectLst/>
                </a:rPr>
                <a:t>Iteration #2</a:t>
              </a:r>
              <a:endParaRPr lang="en-US" sz="2800" dirty="0">
                <a:effectLst/>
              </a:endParaRPr>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41254" y="1396131"/>
              <a:ext cx="2460308" cy="2367725"/>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41254" y="3845011"/>
              <a:ext cx="2343722" cy="2383155"/>
            </a:xfrm>
            <a:prstGeom prst="rect">
              <a:avLst/>
            </a:prstGeom>
          </p:spPr>
        </p:pic>
      </p:grpSp>
      <p:grpSp>
        <p:nvGrpSpPr>
          <p:cNvPr id="27" name="Group 26"/>
          <p:cNvGrpSpPr/>
          <p:nvPr/>
        </p:nvGrpSpPr>
        <p:grpSpPr>
          <a:xfrm>
            <a:off x="9514623" y="1396131"/>
            <a:ext cx="2414016" cy="5393362"/>
            <a:chOff x="9289339" y="1396131"/>
            <a:chExt cx="2414016" cy="5393362"/>
          </a:xfrm>
        </p:grpSpPr>
        <p:sp>
          <p:nvSpPr>
            <p:cNvPr id="6" name="TextBox 5"/>
            <p:cNvSpPr txBox="1"/>
            <p:nvPr/>
          </p:nvSpPr>
          <p:spPr>
            <a:xfrm>
              <a:off x="9487097" y="6266273"/>
              <a:ext cx="2018501" cy="523220"/>
            </a:xfrm>
            <a:prstGeom prst="rect">
              <a:avLst/>
            </a:prstGeom>
            <a:noFill/>
          </p:spPr>
          <p:txBody>
            <a:bodyPr wrap="none" rtlCol="0">
              <a:spAutoFit/>
            </a:bodyPr>
            <a:lstStyle/>
            <a:p>
              <a:r>
                <a:rPr lang="en-US" sz="2800" dirty="0" smtClean="0">
                  <a:effectLst/>
                </a:rPr>
                <a:t>Iteration #3</a:t>
              </a:r>
              <a:endParaRPr lang="en-US" sz="2800" dirty="0">
                <a:effectLst/>
              </a:endParaRPr>
            </a:p>
          </p:txBody>
        </p:sp>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89339" y="1396131"/>
              <a:ext cx="2414016" cy="2367725"/>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89339" y="3867299"/>
              <a:ext cx="2282000" cy="2360867"/>
            </a:xfrm>
            <a:prstGeom prst="rect">
              <a:avLst/>
            </a:prstGeom>
          </p:spPr>
        </p:pic>
      </p:grpSp>
      <p:grpSp>
        <p:nvGrpSpPr>
          <p:cNvPr id="32" name="Group 31"/>
          <p:cNvGrpSpPr/>
          <p:nvPr/>
        </p:nvGrpSpPr>
        <p:grpSpPr>
          <a:xfrm>
            <a:off x="3238083" y="1403846"/>
            <a:ext cx="3277209" cy="5385647"/>
            <a:chOff x="3238083" y="1403846"/>
            <a:chExt cx="3277209" cy="5385647"/>
          </a:xfrm>
        </p:grpSpPr>
        <p:grpSp>
          <p:nvGrpSpPr>
            <p:cNvPr id="30" name="Group 29"/>
            <p:cNvGrpSpPr/>
            <p:nvPr/>
          </p:nvGrpSpPr>
          <p:grpSpPr>
            <a:xfrm>
              <a:off x="3969259" y="1403846"/>
              <a:ext cx="2546033" cy="5385647"/>
              <a:chOff x="3804274" y="1403846"/>
              <a:chExt cx="2546033" cy="5385647"/>
            </a:xfrm>
          </p:grpSpPr>
          <p:sp>
            <p:nvSpPr>
              <p:cNvPr id="3" name="TextBox 2"/>
              <p:cNvSpPr txBox="1"/>
              <p:nvPr/>
            </p:nvSpPr>
            <p:spPr>
              <a:xfrm>
                <a:off x="4068040" y="6266273"/>
                <a:ext cx="2018501" cy="523220"/>
              </a:xfrm>
              <a:prstGeom prst="rect">
                <a:avLst/>
              </a:prstGeom>
              <a:noFill/>
            </p:spPr>
            <p:txBody>
              <a:bodyPr wrap="none" rtlCol="0">
                <a:spAutoFit/>
              </a:bodyPr>
              <a:lstStyle/>
              <a:p>
                <a:r>
                  <a:rPr lang="en-US" sz="2800" dirty="0" smtClean="0">
                    <a:effectLst/>
                  </a:rPr>
                  <a:t>Iteration #1</a:t>
                </a:r>
                <a:endParaRPr lang="en-US" sz="2800" dirty="0">
                  <a:effectLst/>
                </a:endParaRPr>
              </a:p>
            </p:txBody>
          </p:sp>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04274" y="1403846"/>
                <a:ext cx="2546033" cy="2352294"/>
              </a:xfrm>
              <a:prstGeom prst="rect">
                <a:avLst/>
              </a:prstGeom>
            </p:spPr>
          </p:pic>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04274" y="3839867"/>
                <a:ext cx="2463737" cy="2388299"/>
              </a:xfrm>
              <a:prstGeom prst="rect">
                <a:avLst/>
              </a:prstGeom>
            </p:spPr>
          </p:pic>
        </p:grpSp>
        <p:grpSp>
          <p:nvGrpSpPr>
            <p:cNvPr id="31" name="Group 30"/>
            <p:cNvGrpSpPr/>
            <p:nvPr/>
          </p:nvGrpSpPr>
          <p:grpSpPr>
            <a:xfrm>
              <a:off x="3238083" y="1586036"/>
              <a:ext cx="461665" cy="4461976"/>
              <a:chOff x="3155590" y="1586036"/>
              <a:chExt cx="461665" cy="4461976"/>
            </a:xfrm>
          </p:grpSpPr>
          <p:sp>
            <p:nvSpPr>
              <p:cNvPr id="28" name="TextBox 27"/>
              <p:cNvSpPr txBox="1"/>
              <p:nvPr/>
            </p:nvSpPr>
            <p:spPr>
              <a:xfrm rot="16200000">
                <a:off x="2392465" y="2349161"/>
                <a:ext cx="1987916" cy="461665"/>
              </a:xfrm>
              <a:prstGeom prst="rect">
                <a:avLst/>
              </a:prstGeom>
              <a:noFill/>
            </p:spPr>
            <p:txBody>
              <a:bodyPr wrap="none" rtlCol="0">
                <a:spAutoFit/>
              </a:bodyPr>
              <a:lstStyle/>
              <a:p>
                <a:r>
                  <a:rPr lang="en-US" dirty="0" smtClean="0">
                    <a:solidFill>
                      <a:schemeClr val="accent2">
                        <a:lumMod val="50000"/>
                      </a:schemeClr>
                    </a:solidFill>
                    <a:effectLst/>
                  </a:rPr>
                  <a:t>Point-to-point</a:t>
                </a:r>
                <a:endParaRPr lang="en-US" dirty="0">
                  <a:solidFill>
                    <a:schemeClr val="accent2">
                      <a:lumMod val="50000"/>
                    </a:schemeClr>
                  </a:solidFill>
                  <a:effectLst/>
                </a:endParaRPr>
              </a:p>
            </p:txBody>
          </p:sp>
          <p:sp>
            <p:nvSpPr>
              <p:cNvPr id="29" name="TextBox 28"/>
              <p:cNvSpPr txBox="1"/>
              <p:nvPr/>
            </p:nvSpPr>
            <p:spPr>
              <a:xfrm rot="16200000">
                <a:off x="2372427" y="4803184"/>
                <a:ext cx="2027991" cy="461665"/>
              </a:xfrm>
              <a:prstGeom prst="rect">
                <a:avLst/>
              </a:prstGeom>
              <a:noFill/>
            </p:spPr>
            <p:txBody>
              <a:bodyPr wrap="none" rtlCol="0">
                <a:spAutoFit/>
              </a:bodyPr>
              <a:lstStyle/>
              <a:p>
                <a:r>
                  <a:rPr lang="en-US" dirty="0" smtClean="0">
                    <a:solidFill>
                      <a:schemeClr val="accent2">
                        <a:lumMod val="50000"/>
                      </a:schemeClr>
                    </a:solidFill>
                    <a:effectLst/>
                  </a:rPr>
                  <a:t>Point-to-plane</a:t>
                </a:r>
                <a:endParaRPr lang="en-US" dirty="0">
                  <a:solidFill>
                    <a:schemeClr val="accent2">
                      <a:lumMod val="50000"/>
                    </a:schemeClr>
                  </a:solidFill>
                  <a:effectLst/>
                </a:endParaRPr>
              </a:p>
            </p:txBody>
          </p:sp>
        </p:grpSp>
      </p:grpSp>
      <p:sp>
        <p:nvSpPr>
          <p:cNvPr id="23" name="Oval 22"/>
          <p:cNvSpPr/>
          <p:nvPr/>
        </p:nvSpPr>
        <p:spPr>
          <a:xfrm>
            <a:off x="9725633" y="1239680"/>
            <a:ext cx="1525462" cy="867416"/>
          </a:xfrm>
          <a:prstGeom prst="ellipse">
            <a:avLst/>
          </a:prstGeom>
          <a:noFill/>
          <a:ln w="57150">
            <a:solidFill>
              <a:schemeClr val="accent2"/>
            </a:solidFill>
          </a:ln>
          <a:effectLst>
            <a:glow rad="101600">
              <a:schemeClr val="bg1">
                <a:alpha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9731040" y="3684281"/>
            <a:ext cx="1525462" cy="867416"/>
          </a:xfrm>
          <a:prstGeom prst="ellipse">
            <a:avLst/>
          </a:prstGeom>
          <a:noFill/>
          <a:ln w="57150">
            <a:solidFill>
              <a:schemeClr val="accent2"/>
            </a:solidFill>
          </a:ln>
          <a:effectLst>
            <a:glow rad="101600">
              <a:schemeClr val="bg1">
                <a:alpha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0" y="-1"/>
            <a:ext cx="12192000" cy="1299259"/>
          </a:xfrm>
          <a:prstGeom prst="rect">
            <a:avLst/>
          </a:prstGeom>
          <a:gradFill flip="none" rotWithShape="1">
            <a:gsLst>
              <a:gs pos="0">
                <a:schemeClr val="tx1">
                  <a:lumMod val="85000"/>
                  <a:lumOff val="15000"/>
                </a:schemeClr>
              </a:gs>
              <a:gs pos="100000">
                <a:schemeClr val="tx1">
                  <a:lumMod val="95000"/>
                  <a:lumOff val="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Rectangle 33"/>
          <p:cNvSpPr/>
          <p:nvPr/>
        </p:nvSpPr>
        <p:spPr>
          <a:xfrm>
            <a:off x="0" y="1295449"/>
            <a:ext cx="12192000" cy="45720"/>
          </a:xfrm>
          <a:prstGeom prst="rect">
            <a:avLst/>
          </a:prstGeom>
          <a:solidFill>
            <a:schemeClr val="accent2"/>
          </a:solidFill>
          <a:ln>
            <a:noFill/>
          </a:ln>
          <a:effectLst>
            <a:outerShdw blurRad="254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en-US" dirty="0" smtClean="0"/>
              <a:t>Effect of Different Metrics</a:t>
            </a:r>
            <a:endParaRPr lang="en-US" dirty="0"/>
          </a:p>
        </p:txBody>
      </p:sp>
      <p:sp>
        <p:nvSpPr>
          <p:cNvPr id="35" name="Oval 34"/>
          <p:cNvSpPr/>
          <p:nvPr/>
        </p:nvSpPr>
        <p:spPr>
          <a:xfrm>
            <a:off x="9725633" y="1239680"/>
            <a:ext cx="1525462" cy="867416"/>
          </a:xfrm>
          <a:prstGeom prst="ellipse">
            <a:avLst/>
          </a:prstGeom>
          <a:noFill/>
          <a:ln w="571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32202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left)">
                                      <p:cBhvr>
                                        <p:cTn id="11" dur="500"/>
                                        <p:tgtEl>
                                          <p:spTgt spid="3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left)">
                                      <p:cBhvr>
                                        <p:cTn id="21" dur="500"/>
                                        <p:tgtEl>
                                          <p:spTgt spid="27"/>
                                        </p:tgtEl>
                                      </p:cBhvr>
                                    </p:animEffect>
                                  </p:childTnLst>
                                </p:cTn>
                              </p:par>
                            </p:childTnLst>
                          </p:cTn>
                        </p:par>
                        <p:par>
                          <p:cTn id="22" fill="hold">
                            <p:stCondLst>
                              <p:cond delay="500"/>
                            </p:stCondLst>
                            <p:childTnLst>
                              <p:par>
                                <p:cTn id="23" presetID="10" presetClass="entr" presetSubtype="0" fill="hold" grpId="0" nodeType="afterEffect">
                                  <p:stCondLst>
                                    <p:cond delay="50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grpId="0" nodeType="withEffect">
                                  <p:stCondLst>
                                    <p:cond delay="50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3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p:cNvSpPr/>
          <p:nvPr/>
        </p:nvSpPr>
        <p:spPr>
          <a:xfrm>
            <a:off x="8286375" y="2953870"/>
            <a:ext cx="3487270" cy="2321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4349526" y="2953870"/>
            <a:ext cx="3487270" cy="2321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What Metric Should ICP Minimize?</a:t>
            </a:r>
            <a:endParaRPr lang="en-US" dirty="0"/>
          </a:p>
        </p:txBody>
      </p:sp>
      <p:sp>
        <p:nvSpPr>
          <p:cNvPr id="7" name="Rectangle 6"/>
          <p:cNvSpPr/>
          <p:nvPr/>
        </p:nvSpPr>
        <p:spPr>
          <a:xfrm>
            <a:off x="412677" y="2953870"/>
            <a:ext cx="3487270" cy="2321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961764" y="3399864"/>
            <a:ext cx="2389096" cy="1429870"/>
            <a:chOff x="1039686" y="3426923"/>
            <a:chExt cx="2389096" cy="1429870"/>
          </a:xfrm>
        </p:grpSpPr>
        <p:sp>
          <p:nvSpPr>
            <p:cNvPr id="4" name="Oval 3"/>
            <p:cNvSpPr/>
            <p:nvPr/>
          </p:nvSpPr>
          <p:spPr>
            <a:xfrm>
              <a:off x="1039686" y="3426923"/>
              <a:ext cx="228600" cy="228600"/>
            </a:xfrm>
            <a:prstGeom prst="ellipse">
              <a:avLst/>
            </a:prstGeom>
            <a:solidFill>
              <a:srgbClr val="D1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200182" y="4628193"/>
              <a:ext cx="228600" cy="228600"/>
            </a:xfrm>
            <a:prstGeom prst="ellipse">
              <a:avLst/>
            </a:prstGeom>
            <a:solidFill>
              <a:srgbClr val="0000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2" name="Straight Arrow Connector 21"/>
          <p:cNvCxnSpPr/>
          <p:nvPr/>
        </p:nvCxnSpPr>
        <p:spPr>
          <a:xfrm>
            <a:off x="1191126" y="3576387"/>
            <a:ext cx="1931069" cy="1097881"/>
          </a:xfrm>
          <a:prstGeom prst="straightConnector1">
            <a:avLst/>
          </a:prstGeom>
          <a:ln w="38100">
            <a:prstDash val="solid"/>
            <a:tailEnd type="triangle" w="lg" len="lg"/>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8835462" y="3399864"/>
            <a:ext cx="228600" cy="228600"/>
          </a:xfrm>
          <a:prstGeom prst="ellipse">
            <a:avLst/>
          </a:prstGeom>
          <a:solidFill>
            <a:srgbClr val="D1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10995958" y="4601134"/>
            <a:ext cx="228600" cy="228600"/>
          </a:xfrm>
          <a:prstGeom prst="ellipse">
            <a:avLst/>
          </a:prstGeom>
          <a:solidFill>
            <a:srgbClr val="0000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p:cNvGrpSpPr/>
          <p:nvPr/>
        </p:nvGrpSpPr>
        <p:grpSpPr>
          <a:xfrm>
            <a:off x="4898613" y="3399864"/>
            <a:ext cx="2389096" cy="1429870"/>
            <a:chOff x="1039686" y="3426923"/>
            <a:chExt cx="2389096" cy="1429870"/>
          </a:xfrm>
        </p:grpSpPr>
        <p:sp>
          <p:nvSpPr>
            <p:cNvPr id="29" name="Oval 28"/>
            <p:cNvSpPr/>
            <p:nvPr/>
          </p:nvSpPr>
          <p:spPr>
            <a:xfrm>
              <a:off x="1039686" y="3426923"/>
              <a:ext cx="228600" cy="228600"/>
            </a:xfrm>
            <a:prstGeom prst="ellipse">
              <a:avLst/>
            </a:prstGeom>
            <a:solidFill>
              <a:srgbClr val="D1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3200182" y="4628193"/>
              <a:ext cx="228600" cy="228600"/>
            </a:xfrm>
            <a:prstGeom prst="ellipse">
              <a:avLst/>
            </a:prstGeom>
            <a:solidFill>
              <a:srgbClr val="0000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2" name="Straight Arrow Connector 31"/>
          <p:cNvCxnSpPr/>
          <p:nvPr/>
        </p:nvCxnSpPr>
        <p:spPr>
          <a:xfrm flipV="1">
            <a:off x="7173409" y="4077291"/>
            <a:ext cx="137160" cy="638143"/>
          </a:xfrm>
          <a:prstGeom prst="straightConnector1">
            <a:avLst/>
          </a:prstGeom>
          <a:ln w="76200">
            <a:solidFill>
              <a:srgbClr val="00008F"/>
            </a:solidFill>
            <a:tailEnd type="stealt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349526" y="4148768"/>
            <a:ext cx="3487270" cy="736994"/>
          </a:xfrm>
          <a:prstGeom prst="line">
            <a:avLst/>
          </a:prstGeom>
          <a:ln w="19050">
            <a:solidFill>
              <a:srgbClr val="00008F"/>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4860150" y="3641249"/>
            <a:ext cx="128016" cy="589827"/>
          </a:xfrm>
          <a:prstGeom prst="straightConnector1">
            <a:avLst/>
          </a:prstGeom>
          <a:ln w="38100">
            <a:prstDash val="solid"/>
            <a:tailEnd type="triangle" w="lg" len="lg"/>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V="1">
            <a:off x="11110258" y="4077290"/>
            <a:ext cx="137160" cy="638143"/>
          </a:xfrm>
          <a:prstGeom prst="straightConnector1">
            <a:avLst/>
          </a:prstGeom>
          <a:ln w="76200">
            <a:solidFill>
              <a:srgbClr val="00008F"/>
            </a:solidFill>
            <a:tailEnd type="stealth"/>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flipV="1">
            <a:off x="8812602" y="2876021"/>
            <a:ext cx="137160" cy="638143"/>
          </a:xfrm>
          <a:prstGeom prst="straightConnector1">
            <a:avLst/>
          </a:prstGeom>
          <a:ln w="76200">
            <a:solidFill>
              <a:srgbClr val="8F0000"/>
            </a:solidFill>
            <a:tailEnd type="stealth"/>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1022829" y="2275183"/>
            <a:ext cx="2266967" cy="523220"/>
          </a:xfrm>
          <a:prstGeom prst="rect">
            <a:avLst/>
          </a:prstGeom>
          <a:noFill/>
        </p:spPr>
        <p:txBody>
          <a:bodyPr wrap="none" rtlCol="0">
            <a:spAutoFit/>
          </a:bodyPr>
          <a:lstStyle/>
          <a:p>
            <a:r>
              <a:rPr lang="en-US" sz="2800" dirty="0" smtClean="0">
                <a:effectLst/>
              </a:rPr>
              <a:t>Point-to-Point</a:t>
            </a:r>
            <a:endParaRPr lang="en-US" sz="2800" dirty="0">
              <a:effectLst/>
            </a:endParaRPr>
          </a:p>
        </p:txBody>
      </p:sp>
      <mc:AlternateContent xmlns:mc="http://schemas.openxmlformats.org/markup-compatibility/2006" xmlns:a14="http://schemas.microsoft.com/office/drawing/2010/main">
        <mc:Choice Requires="a14">
          <p:sp>
            <p:nvSpPr>
              <p:cNvPr id="64" name="TextBox 63"/>
              <p:cNvSpPr txBox="1"/>
              <p:nvPr/>
            </p:nvSpPr>
            <p:spPr>
              <a:xfrm>
                <a:off x="1125934" y="5561152"/>
                <a:ext cx="206075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unc>
                        <m:funcPr>
                          <m:ctrlPr>
                            <a:rPr lang="en-US" b="0" i="1" smtClean="0">
                              <a:effectLst/>
                              <a:latin typeface="Cambria Math" panose="02040503050406030204" pitchFamily="18" charset="0"/>
                            </a:rPr>
                          </m:ctrlPr>
                        </m:funcPr>
                        <m:fName>
                          <m:r>
                            <m:rPr>
                              <m:sty m:val="p"/>
                            </m:rPr>
                            <a:rPr lang="en-US" b="0" i="0" smtClean="0">
                              <a:effectLst/>
                              <a:latin typeface="Cambria Math" panose="02040503050406030204" pitchFamily="18" charset="0"/>
                            </a:rPr>
                            <m:t>min</m:t>
                          </m:r>
                          <m:r>
                            <a:rPr lang="en-US" b="0" i="0" smtClean="0">
                              <a:effectLst/>
                              <a:latin typeface="Cambria Math" panose="02040503050406030204" pitchFamily="18" charset="0"/>
                            </a:rPr>
                            <m:t> </m:t>
                          </m:r>
                        </m:fName>
                        <m:e>
                          <m:sSup>
                            <m:sSupPr>
                              <m:ctrlPr>
                                <a:rPr lang="en-US" i="1">
                                  <a:effectLst/>
                                  <a:latin typeface="Cambria Math" panose="02040503050406030204" pitchFamily="18" charset="0"/>
                                </a:rPr>
                              </m:ctrlPr>
                            </m:sSupPr>
                            <m:e>
                              <m:d>
                                <m:dPr>
                                  <m:begChr m:val="‖"/>
                                  <m:endChr m:val="‖"/>
                                  <m:ctrlPr>
                                    <a:rPr lang="en-US" i="1">
                                      <a:effectLst/>
                                      <a:latin typeface="Cambria Math" panose="02040503050406030204" pitchFamily="18" charset="0"/>
                                    </a:rPr>
                                  </m:ctrlPr>
                                </m:dPr>
                                <m:e>
                                  <m:r>
                                    <a:rPr lang="en-US" b="1" i="1" smtClean="0">
                                      <a:solidFill>
                                        <a:srgbClr val="D10000"/>
                                      </a:solidFill>
                                      <a:effectLst/>
                                      <a:latin typeface="Cambria Math" panose="02040503050406030204" pitchFamily="18" charset="0"/>
                                    </a:rPr>
                                    <m:t>𝒑</m:t>
                                  </m:r>
                                  <m:r>
                                    <a:rPr lang="en-US" i="1">
                                      <a:effectLst/>
                                      <a:latin typeface="Cambria Math" panose="02040503050406030204" pitchFamily="18" charset="0"/>
                                    </a:rPr>
                                    <m:t>−</m:t>
                                  </m:r>
                                  <m:r>
                                    <a:rPr lang="en-US" b="1" i="1" smtClean="0">
                                      <a:solidFill>
                                        <a:srgbClr val="0000FF"/>
                                      </a:solidFill>
                                      <a:effectLst/>
                                      <a:latin typeface="Cambria Math" panose="02040503050406030204" pitchFamily="18" charset="0"/>
                                    </a:rPr>
                                    <m:t>𝒒</m:t>
                                  </m:r>
                                </m:e>
                              </m:d>
                            </m:e>
                            <m:sup>
                              <m:r>
                                <a:rPr lang="en-US" i="1">
                                  <a:effectLst/>
                                  <a:latin typeface="Cambria Math" panose="02040503050406030204" pitchFamily="18" charset="0"/>
                                </a:rPr>
                                <m:t>2</m:t>
                              </m:r>
                            </m:sup>
                          </m:sSup>
                        </m:e>
                      </m:func>
                    </m:oMath>
                  </m:oMathPara>
                </a14:m>
                <a:endParaRPr lang="en-US" dirty="0">
                  <a:effectLst/>
                </a:endParaRPr>
              </a:p>
            </p:txBody>
          </p:sp>
        </mc:Choice>
        <mc:Fallback xmlns="">
          <p:sp>
            <p:nvSpPr>
              <p:cNvPr id="64" name="TextBox 63"/>
              <p:cNvSpPr txBox="1">
                <a:spLocks noRot="1" noChangeAspect="1" noMove="1" noResize="1" noEditPoints="1" noAdjustHandles="1" noChangeArrowheads="1" noChangeShapeType="1" noTextEdit="1"/>
              </p:cNvSpPr>
              <p:nvPr/>
            </p:nvSpPr>
            <p:spPr>
              <a:xfrm>
                <a:off x="1125934" y="5561152"/>
                <a:ext cx="2060756" cy="461665"/>
              </a:xfrm>
              <a:prstGeom prst="rect">
                <a:avLst/>
              </a:prstGeom>
              <a:blipFill>
                <a:blip r:embed="rId3"/>
                <a:stretch>
                  <a:fillRect l="-296" b="-10526"/>
                </a:stretch>
              </a:blipFill>
            </p:spPr>
            <p:txBody>
              <a:bodyPr/>
              <a:lstStyle/>
              <a:p>
                <a:r>
                  <a:rPr lang="en-US">
                    <a:noFill/>
                  </a:rPr>
                  <a:t> </a:t>
                </a:r>
              </a:p>
            </p:txBody>
          </p:sp>
        </mc:Fallback>
      </mc:AlternateContent>
      <p:sp>
        <p:nvSpPr>
          <p:cNvPr id="65" name="TextBox 64"/>
          <p:cNvSpPr txBox="1"/>
          <p:nvPr/>
        </p:nvSpPr>
        <p:spPr>
          <a:xfrm>
            <a:off x="4927555" y="2275183"/>
            <a:ext cx="2331216" cy="523220"/>
          </a:xfrm>
          <a:prstGeom prst="rect">
            <a:avLst/>
          </a:prstGeom>
          <a:noFill/>
        </p:spPr>
        <p:txBody>
          <a:bodyPr wrap="none" rtlCol="0">
            <a:spAutoFit/>
          </a:bodyPr>
          <a:lstStyle/>
          <a:p>
            <a:r>
              <a:rPr lang="en-US" sz="2800" dirty="0" smtClean="0">
                <a:effectLst/>
              </a:rPr>
              <a:t>Point-to-Plane</a:t>
            </a:r>
            <a:endParaRPr lang="en-US" sz="2800" dirty="0">
              <a:effectLst/>
            </a:endParaRPr>
          </a:p>
        </p:txBody>
      </p:sp>
      <mc:AlternateContent xmlns:mc="http://schemas.openxmlformats.org/markup-compatibility/2006" xmlns:a14="http://schemas.microsoft.com/office/drawing/2010/main">
        <mc:Choice Requires="a14">
          <p:sp>
            <p:nvSpPr>
              <p:cNvPr id="66" name="TextBox 65"/>
              <p:cNvSpPr txBox="1"/>
              <p:nvPr/>
            </p:nvSpPr>
            <p:spPr>
              <a:xfrm>
                <a:off x="4682070" y="5465131"/>
                <a:ext cx="2822183" cy="58958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unc>
                        <m:funcPr>
                          <m:ctrlPr>
                            <a:rPr lang="en-US" b="0" i="1" smtClean="0">
                              <a:effectLst/>
                              <a:latin typeface="Cambria Math" panose="02040503050406030204" pitchFamily="18" charset="0"/>
                            </a:rPr>
                          </m:ctrlPr>
                        </m:funcPr>
                        <m:fName>
                          <m:r>
                            <m:rPr>
                              <m:sty m:val="p"/>
                            </m:rPr>
                            <a:rPr lang="en-US" b="0" i="0" smtClean="0">
                              <a:effectLst/>
                              <a:latin typeface="Cambria Math" panose="02040503050406030204" pitchFamily="18" charset="0"/>
                            </a:rPr>
                            <m:t>min</m:t>
                          </m:r>
                          <m:r>
                            <a:rPr lang="en-US" b="0" i="0" smtClean="0">
                              <a:effectLst/>
                              <a:latin typeface="Cambria Math" panose="02040503050406030204" pitchFamily="18" charset="0"/>
                            </a:rPr>
                            <m:t> </m:t>
                          </m:r>
                        </m:fName>
                        <m:e>
                          <m:sSup>
                            <m:sSupPr>
                              <m:ctrlPr>
                                <a:rPr lang="en-US" i="1">
                                  <a:effectLst/>
                                  <a:latin typeface="Cambria Math" panose="02040503050406030204" pitchFamily="18" charset="0"/>
                                </a:rPr>
                              </m:ctrlPr>
                            </m:sSupPr>
                            <m:e>
                              <m:d>
                                <m:dPr>
                                  <m:ctrlPr>
                                    <a:rPr lang="en-US" i="1" smtClean="0">
                                      <a:effectLst/>
                                      <a:latin typeface="Cambria Math" panose="02040503050406030204" pitchFamily="18" charset="0"/>
                                    </a:rPr>
                                  </m:ctrlPr>
                                </m:dPr>
                                <m:e>
                                  <m:r>
                                    <a:rPr lang="en-US" b="0" i="1" smtClean="0">
                                      <a:effectLst/>
                                      <a:latin typeface="Cambria Math" panose="02040503050406030204" pitchFamily="18" charset="0"/>
                                    </a:rPr>
                                    <m:t>(</m:t>
                                  </m:r>
                                  <m:r>
                                    <a:rPr lang="en-US" b="1" i="1">
                                      <a:solidFill>
                                        <a:srgbClr val="D10000"/>
                                      </a:solidFill>
                                      <a:effectLst/>
                                      <a:latin typeface="Cambria Math" panose="02040503050406030204" pitchFamily="18" charset="0"/>
                                    </a:rPr>
                                    <m:t>𝒑</m:t>
                                  </m:r>
                                  <m:r>
                                    <a:rPr lang="en-US" i="1">
                                      <a:effectLst/>
                                      <a:latin typeface="Cambria Math" panose="02040503050406030204" pitchFamily="18" charset="0"/>
                                    </a:rPr>
                                    <m:t>−</m:t>
                                  </m:r>
                                  <m:r>
                                    <a:rPr lang="en-US" b="1" i="1">
                                      <a:solidFill>
                                        <a:srgbClr val="0000FF"/>
                                      </a:solidFill>
                                      <a:effectLst/>
                                      <a:latin typeface="Cambria Math" panose="02040503050406030204" pitchFamily="18" charset="0"/>
                                    </a:rPr>
                                    <m:t>𝒒</m:t>
                                  </m:r>
                                  <m:r>
                                    <a:rPr lang="en-US" b="0" i="1" smtClean="0">
                                      <a:effectLst/>
                                      <a:latin typeface="Cambria Math" panose="02040503050406030204" pitchFamily="18" charset="0"/>
                                    </a:rPr>
                                    <m:t>)</m:t>
                                  </m:r>
                                  <m:r>
                                    <a:rPr lang="en-US" b="0" i="1" smtClean="0">
                                      <a:effectLst/>
                                      <a:latin typeface="Cambria Math" panose="02040503050406030204" pitchFamily="18" charset="0"/>
                                      <a:ea typeface="Cambria Math" panose="02040503050406030204" pitchFamily="18" charset="0"/>
                                    </a:rPr>
                                    <m:t>∙</m:t>
                                  </m:r>
                                  <m:sSub>
                                    <m:sSubPr>
                                      <m:ctrlPr>
                                        <a:rPr lang="en-US" b="1" i="1" smtClean="0">
                                          <a:solidFill>
                                            <a:srgbClr val="00008F"/>
                                          </a:solidFill>
                                          <a:effectLst/>
                                          <a:latin typeface="Cambria Math" panose="02040503050406030204" pitchFamily="18" charset="0"/>
                                          <a:ea typeface="Cambria Math" panose="02040503050406030204" pitchFamily="18" charset="0"/>
                                        </a:rPr>
                                      </m:ctrlPr>
                                    </m:sSubPr>
                                    <m:e>
                                      <m:r>
                                        <a:rPr lang="en-US" b="1" i="1" smtClean="0">
                                          <a:solidFill>
                                            <a:srgbClr val="00008F"/>
                                          </a:solidFill>
                                          <a:effectLst/>
                                          <a:latin typeface="Cambria Math" panose="02040503050406030204" pitchFamily="18" charset="0"/>
                                          <a:ea typeface="Cambria Math" panose="02040503050406030204" pitchFamily="18" charset="0"/>
                                        </a:rPr>
                                        <m:t>𝒏</m:t>
                                      </m:r>
                                    </m:e>
                                    <m:sub>
                                      <m:r>
                                        <a:rPr lang="en-US" b="1" i="1" smtClean="0">
                                          <a:solidFill>
                                            <a:srgbClr val="00008F"/>
                                          </a:solidFill>
                                          <a:effectLst/>
                                          <a:latin typeface="Cambria Math" panose="02040503050406030204" pitchFamily="18" charset="0"/>
                                          <a:ea typeface="Cambria Math" panose="02040503050406030204" pitchFamily="18" charset="0"/>
                                        </a:rPr>
                                        <m:t>𝒒</m:t>
                                      </m:r>
                                    </m:sub>
                                  </m:sSub>
                                </m:e>
                              </m:d>
                            </m:e>
                            <m:sup>
                              <m:r>
                                <a:rPr lang="en-US" i="1">
                                  <a:effectLst/>
                                  <a:latin typeface="Cambria Math" panose="02040503050406030204" pitchFamily="18" charset="0"/>
                                </a:rPr>
                                <m:t>2</m:t>
                              </m:r>
                            </m:sup>
                          </m:sSup>
                        </m:e>
                      </m:func>
                    </m:oMath>
                  </m:oMathPara>
                </a14:m>
                <a:endParaRPr lang="en-US" dirty="0">
                  <a:effectLst/>
                </a:endParaRPr>
              </a:p>
            </p:txBody>
          </p:sp>
        </mc:Choice>
        <mc:Fallback xmlns="">
          <p:sp>
            <p:nvSpPr>
              <p:cNvPr id="66" name="TextBox 65"/>
              <p:cNvSpPr txBox="1">
                <a:spLocks noRot="1" noChangeAspect="1" noMove="1" noResize="1" noEditPoints="1" noAdjustHandles="1" noChangeArrowheads="1" noChangeShapeType="1" noTextEdit="1"/>
              </p:cNvSpPr>
              <p:nvPr/>
            </p:nvSpPr>
            <p:spPr>
              <a:xfrm>
                <a:off x="4682070" y="5465131"/>
                <a:ext cx="2822183" cy="589585"/>
              </a:xfrm>
              <a:prstGeom prst="rect">
                <a:avLst/>
              </a:prstGeom>
              <a:blipFill>
                <a:blip r:embed="rId4"/>
                <a:stretch>
                  <a:fillRect/>
                </a:stretch>
              </a:blipFill>
            </p:spPr>
            <p:txBody>
              <a:bodyPr/>
              <a:lstStyle/>
              <a:p>
                <a:r>
                  <a:rPr lang="en-US">
                    <a:noFill/>
                  </a:rPr>
                  <a:t> </a:t>
                </a:r>
              </a:p>
            </p:txBody>
          </p:sp>
        </mc:Fallback>
      </mc:AlternateContent>
      <p:sp>
        <p:nvSpPr>
          <p:cNvPr id="67" name="TextBox 66"/>
          <p:cNvSpPr txBox="1"/>
          <p:nvPr/>
        </p:nvSpPr>
        <p:spPr>
          <a:xfrm>
            <a:off x="8136708" y="2275183"/>
            <a:ext cx="3786614" cy="523220"/>
          </a:xfrm>
          <a:prstGeom prst="rect">
            <a:avLst/>
          </a:prstGeom>
          <a:noFill/>
        </p:spPr>
        <p:txBody>
          <a:bodyPr wrap="none" rtlCol="0">
            <a:spAutoFit/>
          </a:bodyPr>
          <a:lstStyle/>
          <a:p>
            <a:r>
              <a:rPr lang="en-US" sz="2800" b="1" dirty="0" smtClean="0">
                <a:effectLst/>
              </a:rPr>
              <a:t>Symmetric (this paper)</a:t>
            </a:r>
          </a:p>
        </p:txBody>
      </p:sp>
      <mc:AlternateContent xmlns:mc="http://schemas.openxmlformats.org/markup-compatibility/2006" xmlns:a14="http://schemas.microsoft.com/office/drawing/2010/main">
        <mc:Choice Requires="a14">
          <p:sp>
            <p:nvSpPr>
              <p:cNvPr id="68" name="TextBox 67"/>
              <p:cNvSpPr txBox="1"/>
              <p:nvPr/>
            </p:nvSpPr>
            <p:spPr>
              <a:xfrm>
                <a:off x="8056202" y="5465131"/>
                <a:ext cx="3947619" cy="5942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unc>
                        <m:funcPr>
                          <m:ctrlPr>
                            <a:rPr lang="en-US" b="0" i="1" smtClean="0">
                              <a:effectLst/>
                              <a:latin typeface="Cambria Math" panose="02040503050406030204" pitchFamily="18" charset="0"/>
                            </a:rPr>
                          </m:ctrlPr>
                        </m:funcPr>
                        <m:fName>
                          <m:r>
                            <m:rPr>
                              <m:sty m:val="p"/>
                            </m:rPr>
                            <a:rPr lang="en-US" b="0" i="0" smtClean="0">
                              <a:effectLst/>
                              <a:latin typeface="Cambria Math" panose="02040503050406030204" pitchFamily="18" charset="0"/>
                            </a:rPr>
                            <m:t>min</m:t>
                          </m:r>
                          <m:r>
                            <a:rPr lang="en-US" b="0" i="0" smtClean="0">
                              <a:effectLst/>
                              <a:latin typeface="Cambria Math" panose="02040503050406030204" pitchFamily="18" charset="0"/>
                            </a:rPr>
                            <m:t> </m:t>
                          </m:r>
                        </m:fName>
                        <m:e>
                          <m:sSup>
                            <m:sSupPr>
                              <m:ctrlPr>
                                <a:rPr lang="en-US" i="1">
                                  <a:effectLst/>
                                  <a:latin typeface="Cambria Math" panose="02040503050406030204" pitchFamily="18" charset="0"/>
                                </a:rPr>
                              </m:ctrlPr>
                            </m:sSupPr>
                            <m:e>
                              <m:d>
                                <m:dPr>
                                  <m:ctrlPr>
                                    <a:rPr lang="en-US" i="1" smtClean="0">
                                      <a:effectLst/>
                                      <a:latin typeface="Cambria Math" panose="02040503050406030204" pitchFamily="18" charset="0"/>
                                    </a:rPr>
                                  </m:ctrlPr>
                                </m:dPr>
                                <m:e>
                                  <m:r>
                                    <a:rPr lang="en-US" b="0" i="1" smtClean="0">
                                      <a:effectLst/>
                                      <a:latin typeface="Cambria Math" panose="02040503050406030204" pitchFamily="18" charset="0"/>
                                    </a:rPr>
                                    <m:t>(</m:t>
                                  </m:r>
                                  <m:r>
                                    <a:rPr lang="en-US" b="1" i="1">
                                      <a:solidFill>
                                        <a:srgbClr val="D10000"/>
                                      </a:solidFill>
                                      <a:effectLst/>
                                      <a:latin typeface="Cambria Math" panose="02040503050406030204" pitchFamily="18" charset="0"/>
                                    </a:rPr>
                                    <m:t>𝒑</m:t>
                                  </m:r>
                                  <m:r>
                                    <a:rPr lang="en-US" i="1">
                                      <a:effectLst/>
                                      <a:latin typeface="Cambria Math" panose="02040503050406030204" pitchFamily="18" charset="0"/>
                                    </a:rPr>
                                    <m:t>−</m:t>
                                  </m:r>
                                  <m:r>
                                    <a:rPr lang="en-US" b="1" i="1">
                                      <a:solidFill>
                                        <a:srgbClr val="0000FF"/>
                                      </a:solidFill>
                                      <a:effectLst/>
                                      <a:latin typeface="Cambria Math" panose="02040503050406030204" pitchFamily="18" charset="0"/>
                                    </a:rPr>
                                    <m:t>𝒒</m:t>
                                  </m:r>
                                  <m:r>
                                    <a:rPr lang="en-US" b="0" i="1" smtClean="0">
                                      <a:effectLst/>
                                      <a:latin typeface="Cambria Math" panose="02040503050406030204" pitchFamily="18" charset="0"/>
                                    </a:rPr>
                                    <m:t>)</m:t>
                                  </m:r>
                                  <m:r>
                                    <a:rPr lang="en-US" b="0" i="1" smtClean="0">
                                      <a:effectLst/>
                                      <a:latin typeface="Cambria Math" panose="02040503050406030204" pitchFamily="18" charset="0"/>
                                      <a:ea typeface="Cambria Math" panose="02040503050406030204" pitchFamily="18" charset="0"/>
                                    </a:rPr>
                                    <m:t>∙</m:t>
                                  </m:r>
                                  <m:r>
                                    <a:rPr lang="en-US" i="1">
                                      <a:effectLst/>
                                      <a:latin typeface="Cambria Math" panose="02040503050406030204" pitchFamily="18" charset="0"/>
                                    </a:rPr>
                                    <m:t>(</m:t>
                                  </m:r>
                                  <m:sSub>
                                    <m:sSubPr>
                                      <m:ctrlPr>
                                        <a:rPr lang="en-US" b="1" i="1" smtClean="0">
                                          <a:solidFill>
                                            <a:srgbClr val="8F0000"/>
                                          </a:solidFill>
                                          <a:effectLst/>
                                          <a:latin typeface="Cambria Math" panose="02040503050406030204" pitchFamily="18" charset="0"/>
                                          <a:ea typeface="Cambria Math" panose="02040503050406030204" pitchFamily="18" charset="0"/>
                                        </a:rPr>
                                      </m:ctrlPr>
                                    </m:sSubPr>
                                    <m:e>
                                      <m:r>
                                        <a:rPr lang="en-US" b="1" i="1">
                                          <a:solidFill>
                                            <a:srgbClr val="8F0000"/>
                                          </a:solidFill>
                                          <a:effectLst/>
                                          <a:latin typeface="Cambria Math" panose="02040503050406030204" pitchFamily="18" charset="0"/>
                                          <a:ea typeface="Cambria Math" panose="02040503050406030204" pitchFamily="18" charset="0"/>
                                        </a:rPr>
                                        <m:t>𝒏</m:t>
                                      </m:r>
                                    </m:e>
                                    <m:sub>
                                      <m:r>
                                        <a:rPr lang="en-US" b="1" i="1" smtClean="0">
                                          <a:solidFill>
                                            <a:srgbClr val="8F0000"/>
                                          </a:solidFill>
                                          <a:effectLst/>
                                          <a:latin typeface="Cambria Math" panose="02040503050406030204" pitchFamily="18" charset="0"/>
                                          <a:ea typeface="Cambria Math" panose="02040503050406030204" pitchFamily="18" charset="0"/>
                                        </a:rPr>
                                        <m:t>𝒑</m:t>
                                      </m:r>
                                    </m:sub>
                                  </m:sSub>
                                  <m:r>
                                    <a:rPr lang="en-US" b="0" i="1" smtClean="0">
                                      <a:effectLst/>
                                      <a:latin typeface="Cambria Math" panose="02040503050406030204" pitchFamily="18" charset="0"/>
                                    </a:rPr>
                                    <m:t>+</m:t>
                                  </m:r>
                                  <m:sSub>
                                    <m:sSubPr>
                                      <m:ctrlPr>
                                        <a:rPr lang="en-US" b="1" i="1">
                                          <a:solidFill>
                                            <a:srgbClr val="00008F"/>
                                          </a:solidFill>
                                          <a:effectLst/>
                                          <a:latin typeface="Cambria Math" panose="02040503050406030204" pitchFamily="18" charset="0"/>
                                          <a:ea typeface="Cambria Math" panose="02040503050406030204" pitchFamily="18" charset="0"/>
                                        </a:rPr>
                                      </m:ctrlPr>
                                    </m:sSubPr>
                                    <m:e>
                                      <m:r>
                                        <a:rPr lang="en-US" b="1" i="1">
                                          <a:solidFill>
                                            <a:srgbClr val="00008F"/>
                                          </a:solidFill>
                                          <a:effectLst/>
                                          <a:latin typeface="Cambria Math" panose="02040503050406030204" pitchFamily="18" charset="0"/>
                                          <a:ea typeface="Cambria Math" panose="02040503050406030204" pitchFamily="18" charset="0"/>
                                        </a:rPr>
                                        <m:t>𝒏</m:t>
                                      </m:r>
                                    </m:e>
                                    <m:sub>
                                      <m:r>
                                        <a:rPr lang="en-US" b="1" i="1">
                                          <a:solidFill>
                                            <a:srgbClr val="00008F"/>
                                          </a:solidFill>
                                          <a:effectLst/>
                                          <a:latin typeface="Cambria Math" panose="02040503050406030204" pitchFamily="18" charset="0"/>
                                          <a:ea typeface="Cambria Math" panose="02040503050406030204" pitchFamily="18" charset="0"/>
                                        </a:rPr>
                                        <m:t>𝒒</m:t>
                                      </m:r>
                                    </m:sub>
                                  </m:sSub>
                                  <m:r>
                                    <a:rPr lang="en-US" i="1">
                                      <a:effectLst/>
                                      <a:latin typeface="Cambria Math" panose="02040503050406030204" pitchFamily="18" charset="0"/>
                                    </a:rPr>
                                    <m:t>)</m:t>
                                  </m:r>
                                </m:e>
                              </m:d>
                            </m:e>
                            <m:sup>
                              <m:r>
                                <a:rPr lang="en-US" i="1">
                                  <a:effectLst/>
                                  <a:latin typeface="Cambria Math" panose="02040503050406030204" pitchFamily="18" charset="0"/>
                                </a:rPr>
                                <m:t>2</m:t>
                              </m:r>
                            </m:sup>
                          </m:sSup>
                        </m:e>
                      </m:func>
                    </m:oMath>
                  </m:oMathPara>
                </a14:m>
                <a:endParaRPr lang="en-US" dirty="0">
                  <a:effectLst/>
                </a:endParaRPr>
              </a:p>
            </p:txBody>
          </p:sp>
        </mc:Choice>
        <mc:Fallback xmlns="">
          <p:sp>
            <p:nvSpPr>
              <p:cNvPr id="68" name="TextBox 67"/>
              <p:cNvSpPr txBox="1">
                <a:spLocks noRot="1" noChangeAspect="1" noMove="1" noResize="1" noEditPoints="1" noAdjustHandles="1" noChangeArrowheads="1" noChangeShapeType="1" noTextEdit="1"/>
              </p:cNvSpPr>
              <p:nvPr/>
            </p:nvSpPr>
            <p:spPr>
              <a:xfrm>
                <a:off x="8056202" y="5465131"/>
                <a:ext cx="3947619" cy="594265"/>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8563057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91667E-6 -2.22222E-6 L -0.0892 -0.08703 " pathEditMode="relative" rAng="0" ptsTypes="AA">
                                      <p:cBhvr>
                                        <p:cTn id="6" dur="500" fill="hold"/>
                                        <p:tgtEl>
                                          <p:spTgt spid="49"/>
                                        </p:tgtEl>
                                        <p:attrNameLst>
                                          <p:attrName>ppt_x</p:attrName>
                                          <p:attrName>ppt_y</p:attrName>
                                        </p:attrNameLst>
                                      </p:cBhvr>
                                      <p:rCtr x="-4466" y="-4352"/>
                                    </p:animMotion>
                                  </p:childTnLst>
                                </p:cTn>
                              </p:par>
                              <p:par>
                                <p:cTn id="7" presetID="42" presetClass="path" presetSubtype="0" accel="50000" decel="50000" fill="hold" nodeType="withEffect">
                                  <p:stCondLst>
                                    <p:cond delay="0"/>
                                  </p:stCondLst>
                                  <p:childTnLst>
                                    <p:animMotion origin="layout" path="M 4.58333E-6 -2.22222E-6 L 0.08867 0.08704 " pathEditMode="relative" rAng="0" ptsTypes="AA">
                                      <p:cBhvr>
                                        <p:cTn id="8" dur="500" fill="hold"/>
                                        <p:tgtEl>
                                          <p:spTgt spid="50"/>
                                        </p:tgtEl>
                                        <p:attrNameLst>
                                          <p:attrName>ppt_x</p:attrName>
                                          <p:attrName>ppt_y</p:attrName>
                                        </p:attrNameLst>
                                      </p:cBhvr>
                                      <p:rCtr x="4427" y="43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Metric Should ICP Minimize?</a:t>
            </a:r>
            <a:endParaRPr lang="en-US" dirty="0"/>
          </a:p>
        </p:txBody>
      </p:sp>
      <p:sp>
        <p:nvSpPr>
          <p:cNvPr id="7" name="Rectangle 6"/>
          <p:cNvSpPr/>
          <p:nvPr/>
        </p:nvSpPr>
        <p:spPr>
          <a:xfrm>
            <a:off x="412677" y="2953870"/>
            <a:ext cx="3487270" cy="2321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961764" y="3399864"/>
            <a:ext cx="2389096" cy="1429870"/>
            <a:chOff x="1039686" y="3426923"/>
            <a:chExt cx="2389096" cy="1429870"/>
          </a:xfrm>
        </p:grpSpPr>
        <p:sp>
          <p:nvSpPr>
            <p:cNvPr id="4" name="Oval 3"/>
            <p:cNvSpPr/>
            <p:nvPr/>
          </p:nvSpPr>
          <p:spPr>
            <a:xfrm>
              <a:off x="1039686" y="3426923"/>
              <a:ext cx="228600" cy="228600"/>
            </a:xfrm>
            <a:prstGeom prst="ellipse">
              <a:avLst/>
            </a:prstGeom>
            <a:solidFill>
              <a:srgbClr val="D1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200182" y="4628193"/>
              <a:ext cx="228600" cy="228600"/>
            </a:xfrm>
            <a:prstGeom prst="ellipse">
              <a:avLst/>
            </a:prstGeom>
            <a:solidFill>
              <a:srgbClr val="0000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p:cNvSpPr/>
          <p:nvPr/>
        </p:nvSpPr>
        <p:spPr>
          <a:xfrm>
            <a:off x="8286375" y="2953870"/>
            <a:ext cx="3487270" cy="2321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349526" y="2953870"/>
            <a:ext cx="3487270" cy="2321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p:nvPr/>
        </p:nvCxnSpPr>
        <p:spPr>
          <a:xfrm>
            <a:off x="1191126" y="3576387"/>
            <a:ext cx="1931069" cy="1097881"/>
          </a:xfrm>
          <a:prstGeom prst="straightConnector1">
            <a:avLst/>
          </a:prstGeom>
          <a:ln w="38100">
            <a:prstDash val="solid"/>
            <a:tailEnd type="triangle" w="lg" len="lg"/>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a:xfrm>
            <a:off x="8835462" y="3399864"/>
            <a:ext cx="2389096" cy="1429870"/>
            <a:chOff x="1039686" y="3426923"/>
            <a:chExt cx="2389096" cy="1429870"/>
          </a:xfrm>
        </p:grpSpPr>
        <p:sp>
          <p:nvSpPr>
            <p:cNvPr id="26" name="Oval 25"/>
            <p:cNvSpPr/>
            <p:nvPr/>
          </p:nvSpPr>
          <p:spPr>
            <a:xfrm>
              <a:off x="1039686" y="3426923"/>
              <a:ext cx="228600" cy="228600"/>
            </a:xfrm>
            <a:prstGeom prst="ellipse">
              <a:avLst/>
            </a:prstGeom>
            <a:solidFill>
              <a:srgbClr val="D1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3200182" y="4628193"/>
              <a:ext cx="228600" cy="228600"/>
            </a:xfrm>
            <a:prstGeom prst="ellipse">
              <a:avLst/>
            </a:prstGeom>
            <a:solidFill>
              <a:srgbClr val="0000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p:nvGrpSpPr>
        <p:grpSpPr>
          <a:xfrm>
            <a:off x="4898613" y="3399864"/>
            <a:ext cx="2389096" cy="1429870"/>
            <a:chOff x="1039686" y="3426923"/>
            <a:chExt cx="2389096" cy="1429870"/>
          </a:xfrm>
        </p:grpSpPr>
        <p:sp>
          <p:nvSpPr>
            <p:cNvPr id="29" name="Oval 28"/>
            <p:cNvSpPr/>
            <p:nvPr/>
          </p:nvSpPr>
          <p:spPr>
            <a:xfrm>
              <a:off x="1039686" y="3426923"/>
              <a:ext cx="228600" cy="228600"/>
            </a:xfrm>
            <a:prstGeom prst="ellipse">
              <a:avLst/>
            </a:prstGeom>
            <a:solidFill>
              <a:srgbClr val="D1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3200182" y="4628193"/>
              <a:ext cx="228600" cy="228600"/>
            </a:xfrm>
            <a:prstGeom prst="ellipse">
              <a:avLst/>
            </a:prstGeom>
            <a:solidFill>
              <a:srgbClr val="0000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2" name="Straight Arrow Connector 31"/>
          <p:cNvCxnSpPr/>
          <p:nvPr/>
        </p:nvCxnSpPr>
        <p:spPr>
          <a:xfrm flipV="1">
            <a:off x="7173409" y="4077291"/>
            <a:ext cx="137160" cy="638143"/>
          </a:xfrm>
          <a:prstGeom prst="straightConnector1">
            <a:avLst/>
          </a:prstGeom>
          <a:ln w="76200">
            <a:solidFill>
              <a:srgbClr val="00008F"/>
            </a:solidFill>
            <a:tailEnd type="stealt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349526" y="4148768"/>
            <a:ext cx="3487270" cy="736994"/>
          </a:xfrm>
          <a:prstGeom prst="line">
            <a:avLst/>
          </a:prstGeom>
          <a:ln w="19050">
            <a:solidFill>
              <a:srgbClr val="00008F"/>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8949762" y="3642369"/>
            <a:ext cx="0" cy="463908"/>
          </a:xfrm>
          <a:prstGeom prst="straightConnector1">
            <a:avLst/>
          </a:prstGeom>
          <a:ln w="38100">
            <a:prstDash val="solid"/>
            <a:tailEnd type="triangle" w="lg"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4860150" y="3641249"/>
            <a:ext cx="128016" cy="589827"/>
          </a:xfrm>
          <a:prstGeom prst="straightConnector1">
            <a:avLst/>
          </a:prstGeom>
          <a:ln w="38100">
            <a:prstDash val="solid"/>
            <a:tailEnd type="triangle" w="lg" len="lg"/>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endCxn id="12" idx="3"/>
          </p:cNvCxnSpPr>
          <p:nvPr/>
        </p:nvCxnSpPr>
        <p:spPr>
          <a:xfrm>
            <a:off x="8286375" y="4114799"/>
            <a:ext cx="3487270" cy="1"/>
          </a:xfrm>
          <a:prstGeom prst="line">
            <a:avLst/>
          </a:prstGeom>
          <a:ln w="19050">
            <a:solidFill>
              <a:srgbClr val="8F648F"/>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V="1">
            <a:off x="11110258" y="4133849"/>
            <a:ext cx="0" cy="463908"/>
          </a:xfrm>
          <a:prstGeom prst="straightConnector1">
            <a:avLst/>
          </a:prstGeom>
          <a:ln w="38100">
            <a:prstDash val="solid"/>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10007149" y="3466128"/>
            <a:ext cx="0" cy="658368"/>
          </a:xfrm>
          <a:prstGeom prst="straightConnector1">
            <a:avLst/>
          </a:prstGeom>
          <a:ln w="76200">
            <a:solidFill>
              <a:srgbClr val="8F648F"/>
            </a:solidFill>
            <a:tailEnd type="stealth"/>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022829" y="2275183"/>
            <a:ext cx="2266967" cy="523220"/>
          </a:xfrm>
          <a:prstGeom prst="rect">
            <a:avLst/>
          </a:prstGeom>
          <a:noFill/>
        </p:spPr>
        <p:txBody>
          <a:bodyPr wrap="none" rtlCol="0">
            <a:spAutoFit/>
          </a:bodyPr>
          <a:lstStyle/>
          <a:p>
            <a:r>
              <a:rPr lang="en-US" sz="2800" dirty="0" smtClean="0">
                <a:effectLst/>
              </a:rPr>
              <a:t>Point-to-Point</a:t>
            </a:r>
            <a:endParaRPr lang="en-US" sz="2800" dirty="0">
              <a:effectLst/>
            </a:endParaRPr>
          </a:p>
        </p:txBody>
      </p:sp>
      <p:sp>
        <p:nvSpPr>
          <p:cNvPr id="35" name="TextBox 34"/>
          <p:cNvSpPr txBox="1"/>
          <p:nvPr/>
        </p:nvSpPr>
        <p:spPr>
          <a:xfrm>
            <a:off x="4927555" y="2275183"/>
            <a:ext cx="2331216" cy="523220"/>
          </a:xfrm>
          <a:prstGeom prst="rect">
            <a:avLst/>
          </a:prstGeom>
          <a:noFill/>
        </p:spPr>
        <p:txBody>
          <a:bodyPr wrap="none" rtlCol="0">
            <a:spAutoFit/>
          </a:bodyPr>
          <a:lstStyle/>
          <a:p>
            <a:r>
              <a:rPr lang="en-US" sz="2800" dirty="0" smtClean="0">
                <a:effectLst/>
              </a:rPr>
              <a:t>Point-to-Plane</a:t>
            </a:r>
            <a:endParaRPr lang="en-US" sz="2800" dirty="0">
              <a:effectLst/>
            </a:endParaRPr>
          </a:p>
        </p:txBody>
      </p:sp>
      <mc:AlternateContent xmlns:mc="http://schemas.openxmlformats.org/markup-compatibility/2006" xmlns:a14="http://schemas.microsoft.com/office/drawing/2010/main">
        <mc:Choice Requires="a14">
          <p:sp>
            <p:nvSpPr>
              <p:cNvPr id="36" name="TextBox 35"/>
              <p:cNvSpPr txBox="1"/>
              <p:nvPr/>
            </p:nvSpPr>
            <p:spPr>
              <a:xfrm>
                <a:off x="4682070" y="5465131"/>
                <a:ext cx="2822183" cy="58958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unc>
                        <m:funcPr>
                          <m:ctrlPr>
                            <a:rPr lang="en-US" b="0" i="1" smtClean="0">
                              <a:effectLst/>
                              <a:latin typeface="Cambria Math" panose="02040503050406030204" pitchFamily="18" charset="0"/>
                            </a:rPr>
                          </m:ctrlPr>
                        </m:funcPr>
                        <m:fName>
                          <m:r>
                            <m:rPr>
                              <m:sty m:val="p"/>
                            </m:rPr>
                            <a:rPr lang="en-US" b="0" i="0" smtClean="0">
                              <a:effectLst/>
                              <a:latin typeface="Cambria Math" panose="02040503050406030204" pitchFamily="18" charset="0"/>
                            </a:rPr>
                            <m:t>min</m:t>
                          </m:r>
                          <m:r>
                            <a:rPr lang="en-US" b="0" i="0" smtClean="0">
                              <a:effectLst/>
                              <a:latin typeface="Cambria Math" panose="02040503050406030204" pitchFamily="18" charset="0"/>
                            </a:rPr>
                            <m:t> </m:t>
                          </m:r>
                        </m:fName>
                        <m:e>
                          <m:sSup>
                            <m:sSupPr>
                              <m:ctrlPr>
                                <a:rPr lang="en-US" i="1">
                                  <a:effectLst/>
                                  <a:latin typeface="Cambria Math" panose="02040503050406030204" pitchFamily="18" charset="0"/>
                                </a:rPr>
                              </m:ctrlPr>
                            </m:sSupPr>
                            <m:e>
                              <m:d>
                                <m:dPr>
                                  <m:ctrlPr>
                                    <a:rPr lang="en-US" i="1" smtClean="0">
                                      <a:effectLst/>
                                      <a:latin typeface="Cambria Math" panose="02040503050406030204" pitchFamily="18" charset="0"/>
                                    </a:rPr>
                                  </m:ctrlPr>
                                </m:dPr>
                                <m:e>
                                  <m:r>
                                    <a:rPr lang="en-US" b="0" i="1" smtClean="0">
                                      <a:effectLst/>
                                      <a:latin typeface="Cambria Math" panose="02040503050406030204" pitchFamily="18" charset="0"/>
                                    </a:rPr>
                                    <m:t>(</m:t>
                                  </m:r>
                                  <m:r>
                                    <a:rPr lang="en-US" b="1" i="1">
                                      <a:solidFill>
                                        <a:srgbClr val="D10000"/>
                                      </a:solidFill>
                                      <a:effectLst/>
                                      <a:latin typeface="Cambria Math" panose="02040503050406030204" pitchFamily="18" charset="0"/>
                                    </a:rPr>
                                    <m:t>𝒑</m:t>
                                  </m:r>
                                  <m:r>
                                    <a:rPr lang="en-US" i="1">
                                      <a:effectLst/>
                                      <a:latin typeface="Cambria Math" panose="02040503050406030204" pitchFamily="18" charset="0"/>
                                    </a:rPr>
                                    <m:t>−</m:t>
                                  </m:r>
                                  <m:r>
                                    <a:rPr lang="en-US" b="1" i="1">
                                      <a:solidFill>
                                        <a:srgbClr val="0000FF"/>
                                      </a:solidFill>
                                      <a:effectLst/>
                                      <a:latin typeface="Cambria Math" panose="02040503050406030204" pitchFamily="18" charset="0"/>
                                    </a:rPr>
                                    <m:t>𝒒</m:t>
                                  </m:r>
                                  <m:r>
                                    <a:rPr lang="en-US" b="0" i="1" smtClean="0">
                                      <a:effectLst/>
                                      <a:latin typeface="Cambria Math" panose="02040503050406030204" pitchFamily="18" charset="0"/>
                                    </a:rPr>
                                    <m:t>)</m:t>
                                  </m:r>
                                  <m:r>
                                    <a:rPr lang="en-US" b="0" i="1" smtClean="0">
                                      <a:effectLst/>
                                      <a:latin typeface="Cambria Math" panose="02040503050406030204" pitchFamily="18" charset="0"/>
                                      <a:ea typeface="Cambria Math" panose="02040503050406030204" pitchFamily="18" charset="0"/>
                                    </a:rPr>
                                    <m:t>∙</m:t>
                                  </m:r>
                                  <m:sSub>
                                    <m:sSubPr>
                                      <m:ctrlPr>
                                        <a:rPr lang="en-US" b="1" i="1" smtClean="0">
                                          <a:solidFill>
                                            <a:srgbClr val="00008F"/>
                                          </a:solidFill>
                                          <a:effectLst/>
                                          <a:latin typeface="Cambria Math" panose="02040503050406030204" pitchFamily="18" charset="0"/>
                                          <a:ea typeface="Cambria Math" panose="02040503050406030204" pitchFamily="18" charset="0"/>
                                        </a:rPr>
                                      </m:ctrlPr>
                                    </m:sSubPr>
                                    <m:e>
                                      <m:r>
                                        <a:rPr lang="en-US" b="1" i="1" smtClean="0">
                                          <a:solidFill>
                                            <a:srgbClr val="00008F"/>
                                          </a:solidFill>
                                          <a:effectLst/>
                                          <a:latin typeface="Cambria Math" panose="02040503050406030204" pitchFamily="18" charset="0"/>
                                          <a:ea typeface="Cambria Math" panose="02040503050406030204" pitchFamily="18" charset="0"/>
                                        </a:rPr>
                                        <m:t>𝒏</m:t>
                                      </m:r>
                                    </m:e>
                                    <m:sub>
                                      <m:r>
                                        <a:rPr lang="en-US" b="1" i="1" smtClean="0">
                                          <a:solidFill>
                                            <a:srgbClr val="00008F"/>
                                          </a:solidFill>
                                          <a:effectLst/>
                                          <a:latin typeface="Cambria Math" panose="02040503050406030204" pitchFamily="18" charset="0"/>
                                          <a:ea typeface="Cambria Math" panose="02040503050406030204" pitchFamily="18" charset="0"/>
                                        </a:rPr>
                                        <m:t>𝒒</m:t>
                                      </m:r>
                                    </m:sub>
                                  </m:sSub>
                                </m:e>
                              </m:d>
                            </m:e>
                            <m:sup>
                              <m:r>
                                <a:rPr lang="en-US" i="1">
                                  <a:effectLst/>
                                  <a:latin typeface="Cambria Math" panose="02040503050406030204" pitchFamily="18" charset="0"/>
                                </a:rPr>
                                <m:t>2</m:t>
                              </m:r>
                            </m:sup>
                          </m:sSup>
                        </m:e>
                      </m:func>
                    </m:oMath>
                  </m:oMathPara>
                </a14:m>
                <a:endParaRPr lang="en-US" dirty="0">
                  <a:effectLst/>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4682070" y="5465131"/>
                <a:ext cx="2822183" cy="589585"/>
              </a:xfrm>
              <a:prstGeom prst="rect">
                <a:avLst/>
              </a:prstGeom>
              <a:blipFill>
                <a:blip r:embed="rId3"/>
                <a:stretch>
                  <a:fillRect/>
                </a:stretch>
              </a:blipFill>
            </p:spPr>
            <p:txBody>
              <a:bodyPr/>
              <a:lstStyle/>
              <a:p>
                <a:r>
                  <a:rPr lang="en-US">
                    <a:noFill/>
                  </a:rPr>
                  <a:t> </a:t>
                </a:r>
              </a:p>
            </p:txBody>
          </p:sp>
        </mc:Fallback>
      </mc:AlternateContent>
      <p:sp>
        <p:nvSpPr>
          <p:cNvPr id="37" name="TextBox 36"/>
          <p:cNvSpPr txBox="1"/>
          <p:nvPr/>
        </p:nvSpPr>
        <p:spPr>
          <a:xfrm>
            <a:off x="8136704" y="2275183"/>
            <a:ext cx="3786613" cy="523220"/>
          </a:xfrm>
          <a:prstGeom prst="rect">
            <a:avLst/>
          </a:prstGeom>
          <a:noFill/>
        </p:spPr>
        <p:txBody>
          <a:bodyPr wrap="none" rtlCol="0">
            <a:spAutoFit/>
          </a:bodyPr>
          <a:lstStyle/>
          <a:p>
            <a:r>
              <a:rPr lang="en-US" sz="2800" b="1" dirty="0">
                <a:effectLst/>
              </a:rPr>
              <a:t>Symmetric (this paper</a:t>
            </a:r>
            <a:r>
              <a:rPr lang="en-US" sz="2800" b="1" dirty="0" smtClean="0">
                <a:effectLst/>
              </a:rPr>
              <a:t>)</a:t>
            </a:r>
            <a:endParaRPr lang="en-US" sz="2800" b="1" dirty="0">
              <a:effectLst/>
            </a:endParaRPr>
          </a:p>
        </p:txBody>
      </p:sp>
      <mc:AlternateContent xmlns:mc="http://schemas.openxmlformats.org/markup-compatibility/2006" xmlns:a14="http://schemas.microsoft.com/office/drawing/2010/main">
        <mc:Choice Requires="a14">
          <p:sp>
            <p:nvSpPr>
              <p:cNvPr id="38" name="TextBox 37"/>
              <p:cNvSpPr txBox="1"/>
              <p:nvPr/>
            </p:nvSpPr>
            <p:spPr>
              <a:xfrm>
                <a:off x="8056202" y="5465131"/>
                <a:ext cx="3947619" cy="5942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unc>
                        <m:funcPr>
                          <m:ctrlPr>
                            <a:rPr lang="en-US" b="0" i="1" smtClean="0">
                              <a:effectLst/>
                              <a:latin typeface="Cambria Math" panose="02040503050406030204" pitchFamily="18" charset="0"/>
                            </a:rPr>
                          </m:ctrlPr>
                        </m:funcPr>
                        <m:fName>
                          <m:r>
                            <m:rPr>
                              <m:sty m:val="p"/>
                            </m:rPr>
                            <a:rPr lang="en-US" b="0" i="0" smtClean="0">
                              <a:effectLst/>
                              <a:latin typeface="Cambria Math" panose="02040503050406030204" pitchFamily="18" charset="0"/>
                            </a:rPr>
                            <m:t>min</m:t>
                          </m:r>
                          <m:r>
                            <a:rPr lang="en-US" b="0" i="0" smtClean="0">
                              <a:effectLst/>
                              <a:latin typeface="Cambria Math" panose="02040503050406030204" pitchFamily="18" charset="0"/>
                            </a:rPr>
                            <m:t> </m:t>
                          </m:r>
                        </m:fName>
                        <m:e>
                          <m:sSup>
                            <m:sSupPr>
                              <m:ctrlPr>
                                <a:rPr lang="en-US" i="1">
                                  <a:effectLst/>
                                  <a:latin typeface="Cambria Math" panose="02040503050406030204" pitchFamily="18" charset="0"/>
                                </a:rPr>
                              </m:ctrlPr>
                            </m:sSupPr>
                            <m:e>
                              <m:d>
                                <m:dPr>
                                  <m:ctrlPr>
                                    <a:rPr lang="en-US" i="1" smtClean="0">
                                      <a:effectLst/>
                                      <a:latin typeface="Cambria Math" panose="02040503050406030204" pitchFamily="18" charset="0"/>
                                    </a:rPr>
                                  </m:ctrlPr>
                                </m:dPr>
                                <m:e>
                                  <m:r>
                                    <a:rPr lang="en-US" b="0" i="1" smtClean="0">
                                      <a:effectLst/>
                                      <a:latin typeface="Cambria Math" panose="02040503050406030204" pitchFamily="18" charset="0"/>
                                    </a:rPr>
                                    <m:t>(</m:t>
                                  </m:r>
                                  <m:r>
                                    <a:rPr lang="en-US" b="1" i="1">
                                      <a:solidFill>
                                        <a:srgbClr val="D10000"/>
                                      </a:solidFill>
                                      <a:effectLst/>
                                      <a:latin typeface="Cambria Math" panose="02040503050406030204" pitchFamily="18" charset="0"/>
                                    </a:rPr>
                                    <m:t>𝒑</m:t>
                                  </m:r>
                                  <m:r>
                                    <a:rPr lang="en-US" i="1">
                                      <a:effectLst/>
                                      <a:latin typeface="Cambria Math" panose="02040503050406030204" pitchFamily="18" charset="0"/>
                                    </a:rPr>
                                    <m:t>−</m:t>
                                  </m:r>
                                  <m:r>
                                    <a:rPr lang="en-US" b="1" i="1">
                                      <a:solidFill>
                                        <a:srgbClr val="0000FF"/>
                                      </a:solidFill>
                                      <a:effectLst/>
                                      <a:latin typeface="Cambria Math" panose="02040503050406030204" pitchFamily="18" charset="0"/>
                                    </a:rPr>
                                    <m:t>𝒒</m:t>
                                  </m:r>
                                  <m:r>
                                    <a:rPr lang="en-US" b="0" i="1" smtClean="0">
                                      <a:effectLst/>
                                      <a:latin typeface="Cambria Math" panose="02040503050406030204" pitchFamily="18" charset="0"/>
                                    </a:rPr>
                                    <m:t>)</m:t>
                                  </m:r>
                                  <m:r>
                                    <a:rPr lang="en-US" b="0" i="1" smtClean="0">
                                      <a:effectLst/>
                                      <a:latin typeface="Cambria Math" panose="02040503050406030204" pitchFamily="18" charset="0"/>
                                      <a:ea typeface="Cambria Math" panose="02040503050406030204" pitchFamily="18" charset="0"/>
                                    </a:rPr>
                                    <m:t>∙</m:t>
                                  </m:r>
                                  <m:r>
                                    <a:rPr lang="en-US" i="1">
                                      <a:effectLst/>
                                      <a:latin typeface="Cambria Math" panose="02040503050406030204" pitchFamily="18" charset="0"/>
                                    </a:rPr>
                                    <m:t>(</m:t>
                                  </m:r>
                                  <m:sSub>
                                    <m:sSubPr>
                                      <m:ctrlPr>
                                        <a:rPr lang="en-US" b="1" i="1" smtClean="0">
                                          <a:solidFill>
                                            <a:srgbClr val="8F0000"/>
                                          </a:solidFill>
                                          <a:effectLst/>
                                          <a:latin typeface="Cambria Math" panose="02040503050406030204" pitchFamily="18" charset="0"/>
                                          <a:ea typeface="Cambria Math" panose="02040503050406030204" pitchFamily="18" charset="0"/>
                                        </a:rPr>
                                      </m:ctrlPr>
                                    </m:sSubPr>
                                    <m:e>
                                      <m:r>
                                        <a:rPr lang="en-US" b="1" i="1">
                                          <a:solidFill>
                                            <a:srgbClr val="8F0000"/>
                                          </a:solidFill>
                                          <a:effectLst/>
                                          <a:latin typeface="Cambria Math" panose="02040503050406030204" pitchFamily="18" charset="0"/>
                                          <a:ea typeface="Cambria Math" panose="02040503050406030204" pitchFamily="18" charset="0"/>
                                        </a:rPr>
                                        <m:t>𝒏</m:t>
                                      </m:r>
                                    </m:e>
                                    <m:sub>
                                      <m:r>
                                        <a:rPr lang="en-US" b="1" i="1" smtClean="0">
                                          <a:solidFill>
                                            <a:srgbClr val="8F0000"/>
                                          </a:solidFill>
                                          <a:effectLst/>
                                          <a:latin typeface="Cambria Math" panose="02040503050406030204" pitchFamily="18" charset="0"/>
                                          <a:ea typeface="Cambria Math" panose="02040503050406030204" pitchFamily="18" charset="0"/>
                                        </a:rPr>
                                        <m:t>𝒑</m:t>
                                      </m:r>
                                    </m:sub>
                                  </m:sSub>
                                  <m:r>
                                    <a:rPr lang="en-US" b="0" i="1" smtClean="0">
                                      <a:effectLst/>
                                      <a:latin typeface="Cambria Math" panose="02040503050406030204" pitchFamily="18" charset="0"/>
                                    </a:rPr>
                                    <m:t>+</m:t>
                                  </m:r>
                                  <m:sSub>
                                    <m:sSubPr>
                                      <m:ctrlPr>
                                        <a:rPr lang="en-US" b="1" i="1">
                                          <a:solidFill>
                                            <a:srgbClr val="00008F"/>
                                          </a:solidFill>
                                          <a:effectLst/>
                                          <a:latin typeface="Cambria Math" panose="02040503050406030204" pitchFamily="18" charset="0"/>
                                          <a:ea typeface="Cambria Math" panose="02040503050406030204" pitchFamily="18" charset="0"/>
                                        </a:rPr>
                                      </m:ctrlPr>
                                    </m:sSubPr>
                                    <m:e>
                                      <m:r>
                                        <a:rPr lang="en-US" b="1" i="1">
                                          <a:solidFill>
                                            <a:srgbClr val="00008F"/>
                                          </a:solidFill>
                                          <a:effectLst/>
                                          <a:latin typeface="Cambria Math" panose="02040503050406030204" pitchFamily="18" charset="0"/>
                                          <a:ea typeface="Cambria Math" panose="02040503050406030204" pitchFamily="18" charset="0"/>
                                        </a:rPr>
                                        <m:t>𝒏</m:t>
                                      </m:r>
                                    </m:e>
                                    <m:sub>
                                      <m:r>
                                        <a:rPr lang="en-US" b="1" i="1">
                                          <a:solidFill>
                                            <a:srgbClr val="00008F"/>
                                          </a:solidFill>
                                          <a:effectLst/>
                                          <a:latin typeface="Cambria Math" panose="02040503050406030204" pitchFamily="18" charset="0"/>
                                          <a:ea typeface="Cambria Math" panose="02040503050406030204" pitchFamily="18" charset="0"/>
                                        </a:rPr>
                                        <m:t>𝒒</m:t>
                                      </m:r>
                                    </m:sub>
                                  </m:sSub>
                                  <m:r>
                                    <a:rPr lang="en-US" i="1">
                                      <a:effectLst/>
                                      <a:latin typeface="Cambria Math" panose="02040503050406030204" pitchFamily="18" charset="0"/>
                                    </a:rPr>
                                    <m:t>)</m:t>
                                  </m:r>
                                </m:e>
                              </m:d>
                            </m:e>
                            <m:sup>
                              <m:r>
                                <a:rPr lang="en-US" i="1">
                                  <a:effectLst/>
                                  <a:latin typeface="Cambria Math" panose="02040503050406030204" pitchFamily="18" charset="0"/>
                                </a:rPr>
                                <m:t>2</m:t>
                              </m:r>
                            </m:sup>
                          </m:sSup>
                        </m:e>
                      </m:func>
                    </m:oMath>
                  </m:oMathPara>
                </a14:m>
                <a:endParaRPr lang="en-US" dirty="0">
                  <a:effectLst/>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8056202" y="5465131"/>
                <a:ext cx="3947619" cy="59426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p:cNvSpPr txBox="1"/>
              <p:nvPr/>
            </p:nvSpPr>
            <p:spPr>
              <a:xfrm>
                <a:off x="1125934" y="5561152"/>
                <a:ext cx="206075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unc>
                        <m:funcPr>
                          <m:ctrlPr>
                            <a:rPr lang="en-US" b="0" i="1" smtClean="0">
                              <a:effectLst/>
                              <a:latin typeface="Cambria Math" panose="02040503050406030204" pitchFamily="18" charset="0"/>
                            </a:rPr>
                          </m:ctrlPr>
                        </m:funcPr>
                        <m:fName>
                          <m:r>
                            <m:rPr>
                              <m:sty m:val="p"/>
                            </m:rPr>
                            <a:rPr lang="en-US" b="0" i="0" smtClean="0">
                              <a:effectLst/>
                              <a:latin typeface="Cambria Math" panose="02040503050406030204" pitchFamily="18" charset="0"/>
                            </a:rPr>
                            <m:t>min</m:t>
                          </m:r>
                          <m:r>
                            <a:rPr lang="en-US" b="0" i="0" smtClean="0">
                              <a:effectLst/>
                              <a:latin typeface="Cambria Math" panose="02040503050406030204" pitchFamily="18" charset="0"/>
                            </a:rPr>
                            <m:t> </m:t>
                          </m:r>
                        </m:fName>
                        <m:e>
                          <m:sSup>
                            <m:sSupPr>
                              <m:ctrlPr>
                                <a:rPr lang="en-US" i="1">
                                  <a:effectLst/>
                                  <a:latin typeface="Cambria Math" panose="02040503050406030204" pitchFamily="18" charset="0"/>
                                </a:rPr>
                              </m:ctrlPr>
                            </m:sSupPr>
                            <m:e>
                              <m:d>
                                <m:dPr>
                                  <m:begChr m:val="‖"/>
                                  <m:endChr m:val="‖"/>
                                  <m:ctrlPr>
                                    <a:rPr lang="en-US" i="1">
                                      <a:effectLst/>
                                      <a:latin typeface="Cambria Math" panose="02040503050406030204" pitchFamily="18" charset="0"/>
                                    </a:rPr>
                                  </m:ctrlPr>
                                </m:dPr>
                                <m:e>
                                  <m:r>
                                    <a:rPr lang="en-US" b="1" i="1" smtClean="0">
                                      <a:solidFill>
                                        <a:srgbClr val="D10000"/>
                                      </a:solidFill>
                                      <a:effectLst/>
                                      <a:latin typeface="Cambria Math" panose="02040503050406030204" pitchFamily="18" charset="0"/>
                                    </a:rPr>
                                    <m:t>𝒑</m:t>
                                  </m:r>
                                  <m:r>
                                    <a:rPr lang="en-US" i="1">
                                      <a:effectLst/>
                                      <a:latin typeface="Cambria Math" panose="02040503050406030204" pitchFamily="18" charset="0"/>
                                    </a:rPr>
                                    <m:t>−</m:t>
                                  </m:r>
                                  <m:r>
                                    <a:rPr lang="en-US" b="1" i="1" smtClean="0">
                                      <a:solidFill>
                                        <a:srgbClr val="0000FF"/>
                                      </a:solidFill>
                                      <a:effectLst/>
                                      <a:latin typeface="Cambria Math" panose="02040503050406030204" pitchFamily="18" charset="0"/>
                                    </a:rPr>
                                    <m:t>𝒒</m:t>
                                  </m:r>
                                </m:e>
                              </m:d>
                            </m:e>
                            <m:sup>
                              <m:r>
                                <a:rPr lang="en-US" i="1">
                                  <a:effectLst/>
                                  <a:latin typeface="Cambria Math" panose="02040503050406030204" pitchFamily="18" charset="0"/>
                                </a:rPr>
                                <m:t>2</m:t>
                              </m:r>
                            </m:sup>
                          </m:sSup>
                        </m:e>
                      </m:func>
                    </m:oMath>
                  </m:oMathPara>
                </a14:m>
                <a:endParaRPr lang="en-US" dirty="0">
                  <a:effectLst/>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1125934" y="5561152"/>
                <a:ext cx="2060756" cy="461665"/>
              </a:xfrm>
              <a:prstGeom prst="rect">
                <a:avLst/>
              </a:prstGeom>
              <a:blipFill>
                <a:blip r:embed="rId5"/>
                <a:stretch>
                  <a:fillRect l="-296" b="-10526"/>
                </a:stretch>
              </a:blipFill>
            </p:spPr>
            <p:txBody>
              <a:bodyPr/>
              <a:lstStyle/>
              <a:p>
                <a:r>
                  <a:rPr lang="en-US">
                    <a:noFill/>
                  </a:rPr>
                  <a:t> </a:t>
                </a:r>
              </a:p>
            </p:txBody>
          </p:sp>
        </mc:Fallback>
      </mc:AlternateContent>
    </p:spTree>
    <p:extLst>
      <p:ext uri="{BB962C8B-B14F-4D97-AF65-F5344CB8AC3E}">
        <p14:creationId xmlns:p14="http://schemas.microsoft.com/office/powerpoint/2010/main" val="19046800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outVertical)">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wipe(up)">
                                      <p:cBhvr>
                                        <p:cTn id="12" dur="500"/>
                                        <p:tgtEl>
                                          <p:spTgt spid="45"/>
                                        </p:tgtEl>
                                      </p:cBhvr>
                                    </p:animEffect>
                                  </p:childTnLst>
                                </p:cTn>
                              </p:par>
                              <p:par>
                                <p:cTn id="13" presetID="22" presetClass="entr" presetSubtype="4" fill="hold" nodeType="with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wipe(down)">
                                      <p:cBhvr>
                                        <p:cTn id="1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 Long As We’re Making Things Symmetric…</a:t>
            </a:r>
            <a:endParaRPr lang="en-US" dirty="0"/>
          </a:p>
        </p:txBody>
      </p:sp>
      <p:sp>
        <p:nvSpPr>
          <p:cNvPr id="3" name="Content Placeholder 2"/>
          <p:cNvSpPr>
            <a:spLocks noGrp="1"/>
          </p:cNvSpPr>
          <p:nvPr>
            <p:ph idx="1"/>
          </p:nvPr>
        </p:nvSpPr>
        <p:spPr/>
        <p:txBody>
          <a:bodyPr/>
          <a:lstStyle/>
          <a:p>
            <a:endParaRPr lang="en-US" dirty="0" smtClean="0"/>
          </a:p>
          <a:p>
            <a:r>
              <a:rPr lang="en-US" dirty="0" smtClean="0"/>
              <a:t>Symmetrize the effect of rotations:</a:t>
            </a:r>
          </a:p>
          <a:p>
            <a:pPr marL="0" indent="0">
              <a:buNone/>
            </a:pPr>
            <a:endParaRPr lang="en-US" dirty="0"/>
          </a:p>
          <a:p>
            <a:endParaRPr lang="en-US" dirty="0" smtClean="0"/>
          </a:p>
          <a:p>
            <a:pPr marL="0" indent="0">
              <a:buNone/>
            </a:pPr>
            <a:endParaRPr lang="en-US" dirty="0" smtClean="0"/>
          </a:p>
          <a:p>
            <a:r>
              <a:rPr lang="en-US" dirty="0" smtClean="0"/>
              <a:t>Approximations and reduction to linear least squares (Gauss-Newton) are derived in paper</a:t>
            </a:r>
          </a:p>
          <a:p>
            <a:endParaRPr lang="en-US" dirty="0" smtClean="0"/>
          </a:p>
        </p:txBody>
      </p:sp>
      <mc:AlternateContent xmlns:mc="http://schemas.openxmlformats.org/markup-compatibility/2006" xmlns:a14="http://schemas.microsoft.com/office/drawing/2010/main">
        <mc:Choice Requires="a14">
          <p:sp>
            <p:nvSpPr>
              <p:cNvPr id="4" name="TextBox 3"/>
              <p:cNvSpPr txBox="1"/>
              <p:nvPr/>
            </p:nvSpPr>
            <p:spPr>
              <a:xfrm>
                <a:off x="2674408" y="2876107"/>
                <a:ext cx="6846746" cy="8962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b="0" i="1" smtClean="0">
                              <a:effectLst/>
                              <a:latin typeface="Cambria Math" panose="02040503050406030204" pitchFamily="18" charset="0"/>
                            </a:rPr>
                          </m:ctrlPr>
                        </m:funcPr>
                        <m:fName>
                          <m:r>
                            <m:rPr>
                              <m:sty m:val="p"/>
                            </m:rPr>
                            <a:rPr lang="en-US" b="0" i="0" smtClean="0">
                              <a:effectLst/>
                              <a:latin typeface="Cambria Math" panose="02040503050406030204" pitchFamily="18" charset="0"/>
                            </a:rPr>
                            <m:t>arg</m:t>
                          </m:r>
                        </m:fName>
                        <m:e>
                          <m:func>
                            <m:funcPr>
                              <m:ctrlPr>
                                <a:rPr lang="en-US" b="0" i="1" smtClean="0">
                                  <a:effectLst/>
                                  <a:latin typeface="Cambria Math" panose="02040503050406030204" pitchFamily="18" charset="0"/>
                                </a:rPr>
                              </m:ctrlPr>
                            </m:funcPr>
                            <m:fName>
                              <m:limLow>
                                <m:limLowPr>
                                  <m:ctrlPr>
                                    <a:rPr lang="en-US" b="0" i="1" smtClean="0">
                                      <a:effectLst/>
                                      <a:latin typeface="Cambria Math" panose="02040503050406030204" pitchFamily="18" charset="0"/>
                                    </a:rPr>
                                  </m:ctrlPr>
                                </m:limLowPr>
                                <m:e>
                                  <m:r>
                                    <m:rPr>
                                      <m:sty m:val="p"/>
                                    </m:rPr>
                                    <a:rPr lang="en-US" b="0" i="0" smtClean="0">
                                      <a:effectLst/>
                                      <a:latin typeface="Cambria Math" panose="02040503050406030204" pitchFamily="18" charset="0"/>
                                    </a:rPr>
                                    <m:t>min</m:t>
                                  </m:r>
                                </m:e>
                                <m:lim>
                                  <m:r>
                                    <a:rPr lang="en-US" b="1" i="0" smtClean="0">
                                      <a:effectLst/>
                                      <a:latin typeface="Cambria Math" panose="02040503050406030204" pitchFamily="18" charset="0"/>
                                    </a:rPr>
                                    <m:t>𝐑</m:t>
                                  </m:r>
                                  <m:r>
                                    <a:rPr lang="en-US" b="0" i="1" smtClean="0">
                                      <a:effectLst/>
                                      <a:latin typeface="Cambria Math" panose="02040503050406030204" pitchFamily="18" charset="0"/>
                                    </a:rPr>
                                    <m:t>,</m:t>
                                  </m:r>
                                  <m:r>
                                    <a:rPr lang="en-US" b="1" i="1" smtClean="0">
                                      <a:effectLst/>
                                      <a:latin typeface="Cambria Math" panose="02040503050406030204" pitchFamily="18" charset="0"/>
                                    </a:rPr>
                                    <m:t>𝒕</m:t>
                                  </m:r>
                                </m:lim>
                              </m:limLow>
                            </m:fName>
                            <m:e>
                              <m:nary>
                                <m:naryPr>
                                  <m:chr m:val="∑"/>
                                  <m:supHide m:val="on"/>
                                  <m:ctrlPr>
                                    <a:rPr lang="en-US" i="1" smtClean="0">
                                      <a:effectLst/>
                                      <a:latin typeface="Cambria Math" panose="02040503050406030204" pitchFamily="18" charset="0"/>
                                    </a:rPr>
                                  </m:ctrlPr>
                                </m:naryPr>
                                <m:sub>
                                  <m:r>
                                    <a:rPr lang="en-US" i="1">
                                      <a:effectLst/>
                                      <a:latin typeface="Cambria Math" panose="02040503050406030204" pitchFamily="18" charset="0"/>
                                    </a:rPr>
                                    <m:t>𝑖</m:t>
                                  </m:r>
                                </m:sub>
                                <m:sup/>
                                <m:e>
                                  <m:sSup>
                                    <m:sSupPr>
                                      <m:ctrlPr>
                                        <a:rPr lang="en-US" i="1" smtClean="0">
                                          <a:effectLst/>
                                          <a:latin typeface="Cambria Math" panose="02040503050406030204" pitchFamily="18" charset="0"/>
                                        </a:rPr>
                                      </m:ctrlPr>
                                    </m:sSupPr>
                                    <m:e>
                                      <m:d>
                                        <m:dPr>
                                          <m:begChr m:val="["/>
                                          <m:endChr m:val="]"/>
                                          <m:ctrlPr>
                                            <a:rPr lang="en-US" i="1" smtClean="0">
                                              <a:effectLst/>
                                              <a:latin typeface="Cambria Math" panose="02040503050406030204" pitchFamily="18" charset="0"/>
                                            </a:rPr>
                                          </m:ctrlPr>
                                        </m:dPr>
                                        <m:e>
                                          <m:r>
                                            <a:rPr lang="en-US" i="1">
                                              <a:effectLst/>
                                              <a:latin typeface="Cambria Math" panose="02040503050406030204" pitchFamily="18" charset="0"/>
                                            </a:rPr>
                                            <m:t>(</m:t>
                                          </m:r>
                                          <m:r>
                                            <a:rPr lang="en-US" b="1" i="0" smtClean="0">
                                              <a:effectLst/>
                                              <a:latin typeface="Cambria Math" panose="02040503050406030204" pitchFamily="18" charset="0"/>
                                            </a:rPr>
                                            <m:t>𝐑</m:t>
                                          </m:r>
                                          <m:sSub>
                                            <m:sSubPr>
                                              <m:ctrlPr>
                                                <a:rPr lang="en-US" b="1" i="1" smtClean="0">
                                                  <a:solidFill>
                                                    <a:srgbClr val="D10000"/>
                                                  </a:solidFill>
                                                  <a:effectLst/>
                                                  <a:latin typeface="Cambria Math" panose="02040503050406030204" pitchFamily="18" charset="0"/>
                                                </a:rPr>
                                              </m:ctrlPr>
                                            </m:sSubPr>
                                            <m:e>
                                              <m:r>
                                                <a:rPr lang="en-US" b="1" i="1">
                                                  <a:solidFill>
                                                    <a:srgbClr val="D10000"/>
                                                  </a:solidFill>
                                                  <a:effectLst/>
                                                  <a:latin typeface="Cambria Math" panose="02040503050406030204" pitchFamily="18" charset="0"/>
                                                </a:rPr>
                                                <m:t>𝒑</m:t>
                                              </m:r>
                                            </m:e>
                                            <m:sub>
                                              <m:r>
                                                <a:rPr lang="en-US" b="1" i="1" smtClean="0">
                                                  <a:solidFill>
                                                    <a:srgbClr val="D10000"/>
                                                  </a:solidFill>
                                                  <a:effectLst/>
                                                  <a:latin typeface="Cambria Math" panose="02040503050406030204" pitchFamily="18" charset="0"/>
                                                </a:rPr>
                                                <m:t>𝒊</m:t>
                                              </m:r>
                                            </m:sub>
                                          </m:sSub>
                                          <m:r>
                                            <a:rPr lang="en-US" i="1">
                                              <a:effectLst/>
                                              <a:latin typeface="Cambria Math" panose="02040503050406030204" pitchFamily="18" charset="0"/>
                                            </a:rPr>
                                            <m:t>−</m:t>
                                          </m:r>
                                          <m:sSup>
                                            <m:sSupPr>
                                              <m:ctrlPr>
                                                <a:rPr lang="en-US" b="1" i="1" smtClean="0">
                                                  <a:solidFill>
                                                    <a:srgbClr val="D10000"/>
                                                  </a:solidFill>
                                                  <a:effectLst/>
                                                  <a:latin typeface="Cambria Math" panose="02040503050406030204" pitchFamily="18" charset="0"/>
                                                </a:rPr>
                                              </m:ctrlPr>
                                            </m:sSupPr>
                                            <m:e>
                                              <m:r>
                                                <a:rPr lang="en-US" b="1">
                                                  <a:effectLst/>
                                                  <a:latin typeface="Cambria Math" panose="02040503050406030204" pitchFamily="18" charset="0"/>
                                                </a:rPr>
                                                <m:t>𝐑</m:t>
                                              </m:r>
                                            </m:e>
                                            <m:sup>
                                              <m:r>
                                                <a:rPr lang="en-US" b="0" i="0" smtClean="0">
                                                  <a:effectLst/>
                                                  <a:latin typeface="Cambria Math" panose="02040503050406030204" pitchFamily="18" charset="0"/>
                                                </a:rPr>
                                                <m:t>−1</m:t>
                                              </m:r>
                                            </m:sup>
                                          </m:sSup>
                                          <m:sSub>
                                            <m:sSubPr>
                                              <m:ctrlPr>
                                                <a:rPr lang="en-US" b="0" i="1" smtClean="0">
                                                  <a:solidFill>
                                                    <a:srgbClr val="0000FF"/>
                                                  </a:solidFill>
                                                  <a:effectLst/>
                                                  <a:latin typeface="Cambria Math" panose="02040503050406030204" pitchFamily="18" charset="0"/>
                                                </a:rPr>
                                              </m:ctrlPr>
                                            </m:sSubPr>
                                            <m:e>
                                              <m:r>
                                                <a:rPr lang="en-US" b="1" i="1">
                                                  <a:solidFill>
                                                    <a:srgbClr val="0000FF"/>
                                                  </a:solidFill>
                                                  <a:effectLst/>
                                                  <a:latin typeface="Cambria Math" panose="02040503050406030204" pitchFamily="18" charset="0"/>
                                                </a:rPr>
                                                <m:t>𝒒</m:t>
                                              </m:r>
                                            </m:e>
                                            <m:sub>
                                              <m:r>
                                                <a:rPr lang="en-US" b="0" i="1" smtClean="0">
                                                  <a:solidFill>
                                                    <a:srgbClr val="0000FF"/>
                                                  </a:solidFill>
                                                  <a:effectLst/>
                                                  <a:latin typeface="Cambria Math" panose="02040503050406030204" pitchFamily="18" charset="0"/>
                                                </a:rPr>
                                                <m:t>𝑖</m:t>
                                              </m:r>
                                            </m:sub>
                                          </m:sSub>
                                          <m:r>
                                            <a:rPr lang="en-US" b="0" i="1" smtClean="0">
                                              <a:effectLst/>
                                              <a:latin typeface="Cambria Math" panose="02040503050406030204" pitchFamily="18" charset="0"/>
                                            </a:rPr>
                                            <m:t>+</m:t>
                                          </m:r>
                                          <m:r>
                                            <a:rPr lang="en-US" b="1" i="1" smtClean="0">
                                              <a:effectLst/>
                                              <a:latin typeface="Cambria Math" panose="02040503050406030204" pitchFamily="18" charset="0"/>
                                            </a:rPr>
                                            <m:t>𝒕</m:t>
                                          </m:r>
                                          <m:r>
                                            <a:rPr lang="en-US" i="1">
                                              <a:effectLst/>
                                              <a:latin typeface="Cambria Math" panose="02040503050406030204" pitchFamily="18" charset="0"/>
                                            </a:rPr>
                                            <m:t>)</m:t>
                                          </m:r>
                                          <m:r>
                                            <a:rPr lang="en-US" i="1">
                                              <a:effectLst/>
                                              <a:latin typeface="Cambria Math" panose="02040503050406030204" pitchFamily="18" charset="0"/>
                                              <a:ea typeface="Cambria Math" panose="02040503050406030204" pitchFamily="18" charset="0"/>
                                            </a:rPr>
                                            <m:t>∙</m:t>
                                          </m:r>
                                          <m:r>
                                            <a:rPr lang="en-US" i="1">
                                              <a:effectLst/>
                                              <a:latin typeface="Cambria Math" panose="02040503050406030204" pitchFamily="18" charset="0"/>
                                            </a:rPr>
                                            <m:t>(</m:t>
                                          </m:r>
                                          <m:r>
                                            <a:rPr lang="en-US" b="1">
                                              <a:effectLst/>
                                              <a:latin typeface="Cambria Math" panose="02040503050406030204" pitchFamily="18" charset="0"/>
                                            </a:rPr>
                                            <m:t>𝐑</m:t>
                                          </m:r>
                                          <m:sSub>
                                            <m:sSubPr>
                                              <m:ctrlPr>
                                                <a:rPr lang="en-US" b="1" i="1">
                                                  <a:solidFill>
                                                    <a:srgbClr val="8F0000"/>
                                                  </a:solidFill>
                                                  <a:effectLst/>
                                                  <a:latin typeface="Cambria Math" panose="02040503050406030204" pitchFamily="18" charset="0"/>
                                                  <a:ea typeface="Cambria Math" panose="02040503050406030204" pitchFamily="18" charset="0"/>
                                                </a:rPr>
                                              </m:ctrlPr>
                                            </m:sSubPr>
                                            <m:e>
                                              <m:r>
                                                <a:rPr lang="en-US" b="1" i="1">
                                                  <a:solidFill>
                                                    <a:srgbClr val="8F0000"/>
                                                  </a:solidFill>
                                                  <a:effectLst/>
                                                  <a:latin typeface="Cambria Math" panose="02040503050406030204" pitchFamily="18" charset="0"/>
                                                  <a:ea typeface="Cambria Math" panose="02040503050406030204" pitchFamily="18" charset="0"/>
                                                </a:rPr>
                                                <m:t>𝒏</m:t>
                                              </m:r>
                                            </m:e>
                                            <m:sub>
                                              <m:r>
                                                <a:rPr lang="en-US" b="1" i="1">
                                                  <a:solidFill>
                                                    <a:srgbClr val="8F0000"/>
                                                  </a:solidFill>
                                                  <a:effectLst/>
                                                  <a:latin typeface="Cambria Math" panose="02040503050406030204" pitchFamily="18" charset="0"/>
                                                  <a:ea typeface="Cambria Math" panose="02040503050406030204" pitchFamily="18" charset="0"/>
                                                </a:rPr>
                                                <m:t>𝒑</m:t>
                                              </m:r>
                                              <m:r>
                                                <a:rPr lang="en-US" b="1" i="1" smtClean="0">
                                                  <a:solidFill>
                                                    <a:srgbClr val="8F0000"/>
                                                  </a:solidFill>
                                                  <a:effectLst/>
                                                  <a:latin typeface="Cambria Math" panose="02040503050406030204" pitchFamily="18" charset="0"/>
                                                  <a:ea typeface="Cambria Math" panose="02040503050406030204" pitchFamily="18" charset="0"/>
                                                </a:rPr>
                                                <m:t>,</m:t>
                                              </m:r>
                                              <m:r>
                                                <a:rPr lang="en-US" b="1" i="1" smtClean="0">
                                                  <a:solidFill>
                                                    <a:srgbClr val="8F0000"/>
                                                  </a:solidFill>
                                                  <a:effectLst/>
                                                  <a:latin typeface="Cambria Math" panose="02040503050406030204" pitchFamily="18" charset="0"/>
                                                  <a:ea typeface="Cambria Math" panose="02040503050406030204" pitchFamily="18" charset="0"/>
                                                </a:rPr>
                                                <m:t>𝒊</m:t>
                                              </m:r>
                                            </m:sub>
                                          </m:sSub>
                                          <m:r>
                                            <a:rPr lang="en-US" i="1">
                                              <a:effectLst/>
                                              <a:latin typeface="Cambria Math" panose="02040503050406030204" pitchFamily="18" charset="0"/>
                                            </a:rPr>
                                            <m:t>+</m:t>
                                          </m:r>
                                          <m:sSup>
                                            <m:sSupPr>
                                              <m:ctrlPr>
                                                <a:rPr lang="en-US" b="1" i="1" smtClean="0">
                                                  <a:solidFill>
                                                    <a:srgbClr val="8F0000"/>
                                                  </a:solidFill>
                                                  <a:effectLst/>
                                                  <a:latin typeface="Cambria Math" panose="02040503050406030204" pitchFamily="18" charset="0"/>
                                                  <a:ea typeface="Cambria Math" panose="02040503050406030204" pitchFamily="18" charset="0"/>
                                                </a:rPr>
                                              </m:ctrlPr>
                                            </m:sSupPr>
                                            <m:e>
                                              <m:r>
                                                <a:rPr lang="en-US" b="1" i="0" smtClean="0">
                                                  <a:effectLst/>
                                                  <a:latin typeface="Cambria Math" panose="02040503050406030204" pitchFamily="18" charset="0"/>
                                                </a:rPr>
                                                <m:t>𝐑</m:t>
                                              </m:r>
                                            </m:e>
                                            <m:sup>
                                              <m:r>
                                                <a:rPr lang="en-US" b="0" i="1" smtClean="0">
                                                  <a:effectLst/>
                                                  <a:latin typeface="Cambria Math" panose="02040503050406030204" pitchFamily="18" charset="0"/>
                                                </a:rPr>
                                                <m:t>−1</m:t>
                                              </m:r>
                                            </m:sup>
                                          </m:sSup>
                                          <m:sSub>
                                            <m:sSubPr>
                                              <m:ctrlPr>
                                                <a:rPr lang="en-US" b="1" i="1">
                                                  <a:solidFill>
                                                    <a:srgbClr val="00008F"/>
                                                  </a:solidFill>
                                                  <a:effectLst/>
                                                  <a:latin typeface="Cambria Math" panose="02040503050406030204" pitchFamily="18" charset="0"/>
                                                  <a:ea typeface="Cambria Math" panose="02040503050406030204" pitchFamily="18" charset="0"/>
                                                </a:rPr>
                                              </m:ctrlPr>
                                            </m:sSubPr>
                                            <m:e>
                                              <m:r>
                                                <a:rPr lang="en-US" b="1" i="1">
                                                  <a:solidFill>
                                                    <a:srgbClr val="00008F"/>
                                                  </a:solidFill>
                                                  <a:effectLst/>
                                                  <a:latin typeface="Cambria Math" panose="02040503050406030204" pitchFamily="18" charset="0"/>
                                                  <a:ea typeface="Cambria Math" panose="02040503050406030204" pitchFamily="18" charset="0"/>
                                                </a:rPr>
                                                <m:t>𝒏</m:t>
                                              </m:r>
                                            </m:e>
                                            <m:sub>
                                              <m:r>
                                                <a:rPr lang="en-US" b="1" i="1">
                                                  <a:solidFill>
                                                    <a:srgbClr val="00008F"/>
                                                  </a:solidFill>
                                                  <a:effectLst/>
                                                  <a:latin typeface="Cambria Math" panose="02040503050406030204" pitchFamily="18" charset="0"/>
                                                  <a:ea typeface="Cambria Math" panose="02040503050406030204" pitchFamily="18" charset="0"/>
                                                </a:rPr>
                                                <m:t>𝒒</m:t>
                                              </m:r>
                                              <m:r>
                                                <a:rPr lang="en-US" b="1" i="1" smtClean="0">
                                                  <a:solidFill>
                                                    <a:srgbClr val="00008F"/>
                                                  </a:solidFill>
                                                  <a:effectLst/>
                                                  <a:latin typeface="Cambria Math" panose="02040503050406030204" pitchFamily="18" charset="0"/>
                                                  <a:ea typeface="Cambria Math" panose="02040503050406030204" pitchFamily="18" charset="0"/>
                                                </a:rPr>
                                                <m:t>,</m:t>
                                              </m:r>
                                              <m:r>
                                                <a:rPr lang="en-US" b="1" i="1" smtClean="0">
                                                  <a:solidFill>
                                                    <a:srgbClr val="00008F"/>
                                                  </a:solidFill>
                                                  <a:effectLst/>
                                                  <a:latin typeface="Cambria Math" panose="02040503050406030204" pitchFamily="18" charset="0"/>
                                                  <a:ea typeface="Cambria Math" panose="02040503050406030204" pitchFamily="18" charset="0"/>
                                                </a:rPr>
                                                <m:t>𝒊</m:t>
                                              </m:r>
                                            </m:sub>
                                          </m:sSub>
                                          <m:r>
                                            <a:rPr lang="en-US" i="1">
                                              <a:effectLst/>
                                              <a:latin typeface="Cambria Math" panose="02040503050406030204" pitchFamily="18" charset="0"/>
                                            </a:rPr>
                                            <m:t>)</m:t>
                                          </m:r>
                                        </m:e>
                                      </m:d>
                                    </m:e>
                                    <m:sup>
                                      <m:r>
                                        <a:rPr lang="en-US" b="0" i="1" smtClean="0">
                                          <a:effectLst/>
                                          <a:latin typeface="Cambria Math" panose="02040503050406030204" pitchFamily="18" charset="0"/>
                                        </a:rPr>
                                        <m:t>2</m:t>
                                      </m:r>
                                    </m:sup>
                                  </m:sSup>
                                </m:e>
                              </m:nary>
                            </m:e>
                          </m:func>
                        </m:e>
                      </m:func>
                    </m:oMath>
                  </m:oMathPara>
                </a14:m>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2674408" y="2876107"/>
                <a:ext cx="6846746" cy="896207"/>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752714707"/>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3D Model Acquisition Pipeline</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04760" y="3046412"/>
            <a:ext cx="2267170" cy="2212975"/>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360" y="3052184"/>
            <a:ext cx="2646497" cy="2212975"/>
          </a:xfrm>
          <a:prstGeom prst="rect">
            <a:avLst/>
          </a:prstGeom>
        </p:spPr>
      </p:pic>
      <p:sp>
        <p:nvSpPr>
          <p:cNvPr id="6" name="TextBox 5"/>
          <p:cNvSpPr txBox="1"/>
          <p:nvPr/>
        </p:nvSpPr>
        <p:spPr>
          <a:xfrm>
            <a:off x="13749" y="5366354"/>
            <a:ext cx="2800767" cy="523220"/>
          </a:xfrm>
          <a:prstGeom prst="rect">
            <a:avLst/>
          </a:prstGeom>
          <a:noFill/>
        </p:spPr>
        <p:txBody>
          <a:bodyPr wrap="none" rtlCol="0">
            <a:spAutoFit/>
          </a:bodyPr>
          <a:lstStyle/>
          <a:p>
            <a:r>
              <a:rPr lang="en-US" sz="2800" dirty="0" smtClean="0">
                <a:effectLst/>
              </a:rPr>
              <a:t>Raw Range Scans</a:t>
            </a:r>
            <a:endParaRPr lang="en-US" sz="2800" dirty="0">
              <a:effectLst/>
            </a:endParaRPr>
          </a:p>
        </p:txBody>
      </p:sp>
      <p:sp>
        <p:nvSpPr>
          <p:cNvPr id="7" name="TextBox 6"/>
          <p:cNvSpPr txBox="1"/>
          <p:nvPr/>
        </p:nvSpPr>
        <p:spPr>
          <a:xfrm>
            <a:off x="10075772" y="5366353"/>
            <a:ext cx="1725152" cy="523220"/>
          </a:xfrm>
          <a:prstGeom prst="rect">
            <a:avLst/>
          </a:prstGeom>
          <a:noFill/>
        </p:spPr>
        <p:txBody>
          <a:bodyPr wrap="none" rtlCol="0">
            <a:spAutoFit/>
          </a:bodyPr>
          <a:lstStyle/>
          <a:p>
            <a:r>
              <a:rPr lang="en-US" sz="2800" dirty="0" smtClean="0">
                <a:effectLst/>
              </a:rPr>
              <a:t>3D Model</a:t>
            </a:r>
            <a:endParaRPr lang="en-US" sz="2800" dirty="0">
              <a:effectLst/>
            </a:endParaRPr>
          </a:p>
        </p:txBody>
      </p:sp>
      <p:grpSp>
        <p:nvGrpSpPr>
          <p:cNvPr id="12" name="Group 11"/>
          <p:cNvGrpSpPr/>
          <p:nvPr/>
        </p:nvGrpSpPr>
        <p:grpSpPr>
          <a:xfrm>
            <a:off x="2305878" y="1780786"/>
            <a:ext cx="7666383" cy="3478600"/>
            <a:chOff x="2305878" y="1780786"/>
            <a:chExt cx="7666383" cy="3478600"/>
          </a:xfrm>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9902" y="3046411"/>
              <a:ext cx="2264648" cy="2212975"/>
            </a:xfrm>
            <a:prstGeom prst="rect">
              <a:avLst/>
            </a:prstGeom>
          </p:spPr>
        </p:pic>
        <p:sp>
          <p:nvSpPr>
            <p:cNvPr id="8" name="Freeform 7"/>
            <p:cNvSpPr/>
            <p:nvPr/>
          </p:nvSpPr>
          <p:spPr>
            <a:xfrm>
              <a:off x="2305878" y="2280866"/>
              <a:ext cx="3180522" cy="510363"/>
            </a:xfrm>
            <a:custGeom>
              <a:avLst/>
              <a:gdLst>
                <a:gd name="connsiteX0" fmla="*/ 0 w 4146698"/>
                <a:gd name="connsiteY0" fmla="*/ 510363 h 510363"/>
                <a:gd name="connsiteX1" fmla="*/ 2062716 w 4146698"/>
                <a:gd name="connsiteY1" fmla="*/ 0 h 510363"/>
                <a:gd name="connsiteX2" fmla="*/ 4146698 w 4146698"/>
                <a:gd name="connsiteY2" fmla="*/ 510363 h 510363"/>
              </a:gdLst>
              <a:ahLst/>
              <a:cxnLst>
                <a:cxn ang="0">
                  <a:pos x="connsiteX0" y="connsiteY0"/>
                </a:cxn>
                <a:cxn ang="0">
                  <a:pos x="connsiteX1" y="connsiteY1"/>
                </a:cxn>
                <a:cxn ang="0">
                  <a:pos x="connsiteX2" y="connsiteY2"/>
                </a:cxn>
              </a:cxnLst>
              <a:rect l="l" t="t" r="r" b="b"/>
              <a:pathLst>
                <a:path w="4146698" h="510363">
                  <a:moveTo>
                    <a:pt x="0" y="510363"/>
                  </a:moveTo>
                  <a:cubicBezTo>
                    <a:pt x="685800" y="255181"/>
                    <a:pt x="1371600" y="0"/>
                    <a:pt x="2062716" y="0"/>
                  </a:cubicBezTo>
                  <a:cubicBezTo>
                    <a:pt x="2753832" y="0"/>
                    <a:pt x="3450265" y="255181"/>
                    <a:pt x="4146698" y="510363"/>
                  </a:cubicBezTo>
                </a:path>
              </a:pathLst>
            </a:custGeom>
            <a:noFill/>
            <a:ln w="57150">
              <a:solidFill>
                <a:schemeClr val="accent2"/>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6791739" y="2280865"/>
              <a:ext cx="3180522" cy="510363"/>
            </a:xfrm>
            <a:custGeom>
              <a:avLst/>
              <a:gdLst>
                <a:gd name="connsiteX0" fmla="*/ 0 w 4146698"/>
                <a:gd name="connsiteY0" fmla="*/ 510363 h 510363"/>
                <a:gd name="connsiteX1" fmla="*/ 2062716 w 4146698"/>
                <a:gd name="connsiteY1" fmla="*/ 0 h 510363"/>
                <a:gd name="connsiteX2" fmla="*/ 4146698 w 4146698"/>
                <a:gd name="connsiteY2" fmla="*/ 510363 h 510363"/>
              </a:gdLst>
              <a:ahLst/>
              <a:cxnLst>
                <a:cxn ang="0">
                  <a:pos x="connsiteX0" y="connsiteY0"/>
                </a:cxn>
                <a:cxn ang="0">
                  <a:pos x="connsiteX1" y="connsiteY1"/>
                </a:cxn>
                <a:cxn ang="0">
                  <a:pos x="connsiteX2" y="connsiteY2"/>
                </a:cxn>
              </a:cxnLst>
              <a:rect l="l" t="t" r="r" b="b"/>
              <a:pathLst>
                <a:path w="4146698" h="510363">
                  <a:moveTo>
                    <a:pt x="0" y="510363"/>
                  </a:moveTo>
                  <a:cubicBezTo>
                    <a:pt x="685800" y="255181"/>
                    <a:pt x="1371600" y="0"/>
                    <a:pt x="2062716" y="0"/>
                  </a:cubicBezTo>
                  <a:cubicBezTo>
                    <a:pt x="2753832" y="0"/>
                    <a:pt x="3450265" y="255181"/>
                    <a:pt x="4146698" y="510363"/>
                  </a:cubicBezTo>
                </a:path>
              </a:pathLst>
            </a:custGeom>
            <a:noFill/>
            <a:ln w="57150">
              <a:solidFill>
                <a:schemeClr val="accent2"/>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255579" y="1780786"/>
              <a:ext cx="1281120" cy="400110"/>
            </a:xfrm>
            <a:prstGeom prst="rect">
              <a:avLst/>
            </a:prstGeom>
            <a:noFill/>
          </p:spPr>
          <p:txBody>
            <a:bodyPr wrap="none" rtlCol="0">
              <a:spAutoFit/>
            </a:bodyPr>
            <a:lstStyle/>
            <a:p>
              <a:r>
                <a:rPr lang="en-US" sz="2000" dirty="0" smtClean="0">
                  <a:solidFill>
                    <a:schemeClr val="accent2">
                      <a:lumMod val="50000"/>
                    </a:schemeClr>
                  </a:solidFill>
                  <a:effectLst/>
                </a:rPr>
                <a:t>Alignment</a:t>
              </a:r>
              <a:endParaRPr lang="en-US" sz="2000" dirty="0">
                <a:solidFill>
                  <a:schemeClr val="accent2">
                    <a:lumMod val="50000"/>
                  </a:schemeClr>
                </a:solidFill>
                <a:effectLst/>
              </a:endParaRPr>
            </a:p>
          </p:txBody>
        </p:sp>
        <p:sp>
          <p:nvSpPr>
            <p:cNvPr id="11" name="TextBox 10"/>
            <p:cNvSpPr txBox="1"/>
            <p:nvPr/>
          </p:nvSpPr>
          <p:spPr>
            <a:xfrm>
              <a:off x="7850445" y="1780786"/>
              <a:ext cx="1063112" cy="400110"/>
            </a:xfrm>
            <a:prstGeom prst="rect">
              <a:avLst/>
            </a:prstGeom>
            <a:noFill/>
          </p:spPr>
          <p:txBody>
            <a:bodyPr wrap="none" rtlCol="0">
              <a:spAutoFit/>
            </a:bodyPr>
            <a:lstStyle/>
            <a:p>
              <a:r>
                <a:rPr lang="en-US" sz="2000" dirty="0" smtClean="0">
                  <a:solidFill>
                    <a:schemeClr val="accent2">
                      <a:lumMod val="50000"/>
                    </a:schemeClr>
                  </a:solidFill>
                  <a:effectLst/>
                </a:rPr>
                <a:t>Merging</a:t>
              </a:r>
              <a:endParaRPr lang="en-US" sz="2000" dirty="0">
                <a:solidFill>
                  <a:schemeClr val="accent2">
                    <a:lumMod val="50000"/>
                  </a:schemeClr>
                </a:solidFill>
                <a:effectLst/>
              </a:endParaRPr>
            </a:p>
          </p:txBody>
        </p:sp>
      </p:grpSp>
      <p:sp>
        <p:nvSpPr>
          <p:cNvPr id="13" name="TextBox 12"/>
          <p:cNvSpPr txBox="1"/>
          <p:nvPr/>
        </p:nvSpPr>
        <p:spPr>
          <a:xfrm>
            <a:off x="9376934" y="6312581"/>
            <a:ext cx="2815066" cy="461665"/>
          </a:xfrm>
          <a:prstGeom prst="rect">
            <a:avLst/>
          </a:prstGeom>
          <a:noFill/>
        </p:spPr>
        <p:txBody>
          <a:bodyPr wrap="none" rtlCol="0">
            <a:spAutoFit/>
          </a:bodyPr>
          <a:lstStyle/>
          <a:p>
            <a:pPr algn="r"/>
            <a:r>
              <a:rPr lang="en-US" dirty="0" smtClean="0">
                <a:solidFill>
                  <a:schemeClr val="accent1"/>
                </a:solidFill>
                <a:effectLst/>
              </a:rPr>
              <a:t>[Turk &amp; </a:t>
            </a:r>
            <a:r>
              <a:rPr lang="en-US" dirty="0" err="1" smtClean="0">
                <a:solidFill>
                  <a:schemeClr val="accent1"/>
                </a:solidFill>
                <a:effectLst/>
              </a:rPr>
              <a:t>Levoy</a:t>
            </a:r>
            <a:r>
              <a:rPr lang="en-US" dirty="0" smtClean="0">
                <a:solidFill>
                  <a:schemeClr val="accent1"/>
                </a:solidFill>
                <a:effectLst/>
              </a:rPr>
              <a:t> 1994]</a:t>
            </a:r>
            <a:endParaRPr lang="en-US" dirty="0">
              <a:solidFill>
                <a:schemeClr val="accent1"/>
              </a:solidFill>
              <a:effectLst/>
            </a:endParaRPr>
          </a:p>
        </p:txBody>
      </p:sp>
    </p:spTree>
    <p:extLst>
      <p:ext uri="{BB962C8B-B14F-4D97-AF65-F5344CB8AC3E}">
        <p14:creationId xmlns:p14="http://schemas.microsoft.com/office/powerpoint/2010/main" val="41485263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 of Different Metrics</a:t>
            </a:r>
            <a:endParaRPr lang="en-US" dirty="0"/>
          </a:p>
        </p:txBody>
      </p:sp>
      <p:grpSp>
        <p:nvGrpSpPr>
          <p:cNvPr id="24" name="Group 23"/>
          <p:cNvGrpSpPr/>
          <p:nvPr/>
        </p:nvGrpSpPr>
        <p:grpSpPr>
          <a:xfrm>
            <a:off x="239088" y="2606743"/>
            <a:ext cx="2729484" cy="2979853"/>
            <a:chOff x="239088" y="2491663"/>
            <a:chExt cx="2729484" cy="2979853"/>
          </a:xfrm>
        </p:grpSpPr>
        <p:sp>
          <p:nvSpPr>
            <p:cNvPr id="4" name="TextBox 3"/>
            <p:cNvSpPr txBox="1"/>
            <p:nvPr/>
          </p:nvSpPr>
          <p:spPr>
            <a:xfrm>
              <a:off x="276383" y="4948296"/>
              <a:ext cx="2654894" cy="523220"/>
            </a:xfrm>
            <a:prstGeom prst="rect">
              <a:avLst/>
            </a:prstGeom>
            <a:noFill/>
          </p:spPr>
          <p:txBody>
            <a:bodyPr wrap="none" rtlCol="0">
              <a:spAutoFit/>
            </a:bodyPr>
            <a:lstStyle/>
            <a:p>
              <a:r>
                <a:rPr lang="en-US" sz="2800" dirty="0" smtClean="0">
                  <a:effectLst/>
                </a:rPr>
                <a:t>Initial Alignment</a:t>
              </a:r>
              <a:endParaRPr lang="en-US" sz="2800" dirty="0">
                <a:effectLst/>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088" y="2491663"/>
              <a:ext cx="2729484" cy="2429447"/>
            </a:xfrm>
            <a:prstGeom prst="rect">
              <a:avLst/>
            </a:prstGeom>
          </p:spPr>
        </p:pic>
      </p:grpSp>
      <p:grpSp>
        <p:nvGrpSpPr>
          <p:cNvPr id="14" name="Group 13"/>
          <p:cNvGrpSpPr/>
          <p:nvPr/>
        </p:nvGrpSpPr>
        <p:grpSpPr>
          <a:xfrm>
            <a:off x="3238084" y="1403846"/>
            <a:ext cx="3194912" cy="5385647"/>
            <a:chOff x="3238084" y="1403846"/>
            <a:chExt cx="3194912" cy="5385647"/>
          </a:xfrm>
        </p:grpSpPr>
        <p:grpSp>
          <p:nvGrpSpPr>
            <p:cNvPr id="10" name="Group 9"/>
            <p:cNvGrpSpPr/>
            <p:nvPr/>
          </p:nvGrpSpPr>
          <p:grpSpPr>
            <a:xfrm>
              <a:off x="3238084" y="1565998"/>
              <a:ext cx="461665" cy="4280902"/>
              <a:chOff x="3238084" y="1565998"/>
              <a:chExt cx="461665" cy="4280902"/>
            </a:xfrm>
          </p:grpSpPr>
          <p:sp>
            <p:nvSpPr>
              <p:cNvPr id="28" name="TextBox 27"/>
              <p:cNvSpPr txBox="1"/>
              <p:nvPr/>
            </p:nvSpPr>
            <p:spPr>
              <a:xfrm rot="16200000">
                <a:off x="2454921" y="2349161"/>
                <a:ext cx="2027991" cy="461665"/>
              </a:xfrm>
              <a:prstGeom prst="rect">
                <a:avLst/>
              </a:prstGeom>
              <a:noFill/>
            </p:spPr>
            <p:txBody>
              <a:bodyPr wrap="none" rtlCol="0">
                <a:spAutoFit/>
              </a:bodyPr>
              <a:lstStyle/>
              <a:p>
                <a:r>
                  <a:rPr lang="en-US" dirty="0" smtClean="0">
                    <a:solidFill>
                      <a:schemeClr val="accent2">
                        <a:lumMod val="50000"/>
                      </a:schemeClr>
                    </a:solidFill>
                    <a:effectLst/>
                  </a:rPr>
                  <a:t>Point-to-plane</a:t>
                </a:r>
                <a:endParaRPr lang="en-US" dirty="0">
                  <a:solidFill>
                    <a:schemeClr val="accent2">
                      <a:lumMod val="50000"/>
                    </a:schemeClr>
                  </a:solidFill>
                  <a:effectLst/>
                </a:endParaRPr>
              </a:p>
            </p:txBody>
          </p:sp>
          <p:sp>
            <p:nvSpPr>
              <p:cNvPr id="29" name="TextBox 28"/>
              <p:cNvSpPr txBox="1"/>
              <p:nvPr/>
            </p:nvSpPr>
            <p:spPr>
              <a:xfrm rot="16200000">
                <a:off x="2656034" y="4803184"/>
                <a:ext cx="1625766" cy="461665"/>
              </a:xfrm>
              <a:prstGeom prst="rect">
                <a:avLst/>
              </a:prstGeom>
              <a:noFill/>
            </p:spPr>
            <p:txBody>
              <a:bodyPr wrap="none" rtlCol="0">
                <a:spAutoFit/>
              </a:bodyPr>
              <a:lstStyle/>
              <a:p>
                <a:r>
                  <a:rPr lang="en-US" b="1" dirty="0" smtClean="0">
                    <a:solidFill>
                      <a:schemeClr val="accent2">
                        <a:lumMod val="50000"/>
                      </a:schemeClr>
                    </a:solidFill>
                    <a:effectLst/>
                  </a:rPr>
                  <a:t>Symmetric</a:t>
                </a:r>
                <a:endParaRPr lang="en-US" b="1" dirty="0">
                  <a:solidFill>
                    <a:schemeClr val="accent2">
                      <a:lumMod val="50000"/>
                    </a:schemeClr>
                  </a:solidFill>
                  <a:effectLst/>
                </a:endParaRPr>
              </a:p>
            </p:txBody>
          </p:sp>
        </p:grpSp>
        <p:grpSp>
          <p:nvGrpSpPr>
            <p:cNvPr id="11" name="Group 10"/>
            <p:cNvGrpSpPr/>
            <p:nvPr/>
          </p:nvGrpSpPr>
          <p:grpSpPr>
            <a:xfrm>
              <a:off x="3969259" y="1403846"/>
              <a:ext cx="2463737" cy="5385647"/>
              <a:chOff x="3969259" y="1403846"/>
              <a:chExt cx="2463737" cy="5385647"/>
            </a:xfrm>
          </p:grpSpPr>
          <p:sp>
            <p:nvSpPr>
              <p:cNvPr id="3" name="TextBox 2"/>
              <p:cNvSpPr txBox="1"/>
              <p:nvPr/>
            </p:nvSpPr>
            <p:spPr>
              <a:xfrm>
                <a:off x="4233025" y="6266273"/>
                <a:ext cx="2018501" cy="523220"/>
              </a:xfrm>
              <a:prstGeom prst="rect">
                <a:avLst/>
              </a:prstGeom>
              <a:noFill/>
            </p:spPr>
            <p:txBody>
              <a:bodyPr wrap="none" rtlCol="0">
                <a:spAutoFit/>
              </a:bodyPr>
              <a:lstStyle/>
              <a:p>
                <a:r>
                  <a:rPr lang="en-US" sz="2800" dirty="0" smtClean="0">
                    <a:effectLst/>
                  </a:rPr>
                  <a:t>Iteration #1</a:t>
                </a:r>
                <a:endParaRPr lang="en-US" sz="2800" dirty="0">
                  <a:effectLst/>
                </a:endParaRPr>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9259" y="1403846"/>
                <a:ext cx="2463737" cy="2388299"/>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9259" y="3853062"/>
                <a:ext cx="2350580" cy="2352294"/>
              </a:xfrm>
              <a:prstGeom prst="rect">
                <a:avLst/>
              </a:prstGeom>
            </p:spPr>
          </p:pic>
        </p:grpSp>
      </p:grpSp>
      <p:grpSp>
        <p:nvGrpSpPr>
          <p:cNvPr id="12" name="Group 11"/>
          <p:cNvGrpSpPr/>
          <p:nvPr/>
        </p:nvGrpSpPr>
        <p:grpSpPr>
          <a:xfrm>
            <a:off x="6784803" y="1403846"/>
            <a:ext cx="2343722" cy="5385647"/>
            <a:chOff x="6784803" y="1403846"/>
            <a:chExt cx="2343722" cy="5385647"/>
          </a:xfrm>
        </p:grpSpPr>
        <p:sp>
          <p:nvSpPr>
            <p:cNvPr id="5" name="TextBox 4"/>
            <p:cNvSpPr txBox="1"/>
            <p:nvPr/>
          </p:nvSpPr>
          <p:spPr>
            <a:xfrm>
              <a:off x="7005707" y="6266273"/>
              <a:ext cx="2018501" cy="523220"/>
            </a:xfrm>
            <a:prstGeom prst="rect">
              <a:avLst/>
            </a:prstGeom>
            <a:noFill/>
          </p:spPr>
          <p:txBody>
            <a:bodyPr wrap="none" rtlCol="0">
              <a:spAutoFit/>
            </a:bodyPr>
            <a:lstStyle/>
            <a:p>
              <a:r>
                <a:rPr lang="en-US" sz="2800" dirty="0" smtClean="0">
                  <a:effectLst/>
                </a:rPr>
                <a:t>Iteration #2</a:t>
              </a:r>
              <a:endParaRPr lang="en-US" sz="2800" dirty="0">
                <a:effectLst/>
              </a:endParaRPr>
            </a:p>
          </p:txBody>
        </p:sp>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84803" y="1403846"/>
              <a:ext cx="2343722" cy="2383155"/>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84803" y="3853062"/>
              <a:ext cx="2244281" cy="2345436"/>
            </a:xfrm>
            <a:prstGeom prst="rect">
              <a:avLst/>
            </a:prstGeom>
          </p:spPr>
        </p:pic>
      </p:grpSp>
      <p:grpSp>
        <p:nvGrpSpPr>
          <p:cNvPr id="13" name="Group 12"/>
          <p:cNvGrpSpPr/>
          <p:nvPr/>
        </p:nvGrpSpPr>
        <p:grpSpPr>
          <a:xfrm>
            <a:off x="9514623" y="1403846"/>
            <a:ext cx="2282000" cy="5385647"/>
            <a:chOff x="9514623" y="1403846"/>
            <a:chExt cx="2282000" cy="5385647"/>
          </a:xfrm>
        </p:grpSpPr>
        <p:sp>
          <p:nvSpPr>
            <p:cNvPr id="6" name="TextBox 5"/>
            <p:cNvSpPr txBox="1"/>
            <p:nvPr/>
          </p:nvSpPr>
          <p:spPr>
            <a:xfrm>
              <a:off x="9712381" y="6266273"/>
              <a:ext cx="2018501" cy="523220"/>
            </a:xfrm>
            <a:prstGeom prst="rect">
              <a:avLst/>
            </a:prstGeom>
            <a:noFill/>
          </p:spPr>
          <p:txBody>
            <a:bodyPr wrap="none" rtlCol="0">
              <a:spAutoFit/>
            </a:bodyPr>
            <a:lstStyle/>
            <a:p>
              <a:r>
                <a:rPr lang="en-US" sz="2800" dirty="0" smtClean="0">
                  <a:effectLst/>
                </a:rPr>
                <a:t>Iteration #3</a:t>
              </a:r>
              <a:endParaRPr lang="en-US" sz="2800" dirty="0">
                <a:effectLst/>
              </a:endParaRPr>
            </a:p>
          </p:txBody>
        </p:sp>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14623" y="1403846"/>
              <a:ext cx="2282000" cy="2360867"/>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14623" y="3853062"/>
              <a:ext cx="2225421" cy="2345436"/>
            </a:xfrm>
            <a:prstGeom prst="rect">
              <a:avLst/>
            </a:prstGeom>
          </p:spPr>
        </p:pic>
      </p:grpSp>
      <p:sp>
        <p:nvSpPr>
          <p:cNvPr id="15" name="Oval 14"/>
          <p:cNvSpPr/>
          <p:nvPr/>
        </p:nvSpPr>
        <p:spPr>
          <a:xfrm>
            <a:off x="9840026" y="3224622"/>
            <a:ext cx="935665" cy="607866"/>
          </a:xfrm>
          <a:prstGeom prst="ellipse">
            <a:avLst/>
          </a:prstGeom>
          <a:noFill/>
          <a:ln w="57150">
            <a:solidFill>
              <a:schemeClr val="accent2"/>
            </a:solidFill>
          </a:ln>
          <a:effectLst>
            <a:glow rad="101600">
              <a:schemeClr val="bg1">
                <a:alpha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9845433" y="5669223"/>
            <a:ext cx="935665" cy="607866"/>
          </a:xfrm>
          <a:prstGeom prst="ellipse">
            <a:avLst/>
          </a:prstGeom>
          <a:noFill/>
          <a:ln w="57150">
            <a:solidFill>
              <a:schemeClr val="accent2"/>
            </a:solidFill>
          </a:ln>
          <a:effectLst>
            <a:glow rad="101600">
              <a:schemeClr val="bg1">
                <a:alpha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68746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par>
                          <p:cTn id="20" fill="hold">
                            <p:stCondLst>
                              <p:cond delay="2000"/>
                            </p:stCondLst>
                            <p:childTnLst>
                              <p:par>
                                <p:cTn id="21" presetID="10" presetClass="entr" presetSubtype="0" fill="hold" grpId="0" nodeType="afterEffect">
                                  <p:stCondLst>
                                    <p:cond delay="50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grpId="0" nodeType="withEffect">
                                  <p:stCondLst>
                                    <p:cond delay="50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07999" y="2412654"/>
            <a:ext cx="11176000" cy="2232919"/>
          </a:xfrm>
        </p:spPr>
        <p:txBody>
          <a:bodyPr/>
          <a:lstStyle/>
          <a:p>
            <a:pPr>
              <a:lnSpc>
                <a:spcPct val="150000"/>
              </a:lnSpc>
            </a:pPr>
            <a:r>
              <a:rPr lang="en-US" dirty="0" smtClean="0">
                <a:solidFill>
                  <a:schemeClr val="bg1">
                    <a:lumMod val="75000"/>
                  </a:schemeClr>
                </a:solidFill>
              </a:rPr>
              <a:t>How do we speed up ICP?</a:t>
            </a:r>
            <a:br>
              <a:rPr lang="en-US" dirty="0" smtClean="0">
                <a:solidFill>
                  <a:schemeClr val="bg1">
                    <a:lumMod val="75000"/>
                  </a:schemeClr>
                </a:solidFill>
              </a:rPr>
            </a:br>
            <a:r>
              <a:rPr lang="en-US" dirty="0" smtClean="0"/>
              <a:t>How well does the method work in general?</a:t>
            </a:r>
            <a:br>
              <a:rPr lang="en-US" dirty="0" smtClean="0"/>
            </a:br>
            <a:r>
              <a:rPr lang="en-US" dirty="0" smtClean="0">
                <a:solidFill>
                  <a:schemeClr val="bg1">
                    <a:lumMod val="75000"/>
                  </a:schemeClr>
                </a:solidFill>
              </a:rPr>
              <a:t>Why does it work?</a:t>
            </a:r>
            <a:endParaRPr lang="en-US" dirty="0">
              <a:solidFill>
                <a:schemeClr val="bg1">
                  <a:lumMod val="75000"/>
                </a:schemeClr>
              </a:solidFill>
            </a:endParaRPr>
          </a:p>
        </p:txBody>
      </p:sp>
    </p:spTree>
    <p:extLst>
      <p:ext uri="{BB962C8B-B14F-4D97-AF65-F5344CB8AC3E}">
        <p14:creationId xmlns:p14="http://schemas.microsoft.com/office/powerpoint/2010/main" val="684300772"/>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r>
              <a:rPr lang="en-US" dirty="0" smtClean="0"/>
              <a:t>RMS ground-truth distance</a:t>
            </a:r>
            <a:br>
              <a:rPr lang="en-US" dirty="0" smtClean="0"/>
            </a:br>
            <a:r>
              <a:rPr lang="en-US" dirty="0" smtClean="0"/>
              <a:t>before and after 1 iteration</a:t>
            </a:r>
          </a:p>
          <a:p>
            <a:r>
              <a:rPr lang="en-US" dirty="0" smtClean="0"/>
              <a:t>Lower is better</a:t>
            </a:r>
          </a:p>
          <a:p>
            <a:r>
              <a:rPr lang="en-US" dirty="0" smtClean="0"/>
              <a:t>Note log-log scale!</a:t>
            </a:r>
            <a:endParaRPr lang="en-US" dirty="0"/>
          </a:p>
        </p:txBody>
      </p:sp>
      <p:sp>
        <p:nvSpPr>
          <p:cNvPr id="2" name="Title 1"/>
          <p:cNvSpPr>
            <a:spLocks noGrp="1"/>
          </p:cNvSpPr>
          <p:nvPr>
            <p:ph type="title"/>
          </p:nvPr>
        </p:nvSpPr>
        <p:spPr/>
        <p:txBody>
          <a:bodyPr/>
          <a:lstStyle/>
          <a:p>
            <a:r>
              <a:rPr lang="en-US" dirty="0" smtClean="0"/>
              <a:t>Evaluation: Convergence Rate</a:t>
            </a:r>
            <a:endParaRPr lang="en-US" dirty="0"/>
          </a:p>
        </p:txBody>
      </p:sp>
      <p:pic>
        <p:nvPicPr>
          <p:cNvPr id="20" name="Content Placeholder 19"/>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99200" y="1780464"/>
            <a:ext cx="5384800" cy="4363872"/>
          </a:xfrm>
        </p:spPr>
      </p:pic>
      <p:cxnSp>
        <p:nvCxnSpPr>
          <p:cNvPr id="22" name="Straight Arrow Connector 21"/>
          <p:cNvCxnSpPr/>
          <p:nvPr/>
        </p:nvCxnSpPr>
        <p:spPr>
          <a:xfrm flipV="1">
            <a:off x="9375913" y="3475383"/>
            <a:ext cx="3313" cy="2163417"/>
          </a:xfrm>
          <a:prstGeom prst="straightConnector1">
            <a:avLst/>
          </a:prstGeom>
          <a:ln w="38100">
            <a:solidFill>
              <a:schemeClr val="tx2">
                <a:lumMod val="60000"/>
                <a:lumOff val="40000"/>
              </a:schemeClr>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7103165" y="3475383"/>
            <a:ext cx="2272748" cy="0"/>
          </a:xfrm>
          <a:prstGeom prst="straightConnector1">
            <a:avLst/>
          </a:prstGeom>
          <a:ln w="38100">
            <a:solidFill>
              <a:schemeClr val="tx2">
                <a:lumMod val="60000"/>
                <a:lumOff val="40000"/>
              </a:schemeClr>
            </a:solidFill>
            <a:tailEnd type="stealth" w="med" len="lg"/>
          </a:ln>
        </p:spPr>
        <p:style>
          <a:lnRef idx="1">
            <a:schemeClr val="accent1"/>
          </a:lnRef>
          <a:fillRef idx="0">
            <a:schemeClr val="accent1"/>
          </a:fillRef>
          <a:effectRef idx="0">
            <a:schemeClr val="accent1"/>
          </a:effectRef>
          <a:fontRef idx="minor">
            <a:schemeClr val="tx1"/>
          </a:fontRef>
        </p:style>
      </p:cxnSp>
      <p:sp>
        <p:nvSpPr>
          <p:cNvPr id="4" name="Cloud 3"/>
          <p:cNvSpPr/>
          <p:nvPr/>
        </p:nvSpPr>
        <p:spPr>
          <a:xfrm>
            <a:off x="7240540" y="1978873"/>
            <a:ext cx="2892283" cy="1077575"/>
          </a:xfrm>
          <a:prstGeom prst="cloud">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t" anchorCtr="0">
            <a:spAutoFit/>
          </a:bodyPr>
          <a:lstStyle/>
          <a:p>
            <a:pPr algn="ctr"/>
            <a:r>
              <a:rPr lang="en-US" sz="2000" dirty="0" smtClean="0">
                <a:solidFill>
                  <a:schemeClr val="accent2">
                    <a:lumMod val="50000"/>
                  </a:schemeClr>
                </a:solidFill>
                <a:effectLst/>
              </a:rPr>
              <a:t>Slope = </a:t>
            </a:r>
            <a:br>
              <a:rPr lang="en-US" sz="2000" dirty="0" smtClean="0">
                <a:solidFill>
                  <a:schemeClr val="accent2">
                    <a:lumMod val="50000"/>
                  </a:schemeClr>
                </a:solidFill>
                <a:effectLst/>
              </a:rPr>
            </a:br>
            <a:r>
              <a:rPr lang="en-US" sz="2000" dirty="0" smtClean="0">
                <a:solidFill>
                  <a:schemeClr val="accent2">
                    <a:lumMod val="50000"/>
                  </a:schemeClr>
                </a:solidFill>
                <a:effectLst/>
              </a:rPr>
              <a:t>convergence rate</a:t>
            </a:r>
            <a:endParaRPr lang="en-US" sz="2000" dirty="0">
              <a:solidFill>
                <a:schemeClr val="accent2">
                  <a:lumMod val="50000"/>
                </a:schemeClr>
              </a:solidFill>
              <a:effectLst/>
            </a:endParaRPr>
          </a:p>
        </p:txBody>
      </p:sp>
      <p:cxnSp>
        <p:nvCxnSpPr>
          <p:cNvPr id="6" name="Straight Arrow Connector 5"/>
          <p:cNvCxnSpPr/>
          <p:nvPr/>
        </p:nvCxnSpPr>
        <p:spPr>
          <a:xfrm rot="10800000" flipH="1" flipV="1">
            <a:off x="9253638" y="2990319"/>
            <a:ext cx="244549" cy="310348"/>
          </a:xfrm>
          <a:prstGeom prst="straightConnector1">
            <a:avLst/>
          </a:prstGeom>
          <a:ln>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92504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par>
                          <p:cTn id="18" fill="hold">
                            <p:stCondLst>
                              <p:cond delay="500"/>
                            </p:stCondLst>
                            <p:childTnLst>
                              <p:par>
                                <p:cTn id="19" presetID="22" presetClass="entr" presetSubtype="2" fill="hold"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right)">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5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500"/>
                                        <p:tgtEl>
                                          <p:spTgt spid="3">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par>
                                <p:cTn id="37" presetID="22" presetClass="entr" presetSubtype="1"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up)">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saturation sat="50000"/>
                    </a14:imgEffect>
                    <a14:imgEffect>
                      <a14:brightnessContrast bright="25000" contrast="25000"/>
                    </a14:imgEffect>
                  </a14:imgLayer>
                </a14:imgProps>
              </a:ext>
              <a:ext uri="{28A0092B-C50C-407E-A947-70E740481C1C}">
                <a14:useLocalDpi xmlns:a14="http://schemas.microsoft.com/office/drawing/2010/main" val="0"/>
              </a:ext>
            </a:extLst>
          </a:blip>
          <a:stretch>
            <a:fillRect/>
          </a:stretch>
        </p:blipFill>
        <p:spPr>
          <a:xfrm>
            <a:off x="1463566" y="3957899"/>
            <a:ext cx="2896084" cy="2286000"/>
          </a:xfrm>
          <a:prstGeom prst="rect">
            <a:avLst/>
          </a:prstGeom>
        </p:spPr>
      </p:pic>
      <p:sp>
        <p:nvSpPr>
          <p:cNvPr id="3" name="Content Placeholder 2"/>
          <p:cNvSpPr>
            <a:spLocks noGrp="1"/>
          </p:cNvSpPr>
          <p:nvPr>
            <p:ph sz="half" idx="1"/>
          </p:nvPr>
        </p:nvSpPr>
        <p:spPr/>
        <p:txBody>
          <a:bodyPr/>
          <a:lstStyle/>
          <a:p>
            <a:r>
              <a:rPr lang="en-US" dirty="0" smtClean="0"/>
              <a:t>RMS ground-truth distance</a:t>
            </a:r>
            <a:br>
              <a:rPr lang="en-US" dirty="0" smtClean="0"/>
            </a:br>
            <a:r>
              <a:rPr lang="en-US" dirty="0" smtClean="0"/>
              <a:t>before and after 1 iteration</a:t>
            </a:r>
          </a:p>
          <a:p>
            <a:r>
              <a:rPr lang="en-US" dirty="0" smtClean="0"/>
              <a:t>Lower is better</a:t>
            </a:r>
          </a:p>
          <a:p>
            <a:r>
              <a:rPr lang="en-US" dirty="0" smtClean="0"/>
              <a:t>Note log-log scale!</a:t>
            </a:r>
            <a:endParaRPr lang="en-US" dirty="0"/>
          </a:p>
        </p:txBody>
      </p:sp>
      <p:sp>
        <p:nvSpPr>
          <p:cNvPr id="2" name="Title 1"/>
          <p:cNvSpPr>
            <a:spLocks noGrp="1"/>
          </p:cNvSpPr>
          <p:nvPr>
            <p:ph type="title"/>
          </p:nvPr>
        </p:nvSpPr>
        <p:spPr/>
        <p:txBody>
          <a:bodyPr/>
          <a:lstStyle/>
          <a:p>
            <a:r>
              <a:rPr lang="en-US" dirty="0" smtClean="0"/>
              <a:t>Evaluation: Convergence Rate</a:t>
            </a:r>
            <a:endParaRPr lang="en-US" dirty="0"/>
          </a:p>
        </p:txBody>
      </p:sp>
      <p:sp>
        <p:nvSpPr>
          <p:cNvPr id="16" name="TextBox 15"/>
          <p:cNvSpPr txBox="1"/>
          <p:nvPr/>
        </p:nvSpPr>
        <p:spPr>
          <a:xfrm>
            <a:off x="1147100" y="6246167"/>
            <a:ext cx="3528531" cy="461665"/>
          </a:xfrm>
          <a:prstGeom prst="rect">
            <a:avLst/>
          </a:prstGeom>
          <a:noFill/>
        </p:spPr>
        <p:txBody>
          <a:bodyPr wrap="none" rtlCol="0">
            <a:spAutoFit/>
          </a:bodyPr>
          <a:lstStyle/>
          <a:p>
            <a:r>
              <a:rPr lang="en-US" dirty="0" smtClean="0">
                <a:solidFill>
                  <a:schemeClr val="accent2">
                    <a:lumMod val="50000"/>
                  </a:schemeClr>
                </a:solidFill>
                <a:effectLst/>
              </a:rPr>
              <a:t>Aligning dragon to itself…</a:t>
            </a:r>
            <a:endParaRPr lang="en-US" dirty="0">
              <a:solidFill>
                <a:schemeClr val="accent2">
                  <a:lumMod val="50000"/>
                </a:schemeClr>
              </a:solidFill>
              <a:effectLst/>
            </a:endParaRPr>
          </a:p>
        </p:txBody>
      </p:sp>
      <p:pic>
        <p:nvPicPr>
          <p:cNvPr id="18" name="Content Placeholder 17"/>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6299200" y="1780464"/>
            <a:ext cx="5384800" cy="4363872"/>
          </a:xfrm>
        </p:spPr>
      </p:pic>
    </p:spTree>
    <p:extLst>
      <p:ext uri="{BB962C8B-B14F-4D97-AF65-F5344CB8AC3E}">
        <p14:creationId xmlns:p14="http://schemas.microsoft.com/office/powerpoint/2010/main" val="3577596806"/>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64914" y="3715392"/>
            <a:ext cx="1845733" cy="2530775"/>
          </a:xfrm>
          <a:prstGeom prst="rect">
            <a:avLst/>
          </a:prstGeom>
        </p:spPr>
      </p:pic>
      <p:sp>
        <p:nvSpPr>
          <p:cNvPr id="3" name="Content Placeholder 2"/>
          <p:cNvSpPr>
            <a:spLocks noGrp="1"/>
          </p:cNvSpPr>
          <p:nvPr>
            <p:ph sz="half" idx="1"/>
          </p:nvPr>
        </p:nvSpPr>
        <p:spPr/>
        <p:txBody>
          <a:bodyPr/>
          <a:lstStyle/>
          <a:p>
            <a:r>
              <a:rPr lang="en-US" dirty="0" smtClean="0"/>
              <a:t>RMS ground-truth distance</a:t>
            </a:r>
            <a:br>
              <a:rPr lang="en-US" dirty="0" smtClean="0"/>
            </a:br>
            <a:r>
              <a:rPr lang="en-US" dirty="0" smtClean="0"/>
              <a:t>before and after 1 iteration</a:t>
            </a:r>
          </a:p>
          <a:p>
            <a:r>
              <a:rPr lang="en-US" dirty="0" smtClean="0"/>
              <a:t>Lower is better</a:t>
            </a:r>
          </a:p>
          <a:p>
            <a:r>
              <a:rPr lang="en-US" dirty="0" smtClean="0"/>
              <a:t>Note log-log scale!</a:t>
            </a:r>
            <a:endParaRPr lang="en-US" dirty="0"/>
          </a:p>
        </p:txBody>
      </p:sp>
      <p:sp>
        <p:nvSpPr>
          <p:cNvPr id="2" name="Title 1"/>
          <p:cNvSpPr>
            <a:spLocks noGrp="1"/>
          </p:cNvSpPr>
          <p:nvPr>
            <p:ph type="title"/>
          </p:nvPr>
        </p:nvSpPr>
        <p:spPr/>
        <p:txBody>
          <a:bodyPr/>
          <a:lstStyle/>
          <a:p>
            <a:r>
              <a:rPr lang="en-US" dirty="0" smtClean="0"/>
              <a:t>Evaluation: Convergence Rate</a:t>
            </a:r>
            <a:endParaRPr lang="en-US" dirty="0"/>
          </a:p>
        </p:txBody>
      </p:sp>
      <p:sp>
        <p:nvSpPr>
          <p:cNvPr id="16" name="TextBox 15"/>
          <p:cNvSpPr txBox="1"/>
          <p:nvPr/>
        </p:nvSpPr>
        <p:spPr>
          <a:xfrm>
            <a:off x="881005" y="6246167"/>
            <a:ext cx="4060728" cy="461665"/>
          </a:xfrm>
          <a:prstGeom prst="rect">
            <a:avLst/>
          </a:prstGeom>
          <a:noFill/>
        </p:spPr>
        <p:txBody>
          <a:bodyPr wrap="none" rtlCol="0">
            <a:spAutoFit/>
          </a:bodyPr>
          <a:lstStyle/>
          <a:p>
            <a:r>
              <a:rPr lang="en-US" dirty="0" smtClean="0">
                <a:solidFill>
                  <a:schemeClr val="accent2">
                    <a:lumMod val="50000"/>
                  </a:schemeClr>
                </a:solidFill>
                <a:effectLst/>
              </a:rPr>
              <a:t>Aligning bun090 to bun000…</a:t>
            </a:r>
            <a:endParaRPr lang="en-US" dirty="0">
              <a:solidFill>
                <a:schemeClr val="accent2">
                  <a:lumMod val="50000"/>
                </a:schemeClr>
              </a:solidFill>
              <a:effectLst/>
            </a:endParaRPr>
          </a:p>
        </p:txBody>
      </p:sp>
      <p:pic>
        <p:nvPicPr>
          <p:cNvPr id="8" name="Content Placeholder 7"/>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299200" y="1780464"/>
            <a:ext cx="5384800" cy="4363872"/>
          </a:xfrm>
        </p:spPr>
      </p:pic>
    </p:spTree>
    <p:extLst>
      <p:ext uri="{BB962C8B-B14F-4D97-AF65-F5344CB8AC3E}">
        <p14:creationId xmlns:p14="http://schemas.microsoft.com/office/powerpoint/2010/main" val="3686277863"/>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r>
              <a:rPr lang="en-US" smtClean="0"/>
              <a:t>RMS ground-truth distance</a:t>
            </a:r>
            <a:br>
              <a:rPr lang="en-US" smtClean="0"/>
            </a:br>
            <a:r>
              <a:rPr lang="en-US" smtClean="0"/>
              <a:t>before and after 1 iteration</a:t>
            </a:r>
          </a:p>
          <a:p>
            <a:r>
              <a:rPr lang="en-US" smtClean="0"/>
              <a:t>Lower is better</a:t>
            </a:r>
          </a:p>
          <a:p>
            <a:r>
              <a:rPr lang="en-US" smtClean="0"/>
              <a:t>Note log-log scale!</a:t>
            </a:r>
            <a:endParaRPr lang="en-US" dirty="0"/>
          </a:p>
        </p:txBody>
      </p:sp>
      <p:pic>
        <p:nvPicPr>
          <p:cNvPr id="12" name="Content Placeholder 11"/>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99200" y="1780464"/>
            <a:ext cx="5384800" cy="4363872"/>
          </a:xfrm>
        </p:spPr>
      </p:pic>
      <p:sp>
        <p:nvSpPr>
          <p:cNvPr id="2" name="Title 1"/>
          <p:cNvSpPr>
            <a:spLocks noGrp="1"/>
          </p:cNvSpPr>
          <p:nvPr>
            <p:ph type="title"/>
          </p:nvPr>
        </p:nvSpPr>
        <p:spPr/>
        <p:txBody>
          <a:bodyPr/>
          <a:lstStyle/>
          <a:p>
            <a:r>
              <a:rPr lang="en-US" dirty="0" smtClean="0"/>
              <a:t>Evaluation: Convergence Rate</a:t>
            </a:r>
            <a:endParaRPr lang="en-US" dirty="0"/>
          </a:p>
        </p:txBody>
      </p:sp>
      <p:sp>
        <p:nvSpPr>
          <p:cNvPr id="16" name="TextBox 15"/>
          <p:cNvSpPr txBox="1"/>
          <p:nvPr/>
        </p:nvSpPr>
        <p:spPr>
          <a:xfrm>
            <a:off x="880716" y="6246167"/>
            <a:ext cx="4061305" cy="461665"/>
          </a:xfrm>
          <a:prstGeom prst="rect">
            <a:avLst/>
          </a:prstGeom>
          <a:noFill/>
        </p:spPr>
        <p:txBody>
          <a:bodyPr wrap="none" rtlCol="0">
            <a:spAutoFit/>
          </a:bodyPr>
          <a:lstStyle/>
          <a:p>
            <a:r>
              <a:rPr lang="en-US" dirty="0" smtClean="0">
                <a:solidFill>
                  <a:schemeClr val="accent2">
                    <a:lumMod val="50000"/>
                  </a:schemeClr>
                </a:solidFill>
                <a:effectLst/>
              </a:rPr>
              <a:t>Aligning TUM RGB-D scans…</a:t>
            </a:r>
            <a:endParaRPr lang="en-US" dirty="0">
              <a:solidFill>
                <a:schemeClr val="accent2">
                  <a:lumMod val="50000"/>
                </a:schemeClr>
              </a:solidFill>
              <a:effectLst/>
            </a:endParaRPr>
          </a:p>
        </p:txBody>
      </p:sp>
      <p:pic>
        <p:nvPicPr>
          <p:cNvPr id="4" name="Picture 3"/>
          <p:cNvPicPr>
            <a:picLocks noChangeAspect="1"/>
          </p:cNvPicPr>
          <p:nvPr/>
        </p:nvPicPr>
        <p:blipFill>
          <a:blip r:embed="rId4"/>
          <a:stretch>
            <a:fillRect/>
          </a:stretch>
        </p:blipFill>
        <p:spPr>
          <a:xfrm>
            <a:off x="1147100" y="3710786"/>
            <a:ext cx="3406427" cy="2577544"/>
          </a:xfrm>
          <a:prstGeom prst="rect">
            <a:avLst/>
          </a:prstGeom>
        </p:spPr>
      </p:pic>
    </p:spTree>
    <p:extLst>
      <p:ext uri="{BB962C8B-B14F-4D97-AF65-F5344CB8AC3E}">
        <p14:creationId xmlns:p14="http://schemas.microsoft.com/office/powerpoint/2010/main" val="4139562549"/>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6511" y="3717844"/>
            <a:ext cx="3269715" cy="2511556"/>
          </a:xfrm>
          <a:prstGeom prst="rect">
            <a:avLst/>
          </a:prstGeom>
        </p:spPr>
      </p:pic>
      <p:sp>
        <p:nvSpPr>
          <p:cNvPr id="3" name="Content Placeholder 2"/>
          <p:cNvSpPr>
            <a:spLocks noGrp="1"/>
          </p:cNvSpPr>
          <p:nvPr>
            <p:ph sz="half" idx="1"/>
          </p:nvPr>
        </p:nvSpPr>
        <p:spPr/>
        <p:txBody>
          <a:bodyPr/>
          <a:lstStyle/>
          <a:p>
            <a:r>
              <a:rPr lang="en-US" smtClean="0"/>
              <a:t>RMS ground-truth distance</a:t>
            </a:r>
            <a:br>
              <a:rPr lang="en-US" smtClean="0"/>
            </a:br>
            <a:r>
              <a:rPr lang="en-US" smtClean="0"/>
              <a:t>before and after 1 iteration</a:t>
            </a:r>
          </a:p>
          <a:p>
            <a:r>
              <a:rPr lang="en-US" smtClean="0"/>
              <a:t>Lower is better</a:t>
            </a:r>
          </a:p>
          <a:p>
            <a:r>
              <a:rPr lang="en-US" smtClean="0"/>
              <a:t>Note log-log scale!</a:t>
            </a:r>
            <a:endParaRPr lang="en-US" dirty="0"/>
          </a:p>
        </p:txBody>
      </p:sp>
      <p:pic>
        <p:nvPicPr>
          <p:cNvPr id="10" name="Content Placeholder 9"/>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299200" y="1780464"/>
            <a:ext cx="5384800" cy="4363872"/>
          </a:xfrm>
        </p:spPr>
      </p:pic>
      <p:sp>
        <p:nvSpPr>
          <p:cNvPr id="2" name="Title 1"/>
          <p:cNvSpPr>
            <a:spLocks noGrp="1"/>
          </p:cNvSpPr>
          <p:nvPr>
            <p:ph type="title"/>
          </p:nvPr>
        </p:nvSpPr>
        <p:spPr/>
        <p:txBody>
          <a:bodyPr/>
          <a:lstStyle/>
          <a:p>
            <a:r>
              <a:rPr lang="en-US" dirty="0" smtClean="0"/>
              <a:t>Evaluation: Convergence Rate</a:t>
            </a:r>
            <a:endParaRPr lang="en-US" dirty="0"/>
          </a:p>
        </p:txBody>
      </p:sp>
      <p:sp>
        <p:nvSpPr>
          <p:cNvPr id="16" name="TextBox 15"/>
          <p:cNvSpPr txBox="1"/>
          <p:nvPr/>
        </p:nvSpPr>
        <p:spPr>
          <a:xfrm>
            <a:off x="1058938" y="6246167"/>
            <a:ext cx="3704861" cy="461665"/>
          </a:xfrm>
          <a:prstGeom prst="rect">
            <a:avLst/>
          </a:prstGeom>
          <a:noFill/>
        </p:spPr>
        <p:txBody>
          <a:bodyPr wrap="none" rtlCol="0">
            <a:spAutoFit/>
          </a:bodyPr>
          <a:lstStyle/>
          <a:p>
            <a:r>
              <a:rPr lang="en-US" dirty="0" smtClean="0">
                <a:solidFill>
                  <a:schemeClr val="accent2">
                    <a:lumMod val="50000"/>
                  </a:schemeClr>
                </a:solidFill>
                <a:effectLst/>
              </a:rPr>
              <a:t>Aligning ellipsoid to itself…</a:t>
            </a:r>
            <a:endParaRPr lang="en-US" dirty="0">
              <a:solidFill>
                <a:schemeClr val="accent2">
                  <a:lumMod val="50000"/>
                </a:schemeClr>
              </a:solidFill>
              <a:effectLst/>
            </a:endParaRPr>
          </a:p>
        </p:txBody>
      </p:sp>
    </p:spTree>
    <p:extLst>
      <p:ext uri="{BB962C8B-B14F-4D97-AF65-F5344CB8AC3E}">
        <p14:creationId xmlns:p14="http://schemas.microsoft.com/office/powerpoint/2010/main" val="980581262"/>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Convergence Basin</a:t>
            </a:r>
            <a:endParaRPr lang="en-US" dirty="0"/>
          </a:p>
        </p:txBody>
      </p:sp>
      <p:sp>
        <p:nvSpPr>
          <p:cNvPr id="3" name="Content Placeholder 2"/>
          <p:cNvSpPr>
            <a:spLocks noGrp="1"/>
          </p:cNvSpPr>
          <p:nvPr>
            <p:ph idx="1"/>
          </p:nvPr>
        </p:nvSpPr>
        <p:spPr>
          <a:xfrm>
            <a:off x="508000" y="3369896"/>
            <a:ext cx="11176000" cy="1074781"/>
          </a:xfrm>
        </p:spPr>
        <p:txBody>
          <a:bodyPr>
            <a:spAutoFit/>
          </a:bodyPr>
          <a:lstStyle/>
          <a:p>
            <a:r>
              <a:rPr lang="en-US" dirty="0" smtClean="0"/>
              <a:t>Success % in k iterations, across</a:t>
            </a:r>
            <a:br>
              <a:rPr lang="en-US" dirty="0" smtClean="0"/>
            </a:br>
            <a:r>
              <a:rPr lang="en-US" dirty="0" smtClean="0"/>
              <a:t>all overlapping pairs of bunny scans</a:t>
            </a:r>
            <a:endParaRPr lang="en-US" dirty="0"/>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7100" y="1760574"/>
            <a:ext cx="3674920" cy="4784651"/>
          </a:xfrm>
          <a:prstGeom prst="rect">
            <a:avLst/>
          </a:prstGeom>
          <a:solidFill>
            <a:srgbClr val="FFFFFF">
              <a:shade val="85000"/>
            </a:srgbClr>
          </a:solidFill>
          <a:ln w="3175" cap="sq">
            <a:solidFill>
              <a:schemeClr val="bg2"/>
            </a:solidFill>
            <a:miter lim="800000"/>
          </a:ln>
          <a:effectLst>
            <a:outerShdw blurRad="55000" dist="18000" dir="36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634291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Convergence Basin</a:t>
            </a:r>
            <a:endParaRPr lang="en-US" dirty="0"/>
          </a:p>
        </p:txBody>
      </p:sp>
      <p:sp>
        <p:nvSpPr>
          <p:cNvPr id="3" name="Content Placeholder 2"/>
          <p:cNvSpPr>
            <a:spLocks noGrp="1"/>
          </p:cNvSpPr>
          <p:nvPr>
            <p:ph idx="1"/>
          </p:nvPr>
        </p:nvSpPr>
        <p:spPr>
          <a:xfrm>
            <a:off x="508000" y="3369896"/>
            <a:ext cx="11176000" cy="1566006"/>
          </a:xfrm>
        </p:spPr>
        <p:txBody>
          <a:bodyPr>
            <a:spAutoFit/>
          </a:bodyPr>
          <a:lstStyle/>
          <a:p>
            <a:r>
              <a:rPr lang="en-US" dirty="0" smtClean="0"/>
              <a:t>Success % in </a:t>
            </a:r>
            <a:r>
              <a:rPr lang="en-US" dirty="0" smtClean="0">
                <a:solidFill>
                  <a:schemeClr val="accent2"/>
                </a:solidFill>
              </a:rPr>
              <a:t>500 iterations</a:t>
            </a:r>
            <a:r>
              <a:rPr lang="en-US" dirty="0" smtClean="0"/>
              <a:t>, across</a:t>
            </a:r>
            <a:br>
              <a:rPr lang="en-US" dirty="0" smtClean="0"/>
            </a:br>
            <a:r>
              <a:rPr lang="en-US" dirty="0" smtClean="0"/>
              <a:t>all overlapping pairs of bunny scans,</a:t>
            </a:r>
            <a:br>
              <a:rPr lang="en-US" dirty="0" smtClean="0"/>
            </a:br>
            <a:r>
              <a:rPr lang="en-US" dirty="0" smtClean="0">
                <a:solidFill>
                  <a:schemeClr val="accent2"/>
                </a:solidFill>
              </a:rPr>
              <a:t>averaged across starting alignments</a:t>
            </a:r>
            <a:endParaRPr lang="en-US" dirty="0">
              <a:solidFill>
                <a:schemeClr val="accent2"/>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471267117"/>
              </p:ext>
            </p:extLst>
          </p:nvPr>
        </p:nvGraphicFramePr>
        <p:xfrm>
          <a:off x="7363721" y="3467099"/>
          <a:ext cx="3171758" cy="1371600"/>
        </p:xfrm>
        <a:graphic>
          <a:graphicData uri="http://schemas.openxmlformats.org/drawingml/2006/table">
            <a:tbl>
              <a:tblPr firstRow="1" bandRow="1">
                <a:tableStyleId>{2D5ABB26-0587-4C30-8999-92F81FD0307C}</a:tableStyleId>
              </a:tblPr>
              <a:tblGrid>
                <a:gridCol w="2098331">
                  <a:extLst>
                    <a:ext uri="{9D8B030D-6E8A-4147-A177-3AD203B41FA5}">
                      <a16:colId xmlns:a16="http://schemas.microsoft.com/office/drawing/2014/main" val="1081368906"/>
                    </a:ext>
                  </a:extLst>
                </a:gridCol>
                <a:gridCol w="1073427">
                  <a:extLst>
                    <a:ext uri="{9D8B030D-6E8A-4147-A177-3AD203B41FA5}">
                      <a16:colId xmlns:a16="http://schemas.microsoft.com/office/drawing/2014/main" val="2610561893"/>
                    </a:ext>
                  </a:extLst>
                </a:gridCol>
              </a:tblGrid>
              <a:tr h="0">
                <a:tc>
                  <a:txBody>
                    <a:bodyPr/>
                    <a:lstStyle/>
                    <a:p>
                      <a:r>
                        <a:rPr lang="en-US" sz="2400" dirty="0" smtClean="0"/>
                        <a:t>Point-to-point</a:t>
                      </a:r>
                      <a:endParaRPr lang="en-US" sz="2400" b="0" dirty="0">
                        <a:solidFill>
                          <a:schemeClr val="tx1"/>
                        </a:solidFill>
                      </a:endParaRPr>
                    </a:p>
                  </a:txBody>
                  <a:tcPr>
                    <a:lnL>
                      <a:noFill/>
                    </a:lnL>
                    <a:lnR>
                      <a:noFill/>
                    </a:lnR>
                    <a:lnT w="28575"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l"/>
                      <a:r>
                        <a:rPr lang="en-US" sz="2400" dirty="0" smtClean="0"/>
                        <a:t>88.3%</a:t>
                      </a:r>
                      <a:endParaRPr lang="en-US" sz="2400" b="0" dirty="0">
                        <a:solidFill>
                          <a:schemeClr val="tx1"/>
                        </a:solidFill>
                      </a:endParaRPr>
                    </a:p>
                  </a:txBody>
                  <a:tcPr>
                    <a:lnL>
                      <a:noFill/>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986524811"/>
                  </a:ext>
                </a:extLst>
              </a:tr>
              <a:tr h="370840">
                <a:tc>
                  <a:txBody>
                    <a:bodyPr/>
                    <a:lstStyle/>
                    <a:p>
                      <a:r>
                        <a:rPr lang="en-US" sz="2400" dirty="0" smtClean="0"/>
                        <a:t>Point-to-plane</a:t>
                      </a:r>
                      <a:endParaRPr lang="en-US" sz="2400" dirty="0"/>
                    </a:p>
                  </a:txBody>
                  <a:tcPr>
                    <a:lnL>
                      <a:noFill/>
                    </a:lnL>
                    <a:lnR>
                      <a:noFill/>
                    </a:lnR>
                    <a:lnT>
                      <a:noFill/>
                    </a:lnT>
                    <a:lnB>
                      <a:noFill/>
                    </a:lnB>
                    <a:lnTlToBr w="12700" cmpd="sng">
                      <a:noFill/>
                      <a:prstDash val="solid"/>
                    </a:lnTlToBr>
                    <a:lnBlToTr w="12700" cmpd="sng">
                      <a:noFill/>
                      <a:prstDash val="solid"/>
                    </a:lnBlToTr>
                  </a:tcPr>
                </a:tc>
                <a:tc>
                  <a:txBody>
                    <a:bodyPr/>
                    <a:lstStyle/>
                    <a:p>
                      <a:pPr algn="l"/>
                      <a:r>
                        <a:rPr lang="en-US" sz="2400" dirty="0" smtClean="0"/>
                        <a:t>87.8%</a:t>
                      </a:r>
                      <a:endParaRPr lang="en-US" sz="2400" dirty="0"/>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989783109"/>
                  </a:ext>
                </a:extLst>
              </a:tr>
              <a:tr h="370840">
                <a:tc>
                  <a:txBody>
                    <a:bodyPr/>
                    <a:lstStyle/>
                    <a:p>
                      <a:r>
                        <a:rPr lang="en-US" sz="2400" b="1" dirty="0" smtClean="0"/>
                        <a:t>Symmetric</a:t>
                      </a:r>
                      <a:endParaRPr lang="en-US" sz="2400" b="1" dirty="0"/>
                    </a:p>
                  </a:txBody>
                  <a:tcPr>
                    <a:lnL>
                      <a:noFill/>
                    </a:lnL>
                    <a:lnR>
                      <a:noFill/>
                    </a:lnR>
                    <a:lnT>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2400" b="1" dirty="0" smtClean="0"/>
                        <a:t>90.1%</a:t>
                      </a:r>
                      <a:endParaRPr lang="en-US" sz="2400" b="1" dirty="0"/>
                    </a:p>
                  </a:txBody>
                  <a:tcPr>
                    <a:lnL>
                      <a:noFill/>
                    </a:lnL>
                    <a:lnR w="12700" cap="flat" cmpd="sng" algn="ctr">
                      <a:no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13906153"/>
                  </a:ext>
                </a:extLst>
              </a:tr>
            </a:tbl>
          </a:graphicData>
        </a:graphic>
      </p:graphicFrame>
    </p:spTree>
    <p:extLst>
      <p:ext uri="{BB962C8B-B14F-4D97-AF65-F5344CB8AC3E}">
        <p14:creationId xmlns:p14="http://schemas.microsoft.com/office/powerpoint/2010/main" val="2154470675"/>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07999" y="2374952"/>
            <a:ext cx="11176000" cy="2308324"/>
          </a:xfrm>
        </p:spPr>
        <p:txBody>
          <a:bodyPr/>
          <a:lstStyle/>
          <a:p>
            <a:pPr>
              <a:lnSpc>
                <a:spcPct val="150000"/>
              </a:lnSpc>
            </a:pPr>
            <a:r>
              <a:rPr lang="en-US" dirty="0" smtClean="0">
                <a:solidFill>
                  <a:schemeClr val="bg1">
                    <a:lumMod val="75000"/>
                  </a:schemeClr>
                </a:solidFill>
              </a:rPr>
              <a:t>How do we speed up ICP?</a:t>
            </a:r>
            <a:br>
              <a:rPr lang="en-US" dirty="0" smtClean="0">
                <a:solidFill>
                  <a:schemeClr val="bg1">
                    <a:lumMod val="75000"/>
                  </a:schemeClr>
                </a:solidFill>
              </a:rPr>
            </a:br>
            <a:r>
              <a:rPr lang="en-US" dirty="0" smtClean="0">
                <a:solidFill>
                  <a:schemeClr val="bg1">
                    <a:lumMod val="75000"/>
                  </a:schemeClr>
                </a:solidFill>
              </a:rPr>
              <a:t>How well does the method work in general?</a:t>
            </a:r>
            <a:r>
              <a:rPr lang="en-US" dirty="0" smtClean="0"/>
              <a:t/>
            </a:r>
            <a:br>
              <a:rPr lang="en-US" dirty="0" smtClean="0"/>
            </a:br>
            <a:r>
              <a:rPr lang="en-US" dirty="0" smtClean="0"/>
              <a:t>Why does it work?</a:t>
            </a:r>
            <a:endParaRPr lang="en-US" dirty="0"/>
          </a:p>
        </p:txBody>
      </p:sp>
    </p:spTree>
    <p:extLst>
      <p:ext uri="{BB962C8B-B14F-4D97-AF65-F5344CB8AC3E}">
        <p14:creationId xmlns:p14="http://schemas.microsoft.com/office/powerpoint/2010/main" val="3925613423"/>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3D Model Acquisition Pipeline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04760" y="3046412"/>
            <a:ext cx="2267170" cy="221297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8790" y="3046412"/>
            <a:ext cx="2309097" cy="221297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7745" y="3046412"/>
            <a:ext cx="2339932" cy="2212975"/>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360" y="3052184"/>
            <a:ext cx="2646497" cy="2212975"/>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29902" y="3046411"/>
            <a:ext cx="2264648" cy="2212975"/>
          </a:xfrm>
          <a:prstGeom prst="rect">
            <a:avLst/>
          </a:prstGeom>
        </p:spPr>
      </p:pic>
      <p:sp>
        <p:nvSpPr>
          <p:cNvPr id="9" name="TextBox 8"/>
          <p:cNvSpPr txBox="1"/>
          <p:nvPr/>
        </p:nvSpPr>
        <p:spPr>
          <a:xfrm>
            <a:off x="13749" y="5366354"/>
            <a:ext cx="2800767" cy="523220"/>
          </a:xfrm>
          <a:prstGeom prst="rect">
            <a:avLst/>
          </a:prstGeom>
          <a:noFill/>
        </p:spPr>
        <p:txBody>
          <a:bodyPr wrap="none" rtlCol="0">
            <a:spAutoFit/>
          </a:bodyPr>
          <a:lstStyle/>
          <a:p>
            <a:r>
              <a:rPr lang="en-US" sz="2800" dirty="0" smtClean="0">
                <a:effectLst/>
              </a:rPr>
              <a:t>Raw Range Scans</a:t>
            </a:r>
            <a:endParaRPr lang="en-US" sz="2800" dirty="0">
              <a:effectLst/>
            </a:endParaRPr>
          </a:p>
        </p:txBody>
      </p:sp>
      <p:sp>
        <p:nvSpPr>
          <p:cNvPr id="10" name="TextBox 9"/>
          <p:cNvSpPr txBox="1"/>
          <p:nvPr/>
        </p:nvSpPr>
        <p:spPr>
          <a:xfrm>
            <a:off x="10075772" y="5366353"/>
            <a:ext cx="1725152" cy="523220"/>
          </a:xfrm>
          <a:prstGeom prst="rect">
            <a:avLst/>
          </a:prstGeom>
          <a:noFill/>
        </p:spPr>
        <p:txBody>
          <a:bodyPr wrap="none" rtlCol="0">
            <a:spAutoFit/>
          </a:bodyPr>
          <a:lstStyle/>
          <a:p>
            <a:r>
              <a:rPr lang="en-US" sz="2800" dirty="0" smtClean="0">
                <a:effectLst/>
              </a:rPr>
              <a:t>3D Model</a:t>
            </a:r>
            <a:endParaRPr lang="en-US" sz="2800" dirty="0">
              <a:effectLst/>
            </a:endParaRPr>
          </a:p>
        </p:txBody>
      </p:sp>
      <p:sp>
        <p:nvSpPr>
          <p:cNvPr id="21" name="Freeform 20"/>
          <p:cNvSpPr/>
          <p:nvPr/>
        </p:nvSpPr>
        <p:spPr>
          <a:xfrm>
            <a:off x="2305878" y="2280866"/>
            <a:ext cx="3180522" cy="510363"/>
          </a:xfrm>
          <a:custGeom>
            <a:avLst/>
            <a:gdLst>
              <a:gd name="connsiteX0" fmla="*/ 0 w 4146698"/>
              <a:gd name="connsiteY0" fmla="*/ 510363 h 510363"/>
              <a:gd name="connsiteX1" fmla="*/ 2062716 w 4146698"/>
              <a:gd name="connsiteY1" fmla="*/ 0 h 510363"/>
              <a:gd name="connsiteX2" fmla="*/ 4146698 w 4146698"/>
              <a:gd name="connsiteY2" fmla="*/ 510363 h 510363"/>
            </a:gdLst>
            <a:ahLst/>
            <a:cxnLst>
              <a:cxn ang="0">
                <a:pos x="connsiteX0" y="connsiteY0"/>
              </a:cxn>
              <a:cxn ang="0">
                <a:pos x="connsiteX1" y="connsiteY1"/>
              </a:cxn>
              <a:cxn ang="0">
                <a:pos x="connsiteX2" y="connsiteY2"/>
              </a:cxn>
            </a:cxnLst>
            <a:rect l="l" t="t" r="r" b="b"/>
            <a:pathLst>
              <a:path w="4146698" h="510363">
                <a:moveTo>
                  <a:pt x="0" y="510363"/>
                </a:moveTo>
                <a:cubicBezTo>
                  <a:pt x="685800" y="255181"/>
                  <a:pt x="1371600" y="0"/>
                  <a:pt x="2062716" y="0"/>
                </a:cubicBezTo>
                <a:cubicBezTo>
                  <a:pt x="2753832" y="0"/>
                  <a:pt x="3450265" y="255181"/>
                  <a:pt x="4146698" y="510363"/>
                </a:cubicBezTo>
              </a:path>
            </a:pathLst>
          </a:custGeom>
          <a:noFill/>
          <a:ln w="57150">
            <a:solidFill>
              <a:schemeClr val="accent2"/>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6791739" y="2280865"/>
            <a:ext cx="3180522" cy="510363"/>
          </a:xfrm>
          <a:custGeom>
            <a:avLst/>
            <a:gdLst>
              <a:gd name="connsiteX0" fmla="*/ 0 w 4146698"/>
              <a:gd name="connsiteY0" fmla="*/ 510363 h 510363"/>
              <a:gd name="connsiteX1" fmla="*/ 2062716 w 4146698"/>
              <a:gd name="connsiteY1" fmla="*/ 0 h 510363"/>
              <a:gd name="connsiteX2" fmla="*/ 4146698 w 4146698"/>
              <a:gd name="connsiteY2" fmla="*/ 510363 h 510363"/>
            </a:gdLst>
            <a:ahLst/>
            <a:cxnLst>
              <a:cxn ang="0">
                <a:pos x="connsiteX0" y="connsiteY0"/>
              </a:cxn>
              <a:cxn ang="0">
                <a:pos x="connsiteX1" y="connsiteY1"/>
              </a:cxn>
              <a:cxn ang="0">
                <a:pos x="connsiteX2" y="connsiteY2"/>
              </a:cxn>
            </a:cxnLst>
            <a:rect l="l" t="t" r="r" b="b"/>
            <a:pathLst>
              <a:path w="4146698" h="510363">
                <a:moveTo>
                  <a:pt x="0" y="510363"/>
                </a:moveTo>
                <a:cubicBezTo>
                  <a:pt x="685800" y="255181"/>
                  <a:pt x="1371600" y="0"/>
                  <a:pt x="2062716" y="0"/>
                </a:cubicBezTo>
                <a:cubicBezTo>
                  <a:pt x="2753832" y="0"/>
                  <a:pt x="3450265" y="255181"/>
                  <a:pt x="4146698" y="510363"/>
                </a:cubicBezTo>
              </a:path>
            </a:pathLst>
          </a:custGeom>
          <a:noFill/>
          <a:ln w="57150">
            <a:solidFill>
              <a:schemeClr val="accent2"/>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3255579" y="1780786"/>
            <a:ext cx="1281120" cy="400110"/>
          </a:xfrm>
          <a:prstGeom prst="rect">
            <a:avLst/>
          </a:prstGeom>
          <a:noFill/>
        </p:spPr>
        <p:txBody>
          <a:bodyPr wrap="none" rtlCol="0">
            <a:spAutoFit/>
          </a:bodyPr>
          <a:lstStyle/>
          <a:p>
            <a:r>
              <a:rPr lang="en-US" sz="2000" dirty="0" smtClean="0">
                <a:solidFill>
                  <a:schemeClr val="accent2">
                    <a:lumMod val="50000"/>
                  </a:schemeClr>
                </a:solidFill>
                <a:effectLst/>
              </a:rPr>
              <a:t>Alignment</a:t>
            </a:r>
            <a:endParaRPr lang="en-US" sz="2000" dirty="0">
              <a:solidFill>
                <a:schemeClr val="accent2">
                  <a:lumMod val="50000"/>
                </a:schemeClr>
              </a:solidFill>
              <a:effectLst/>
            </a:endParaRPr>
          </a:p>
        </p:txBody>
      </p:sp>
      <p:sp>
        <p:nvSpPr>
          <p:cNvPr id="24" name="TextBox 23"/>
          <p:cNvSpPr txBox="1"/>
          <p:nvPr/>
        </p:nvSpPr>
        <p:spPr>
          <a:xfrm>
            <a:off x="7850445" y="1780786"/>
            <a:ext cx="1063112" cy="400110"/>
          </a:xfrm>
          <a:prstGeom prst="rect">
            <a:avLst/>
          </a:prstGeom>
          <a:noFill/>
        </p:spPr>
        <p:txBody>
          <a:bodyPr wrap="none" rtlCol="0">
            <a:spAutoFit/>
          </a:bodyPr>
          <a:lstStyle/>
          <a:p>
            <a:r>
              <a:rPr lang="en-US" sz="2000" dirty="0" smtClean="0">
                <a:solidFill>
                  <a:schemeClr val="accent2">
                    <a:lumMod val="50000"/>
                  </a:schemeClr>
                </a:solidFill>
                <a:effectLst/>
              </a:rPr>
              <a:t>Merging</a:t>
            </a:r>
            <a:endParaRPr lang="en-US" sz="2000" dirty="0">
              <a:solidFill>
                <a:schemeClr val="accent2">
                  <a:lumMod val="50000"/>
                </a:schemeClr>
              </a:solidFill>
              <a:effectLst/>
            </a:endParaRPr>
          </a:p>
        </p:txBody>
      </p:sp>
      <p:sp>
        <p:nvSpPr>
          <p:cNvPr id="25" name="Freeform 24"/>
          <p:cNvSpPr/>
          <p:nvPr/>
        </p:nvSpPr>
        <p:spPr>
          <a:xfrm>
            <a:off x="2305878" y="2280863"/>
            <a:ext cx="1179444" cy="510363"/>
          </a:xfrm>
          <a:custGeom>
            <a:avLst/>
            <a:gdLst>
              <a:gd name="connsiteX0" fmla="*/ 0 w 4146698"/>
              <a:gd name="connsiteY0" fmla="*/ 510363 h 510363"/>
              <a:gd name="connsiteX1" fmla="*/ 2062716 w 4146698"/>
              <a:gd name="connsiteY1" fmla="*/ 0 h 510363"/>
              <a:gd name="connsiteX2" fmla="*/ 4146698 w 4146698"/>
              <a:gd name="connsiteY2" fmla="*/ 510363 h 510363"/>
            </a:gdLst>
            <a:ahLst/>
            <a:cxnLst>
              <a:cxn ang="0">
                <a:pos x="connsiteX0" y="connsiteY0"/>
              </a:cxn>
              <a:cxn ang="0">
                <a:pos x="connsiteX1" y="connsiteY1"/>
              </a:cxn>
              <a:cxn ang="0">
                <a:pos x="connsiteX2" y="connsiteY2"/>
              </a:cxn>
            </a:cxnLst>
            <a:rect l="l" t="t" r="r" b="b"/>
            <a:pathLst>
              <a:path w="4146698" h="510363">
                <a:moveTo>
                  <a:pt x="0" y="510363"/>
                </a:moveTo>
                <a:cubicBezTo>
                  <a:pt x="685800" y="255181"/>
                  <a:pt x="1371600" y="0"/>
                  <a:pt x="2062716" y="0"/>
                </a:cubicBezTo>
                <a:cubicBezTo>
                  <a:pt x="2753832" y="0"/>
                  <a:pt x="3450265" y="255181"/>
                  <a:pt x="4146698" y="510363"/>
                </a:cubicBezTo>
              </a:path>
            </a:pathLst>
          </a:custGeom>
          <a:noFill/>
          <a:ln w="57150">
            <a:solidFill>
              <a:schemeClr val="accent2"/>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4433203" y="2280863"/>
            <a:ext cx="1179444" cy="510363"/>
          </a:xfrm>
          <a:custGeom>
            <a:avLst/>
            <a:gdLst>
              <a:gd name="connsiteX0" fmla="*/ 0 w 4146698"/>
              <a:gd name="connsiteY0" fmla="*/ 510363 h 510363"/>
              <a:gd name="connsiteX1" fmla="*/ 2062716 w 4146698"/>
              <a:gd name="connsiteY1" fmla="*/ 0 h 510363"/>
              <a:gd name="connsiteX2" fmla="*/ 4146698 w 4146698"/>
              <a:gd name="connsiteY2" fmla="*/ 510363 h 510363"/>
            </a:gdLst>
            <a:ahLst/>
            <a:cxnLst>
              <a:cxn ang="0">
                <a:pos x="connsiteX0" y="connsiteY0"/>
              </a:cxn>
              <a:cxn ang="0">
                <a:pos x="connsiteX1" y="connsiteY1"/>
              </a:cxn>
              <a:cxn ang="0">
                <a:pos x="connsiteX2" y="connsiteY2"/>
              </a:cxn>
            </a:cxnLst>
            <a:rect l="l" t="t" r="r" b="b"/>
            <a:pathLst>
              <a:path w="4146698" h="510363">
                <a:moveTo>
                  <a:pt x="0" y="510363"/>
                </a:moveTo>
                <a:cubicBezTo>
                  <a:pt x="685800" y="255181"/>
                  <a:pt x="1371600" y="0"/>
                  <a:pt x="2062716" y="0"/>
                </a:cubicBezTo>
                <a:cubicBezTo>
                  <a:pt x="2753832" y="0"/>
                  <a:pt x="3450265" y="255181"/>
                  <a:pt x="4146698" y="510363"/>
                </a:cubicBezTo>
              </a:path>
            </a:pathLst>
          </a:custGeom>
          <a:noFill/>
          <a:ln w="57150">
            <a:solidFill>
              <a:schemeClr val="accent2"/>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6559826" y="2280863"/>
            <a:ext cx="1179444" cy="510363"/>
          </a:xfrm>
          <a:custGeom>
            <a:avLst/>
            <a:gdLst>
              <a:gd name="connsiteX0" fmla="*/ 0 w 4146698"/>
              <a:gd name="connsiteY0" fmla="*/ 510363 h 510363"/>
              <a:gd name="connsiteX1" fmla="*/ 2062716 w 4146698"/>
              <a:gd name="connsiteY1" fmla="*/ 0 h 510363"/>
              <a:gd name="connsiteX2" fmla="*/ 4146698 w 4146698"/>
              <a:gd name="connsiteY2" fmla="*/ 510363 h 510363"/>
            </a:gdLst>
            <a:ahLst/>
            <a:cxnLst>
              <a:cxn ang="0">
                <a:pos x="connsiteX0" y="connsiteY0"/>
              </a:cxn>
              <a:cxn ang="0">
                <a:pos x="connsiteX1" y="connsiteY1"/>
              </a:cxn>
              <a:cxn ang="0">
                <a:pos x="connsiteX2" y="connsiteY2"/>
              </a:cxn>
            </a:cxnLst>
            <a:rect l="l" t="t" r="r" b="b"/>
            <a:pathLst>
              <a:path w="4146698" h="510363">
                <a:moveTo>
                  <a:pt x="0" y="510363"/>
                </a:moveTo>
                <a:cubicBezTo>
                  <a:pt x="685800" y="255181"/>
                  <a:pt x="1371600" y="0"/>
                  <a:pt x="2062716" y="0"/>
                </a:cubicBezTo>
                <a:cubicBezTo>
                  <a:pt x="2753832" y="0"/>
                  <a:pt x="3450265" y="255181"/>
                  <a:pt x="4146698" y="510363"/>
                </a:cubicBezTo>
              </a:path>
            </a:pathLst>
          </a:custGeom>
          <a:noFill/>
          <a:ln w="57150">
            <a:solidFill>
              <a:schemeClr val="accent2"/>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8686800" y="2280863"/>
            <a:ext cx="1179444" cy="510363"/>
          </a:xfrm>
          <a:custGeom>
            <a:avLst/>
            <a:gdLst>
              <a:gd name="connsiteX0" fmla="*/ 0 w 4146698"/>
              <a:gd name="connsiteY0" fmla="*/ 510363 h 510363"/>
              <a:gd name="connsiteX1" fmla="*/ 2062716 w 4146698"/>
              <a:gd name="connsiteY1" fmla="*/ 0 h 510363"/>
              <a:gd name="connsiteX2" fmla="*/ 4146698 w 4146698"/>
              <a:gd name="connsiteY2" fmla="*/ 510363 h 510363"/>
            </a:gdLst>
            <a:ahLst/>
            <a:cxnLst>
              <a:cxn ang="0">
                <a:pos x="connsiteX0" y="connsiteY0"/>
              </a:cxn>
              <a:cxn ang="0">
                <a:pos x="connsiteX1" y="connsiteY1"/>
              </a:cxn>
              <a:cxn ang="0">
                <a:pos x="connsiteX2" y="connsiteY2"/>
              </a:cxn>
            </a:cxnLst>
            <a:rect l="l" t="t" r="r" b="b"/>
            <a:pathLst>
              <a:path w="4146698" h="510363">
                <a:moveTo>
                  <a:pt x="0" y="510363"/>
                </a:moveTo>
                <a:cubicBezTo>
                  <a:pt x="685800" y="255181"/>
                  <a:pt x="1371600" y="0"/>
                  <a:pt x="2062716" y="0"/>
                </a:cubicBezTo>
                <a:cubicBezTo>
                  <a:pt x="2753832" y="0"/>
                  <a:pt x="3450265" y="255181"/>
                  <a:pt x="4146698" y="510363"/>
                </a:cubicBezTo>
              </a:path>
            </a:pathLst>
          </a:custGeom>
          <a:noFill/>
          <a:ln w="57150">
            <a:solidFill>
              <a:schemeClr val="accent2"/>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8744966" y="1780786"/>
            <a:ext cx="1063112" cy="400110"/>
          </a:xfrm>
          <a:prstGeom prst="rect">
            <a:avLst/>
          </a:prstGeom>
          <a:noFill/>
        </p:spPr>
        <p:txBody>
          <a:bodyPr wrap="none" rtlCol="0">
            <a:spAutoFit/>
          </a:bodyPr>
          <a:lstStyle/>
          <a:p>
            <a:r>
              <a:rPr lang="en-US" sz="2000" dirty="0" smtClean="0">
                <a:solidFill>
                  <a:schemeClr val="accent2">
                    <a:lumMod val="50000"/>
                  </a:schemeClr>
                </a:solidFill>
                <a:effectLst/>
              </a:rPr>
              <a:t>Merging</a:t>
            </a:r>
            <a:endParaRPr lang="en-US" sz="2000" dirty="0">
              <a:solidFill>
                <a:schemeClr val="accent2">
                  <a:lumMod val="50000"/>
                </a:schemeClr>
              </a:solidFill>
              <a:effectLst/>
            </a:endParaRPr>
          </a:p>
        </p:txBody>
      </p:sp>
      <p:sp>
        <p:nvSpPr>
          <p:cNvPr id="30" name="TextBox 29"/>
          <p:cNvSpPr txBox="1"/>
          <p:nvPr/>
        </p:nvSpPr>
        <p:spPr>
          <a:xfrm>
            <a:off x="6345484" y="1473010"/>
            <a:ext cx="1608133" cy="707886"/>
          </a:xfrm>
          <a:prstGeom prst="rect">
            <a:avLst/>
          </a:prstGeom>
          <a:noFill/>
        </p:spPr>
        <p:txBody>
          <a:bodyPr wrap="none" rtlCol="0">
            <a:spAutoFit/>
          </a:bodyPr>
          <a:lstStyle/>
          <a:p>
            <a:r>
              <a:rPr lang="en-US" sz="2000" dirty="0" smtClean="0">
                <a:solidFill>
                  <a:schemeClr val="accent2">
                    <a:lumMod val="50000"/>
                  </a:schemeClr>
                </a:solidFill>
                <a:effectLst/>
              </a:rPr>
              <a:t>Global</a:t>
            </a:r>
            <a:br>
              <a:rPr lang="en-US" sz="2000" dirty="0" smtClean="0">
                <a:solidFill>
                  <a:schemeClr val="accent2">
                    <a:lumMod val="50000"/>
                  </a:schemeClr>
                </a:solidFill>
                <a:effectLst/>
              </a:rPr>
            </a:br>
            <a:r>
              <a:rPr lang="en-US" sz="2000" dirty="0" smtClean="0">
                <a:solidFill>
                  <a:schemeClr val="accent2">
                    <a:lumMod val="50000"/>
                  </a:schemeClr>
                </a:solidFill>
                <a:effectLst/>
              </a:rPr>
              <a:t>Optimization</a:t>
            </a:r>
            <a:endParaRPr lang="en-US" sz="2000" dirty="0">
              <a:solidFill>
                <a:schemeClr val="accent2">
                  <a:lumMod val="50000"/>
                </a:schemeClr>
              </a:solidFill>
              <a:effectLst/>
            </a:endParaRPr>
          </a:p>
        </p:txBody>
      </p:sp>
      <p:sp>
        <p:nvSpPr>
          <p:cNvPr id="31" name="TextBox 30"/>
          <p:cNvSpPr txBox="1"/>
          <p:nvPr/>
        </p:nvSpPr>
        <p:spPr>
          <a:xfrm>
            <a:off x="4303021" y="1473010"/>
            <a:ext cx="1439818" cy="707886"/>
          </a:xfrm>
          <a:prstGeom prst="rect">
            <a:avLst/>
          </a:prstGeom>
          <a:noFill/>
        </p:spPr>
        <p:txBody>
          <a:bodyPr wrap="none" rtlCol="0">
            <a:spAutoFit/>
          </a:bodyPr>
          <a:lstStyle/>
          <a:p>
            <a:r>
              <a:rPr lang="en-US" sz="2000" dirty="0" smtClean="0">
                <a:solidFill>
                  <a:schemeClr val="accent2">
                    <a:lumMod val="50000"/>
                  </a:schemeClr>
                </a:solidFill>
                <a:effectLst/>
              </a:rPr>
              <a:t>Pairwise</a:t>
            </a:r>
            <a:br>
              <a:rPr lang="en-US" sz="2000" dirty="0" smtClean="0">
                <a:solidFill>
                  <a:schemeClr val="accent2">
                    <a:lumMod val="50000"/>
                  </a:schemeClr>
                </a:solidFill>
                <a:effectLst/>
              </a:rPr>
            </a:br>
            <a:r>
              <a:rPr lang="en-US" sz="2000" dirty="0" smtClean="0">
                <a:solidFill>
                  <a:schemeClr val="accent2">
                    <a:lumMod val="50000"/>
                  </a:schemeClr>
                </a:solidFill>
                <a:effectLst/>
              </a:rPr>
              <a:t>Registration</a:t>
            </a:r>
            <a:endParaRPr lang="en-US" sz="2000" dirty="0">
              <a:solidFill>
                <a:schemeClr val="accent2">
                  <a:lumMod val="50000"/>
                </a:schemeClr>
              </a:solidFill>
              <a:effectLst/>
            </a:endParaRPr>
          </a:p>
        </p:txBody>
      </p:sp>
      <p:sp>
        <p:nvSpPr>
          <p:cNvPr id="32" name="TextBox 31"/>
          <p:cNvSpPr txBox="1"/>
          <p:nvPr/>
        </p:nvSpPr>
        <p:spPr>
          <a:xfrm>
            <a:off x="2482668" y="1473010"/>
            <a:ext cx="825867" cy="707886"/>
          </a:xfrm>
          <a:prstGeom prst="rect">
            <a:avLst/>
          </a:prstGeom>
          <a:noFill/>
        </p:spPr>
        <p:txBody>
          <a:bodyPr wrap="none" rtlCol="0">
            <a:spAutoFit/>
          </a:bodyPr>
          <a:lstStyle/>
          <a:p>
            <a:r>
              <a:rPr lang="en-US" sz="2000" dirty="0" smtClean="0">
                <a:solidFill>
                  <a:schemeClr val="accent2">
                    <a:lumMod val="50000"/>
                  </a:schemeClr>
                </a:solidFill>
                <a:effectLst/>
              </a:rPr>
              <a:t>Initial</a:t>
            </a:r>
            <a:br>
              <a:rPr lang="en-US" sz="2000" dirty="0" smtClean="0">
                <a:solidFill>
                  <a:schemeClr val="accent2">
                    <a:lumMod val="50000"/>
                  </a:schemeClr>
                </a:solidFill>
                <a:effectLst/>
              </a:rPr>
            </a:br>
            <a:r>
              <a:rPr lang="en-US" sz="2000" dirty="0" smtClean="0">
                <a:solidFill>
                  <a:schemeClr val="accent2">
                    <a:lumMod val="50000"/>
                  </a:schemeClr>
                </a:solidFill>
                <a:effectLst/>
              </a:rPr>
              <a:t>Guess</a:t>
            </a:r>
            <a:endParaRPr lang="en-US" sz="2000" dirty="0">
              <a:solidFill>
                <a:schemeClr val="accent2">
                  <a:lumMod val="50000"/>
                </a:schemeClr>
              </a:solidFill>
              <a:effectLst/>
            </a:endParaRPr>
          </a:p>
        </p:txBody>
      </p:sp>
      <p:sp>
        <p:nvSpPr>
          <p:cNvPr id="33" name="TextBox 32"/>
          <p:cNvSpPr txBox="1"/>
          <p:nvPr/>
        </p:nvSpPr>
        <p:spPr>
          <a:xfrm>
            <a:off x="9376934" y="6312581"/>
            <a:ext cx="2815066" cy="461665"/>
          </a:xfrm>
          <a:prstGeom prst="rect">
            <a:avLst/>
          </a:prstGeom>
          <a:noFill/>
        </p:spPr>
        <p:txBody>
          <a:bodyPr wrap="none" rtlCol="0">
            <a:spAutoFit/>
          </a:bodyPr>
          <a:lstStyle/>
          <a:p>
            <a:pPr algn="r"/>
            <a:r>
              <a:rPr lang="en-US" dirty="0" smtClean="0">
                <a:solidFill>
                  <a:schemeClr val="accent1"/>
                </a:solidFill>
                <a:effectLst/>
              </a:rPr>
              <a:t>[Turk &amp; </a:t>
            </a:r>
            <a:r>
              <a:rPr lang="en-US" dirty="0" err="1" smtClean="0">
                <a:solidFill>
                  <a:schemeClr val="accent1"/>
                </a:solidFill>
                <a:effectLst/>
              </a:rPr>
              <a:t>Levoy</a:t>
            </a:r>
            <a:r>
              <a:rPr lang="en-US" dirty="0" smtClean="0">
                <a:solidFill>
                  <a:schemeClr val="accent1"/>
                </a:solidFill>
                <a:effectLst/>
              </a:rPr>
              <a:t> 1994]</a:t>
            </a:r>
            <a:endParaRPr lang="en-US" dirty="0">
              <a:solidFill>
                <a:schemeClr val="accent1"/>
              </a:solidFill>
              <a:effectLst/>
            </a:endParaRPr>
          </a:p>
        </p:txBody>
      </p:sp>
    </p:spTree>
    <p:extLst>
      <p:ext uri="{BB962C8B-B14F-4D97-AF65-F5344CB8AC3E}">
        <p14:creationId xmlns:p14="http://schemas.microsoft.com/office/powerpoint/2010/main" val="28016980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250"/>
                                        <p:tgtEl>
                                          <p:spTgt spid="21"/>
                                        </p:tgtEl>
                                      </p:cBhvr>
                                    </p:animEffect>
                                    <p:set>
                                      <p:cBhvr>
                                        <p:cTn id="7" dur="1" fill="hold">
                                          <p:stCondLst>
                                            <p:cond delay="249"/>
                                          </p:stCondLst>
                                        </p:cTn>
                                        <p:tgtEl>
                                          <p:spTgt spid="21"/>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250"/>
                                        <p:tgtEl>
                                          <p:spTgt spid="22"/>
                                        </p:tgtEl>
                                      </p:cBhvr>
                                    </p:animEffect>
                                    <p:set>
                                      <p:cBhvr>
                                        <p:cTn id="10" dur="1" fill="hold">
                                          <p:stCondLst>
                                            <p:cond delay="249"/>
                                          </p:stCondLst>
                                        </p:cTn>
                                        <p:tgtEl>
                                          <p:spTgt spid="22"/>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250"/>
                                        <p:tgtEl>
                                          <p:spTgt spid="23"/>
                                        </p:tgtEl>
                                      </p:cBhvr>
                                    </p:animEffect>
                                    <p:set>
                                      <p:cBhvr>
                                        <p:cTn id="13" dur="1" fill="hold">
                                          <p:stCondLst>
                                            <p:cond delay="249"/>
                                          </p:stCondLst>
                                        </p:cTn>
                                        <p:tgtEl>
                                          <p:spTgt spid="23"/>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250"/>
                                        <p:tgtEl>
                                          <p:spTgt spid="24"/>
                                        </p:tgtEl>
                                      </p:cBhvr>
                                    </p:animEffect>
                                    <p:set>
                                      <p:cBhvr>
                                        <p:cTn id="16" dur="1" fill="hold">
                                          <p:stCondLst>
                                            <p:cond delay="249"/>
                                          </p:stCondLst>
                                        </p:cTn>
                                        <p:tgtEl>
                                          <p:spTgt spid="24"/>
                                        </p:tgtEl>
                                        <p:attrNameLst>
                                          <p:attrName>style.visibility</p:attrName>
                                        </p:attrNameLst>
                                      </p:cBhvr>
                                      <p:to>
                                        <p:strVal val="hidden"/>
                                      </p:to>
                                    </p:set>
                                  </p:childTnLst>
                                </p:cTn>
                              </p:par>
                            </p:childTnLst>
                          </p:cTn>
                        </p:par>
                        <p:par>
                          <p:cTn id="17" fill="hold">
                            <p:stCondLst>
                              <p:cond delay="250"/>
                            </p:stCondLst>
                            <p:childTnLst>
                              <p:par>
                                <p:cTn id="18" presetID="42" presetClass="path" presetSubtype="0" accel="50000" decel="50000" fill="hold" nodeType="afterEffect">
                                  <p:stCondLst>
                                    <p:cond delay="0"/>
                                  </p:stCondLst>
                                  <p:childTnLst>
                                    <p:animMotion origin="layout" path="M -4.79167E-6 4.44444E-6 L 0.19076 4.44444E-6 " pathEditMode="relative" rAng="0" ptsTypes="AA">
                                      <p:cBhvr>
                                        <p:cTn id="19" dur="500" fill="hold"/>
                                        <p:tgtEl>
                                          <p:spTgt spid="4"/>
                                        </p:tgtEl>
                                        <p:attrNameLst>
                                          <p:attrName>ppt_x</p:attrName>
                                          <p:attrName>ppt_y</p:attrName>
                                        </p:attrNameLst>
                                      </p:cBhvr>
                                      <p:rCtr x="9531" y="0"/>
                                    </p:animMotion>
                                  </p:childTnLst>
                                </p:cTn>
                              </p:par>
                            </p:childTnLst>
                          </p:cTn>
                        </p:par>
                        <p:par>
                          <p:cTn id="20" fill="hold">
                            <p:stCondLst>
                              <p:cond delay="75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500"/>
                                        <p:tgtEl>
                                          <p:spTgt spid="3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fade">
                                      <p:cBhvr>
                                        <p:cTn id="5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p:bldP spid="24" grpId="0"/>
      <p:bldP spid="25" grpId="0" animBg="1"/>
      <p:bldP spid="26" grpId="0" animBg="1"/>
      <p:bldP spid="27" grpId="0" animBg="1"/>
      <p:bldP spid="28" grpId="0" animBg="1"/>
      <p:bldP spid="29" grpId="0"/>
      <p:bldP spid="30" grpId="0"/>
      <p:bldP spid="31" grpId="0"/>
      <p:bldP spid="3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Understanding ICP</a:t>
            </a:r>
            <a:endParaRPr lang="en-US" dirty="0"/>
          </a:p>
        </p:txBody>
      </p:sp>
      <p:sp>
        <p:nvSpPr>
          <p:cNvPr id="4" name="Content Placeholder 3"/>
          <p:cNvSpPr>
            <a:spLocks noGrp="1"/>
          </p:cNvSpPr>
          <p:nvPr>
            <p:ph idx="1"/>
          </p:nvPr>
        </p:nvSpPr>
        <p:spPr/>
        <p:txBody>
          <a:bodyPr/>
          <a:lstStyle/>
          <a:p>
            <a:endParaRPr lang="en-US" dirty="0" smtClean="0"/>
          </a:p>
          <a:p>
            <a:r>
              <a:rPr lang="en-US" dirty="0" smtClean="0"/>
              <a:t>Expectation Maximization: alternating discrete/continuous optimization</a:t>
            </a:r>
          </a:p>
          <a:p>
            <a:endParaRPr lang="en-US" dirty="0" smtClean="0"/>
          </a:p>
          <a:p>
            <a:r>
              <a:rPr lang="en-US" dirty="0" smtClean="0"/>
              <a:t>Minimizing squared Euclidean distance, evaluated on other surface</a:t>
            </a:r>
          </a:p>
          <a:p>
            <a:endParaRPr lang="en-US" dirty="0"/>
          </a:p>
          <a:p>
            <a:r>
              <a:rPr lang="en-US" dirty="0" smtClean="0"/>
              <a:t>Analyzing (per-point-pair) zero-set of metric</a:t>
            </a:r>
          </a:p>
        </p:txBody>
      </p:sp>
      <p:sp>
        <p:nvSpPr>
          <p:cNvPr id="5" name="Rectangle 4"/>
          <p:cNvSpPr/>
          <p:nvPr/>
        </p:nvSpPr>
        <p:spPr>
          <a:xfrm>
            <a:off x="508000" y="2064489"/>
            <a:ext cx="11389833" cy="1869558"/>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84135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animEffect transition="in" filter="fade">
                                      <p:cBhvr>
                                        <p:cTn id="7" dur="500"/>
                                        <p:tgtEl>
                                          <p:spTgt spid="4">
                                            <p:txEl>
                                              <p:pRg st="5" end="5"/>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Zero-Set of Metric Determines Allowable “Sliding”</a:t>
            </a:r>
            <a:endParaRPr lang="en-US" dirty="0"/>
          </a:p>
        </p:txBody>
      </p:sp>
      <p:sp>
        <p:nvSpPr>
          <p:cNvPr id="3" name="Content Placeholder 2"/>
          <p:cNvSpPr>
            <a:spLocks noGrp="1"/>
          </p:cNvSpPr>
          <p:nvPr>
            <p:ph idx="1"/>
          </p:nvPr>
        </p:nvSpPr>
        <p:spPr>
          <a:xfrm>
            <a:off x="7058612" y="4684145"/>
            <a:ext cx="3741909" cy="1566006"/>
          </a:xfrm>
        </p:spPr>
        <p:txBody>
          <a:bodyPr>
            <a:spAutoFit/>
          </a:bodyPr>
          <a:lstStyle/>
          <a:p>
            <a:r>
              <a:rPr lang="en-US" dirty="0" smtClean="0"/>
              <a:t>Pairs in flat section</a:t>
            </a:r>
            <a:br>
              <a:rPr lang="en-US" dirty="0" smtClean="0"/>
            </a:br>
            <a:r>
              <a:rPr lang="en-US" dirty="0" smtClean="0"/>
              <a:t>do not constrain</a:t>
            </a:r>
            <a:br>
              <a:rPr lang="en-US" dirty="0" smtClean="0"/>
            </a:br>
            <a:r>
              <a:rPr lang="en-US" dirty="0" smtClean="0"/>
              <a:t>up-and-down motion</a:t>
            </a:r>
          </a:p>
        </p:txBody>
      </p:sp>
      <p:sp>
        <p:nvSpPr>
          <p:cNvPr id="15" name="Content Placeholder 2"/>
          <p:cNvSpPr txBox="1">
            <a:spLocks/>
          </p:cNvSpPr>
          <p:nvPr/>
        </p:nvSpPr>
        <p:spPr>
          <a:xfrm>
            <a:off x="7058611" y="1792709"/>
            <a:ext cx="4063045" cy="2057230"/>
          </a:xfrm>
          <a:prstGeom prst="rect">
            <a:avLst/>
          </a:prstGeom>
        </p:spPr>
        <p:txBody>
          <a:bodyPr vert="horz" wrap="square" lIns="91440" tIns="45720" rIns="91440" bIns="45720" rtlCol="0">
            <a:spAutoFit/>
          </a:bodyPr>
          <a:lstStyle>
            <a:lvl1pPr marL="287338" indent="-287338" algn="l" defTabSz="914400" rtl="0" eaLnBrk="1" latinLnBrk="0" hangingPunct="1">
              <a:lnSpc>
                <a:spcPct val="114000"/>
              </a:lnSpc>
              <a:spcBef>
                <a:spcPts val="800"/>
              </a:spcBef>
              <a:buClr>
                <a:schemeClr val="accent2"/>
              </a:buClr>
              <a:buFont typeface="Arial" panose="020B0604020202020204" pitchFamily="34" charset="0"/>
              <a:buChar char="•"/>
              <a:defRPr sz="2800" kern="1200">
                <a:solidFill>
                  <a:schemeClr val="tx1"/>
                </a:solidFill>
                <a:latin typeface="+mn-lt"/>
                <a:ea typeface="+mn-ea"/>
                <a:cs typeface="+mn-cs"/>
              </a:defRPr>
            </a:lvl1pPr>
            <a:lvl2pPr marL="627063" indent="-288925" algn="l" defTabSz="914400" rtl="0" eaLnBrk="1" latinLnBrk="0" hangingPunct="1">
              <a:lnSpc>
                <a:spcPct val="114000"/>
              </a:lnSpc>
              <a:spcBef>
                <a:spcPts val="8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914400" indent="-225425" algn="l" defTabSz="914400" rtl="0" eaLnBrk="1" latinLnBrk="0" hangingPunct="1">
              <a:lnSpc>
                <a:spcPct val="114000"/>
              </a:lnSpc>
              <a:spcBef>
                <a:spcPts val="8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201738" indent="-225425" algn="l" defTabSz="914400" rtl="0" eaLnBrk="1" latinLnBrk="0" hangingPunct="1">
              <a:lnSpc>
                <a:spcPct val="114000"/>
              </a:lnSpc>
              <a:spcBef>
                <a:spcPts val="8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1490663" indent="-238125" algn="l" defTabSz="914400" rtl="0" eaLnBrk="1" latinLnBrk="0" hangingPunct="1">
              <a:lnSpc>
                <a:spcPct val="114000"/>
              </a:lnSpc>
              <a:spcBef>
                <a:spcPts val="8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auto">
              <a:spcAft>
                <a:spcPts val="0"/>
              </a:spcAft>
            </a:pPr>
            <a:r>
              <a:rPr lang="en-US" dirty="0" smtClean="0">
                <a:effectLst/>
              </a:rPr>
              <a:t>Bump at top has a hard time pulling meshes</a:t>
            </a:r>
            <a:br>
              <a:rPr lang="en-US" dirty="0" smtClean="0">
                <a:effectLst/>
              </a:rPr>
            </a:br>
            <a:r>
              <a:rPr lang="en-US" dirty="0" smtClean="0">
                <a:effectLst/>
              </a:rPr>
              <a:t>across each other:</a:t>
            </a:r>
            <a:br>
              <a:rPr lang="en-US" dirty="0" smtClean="0">
                <a:effectLst/>
              </a:rPr>
            </a:br>
            <a:r>
              <a:rPr lang="en-US" dirty="0" smtClean="0">
                <a:effectLst/>
              </a:rPr>
              <a:t>springs prevent sliding</a:t>
            </a:r>
          </a:p>
        </p:txBody>
      </p:sp>
      <p:grpSp>
        <p:nvGrpSpPr>
          <p:cNvPr id="40" name="Group 39"/>
          <p:cNvGrpSpPr/>
          <p:nvPr/>
        </p:nvGrpSpPr>
        <p:grpSpPr>
          <a:xfrm>
            <a:off x="819863" y="2853254"/>
            <a:ext cx="2654894" cy="3022592"/>
            <a:chOff x="525743" y="2686184"/>
            <a:chExt cx="2654894" cy="3022592"/>
          </a:xfrm>
        </p:grpSpPr>
        <p:grpSp>
          <p:nvGrpSpPr>
            <p:cNvPr id="4" name="Group 3"/>
            <p:cNvGrpSpPr>
              <a:grpSpLocks noChangeAspect="1"/>
            </p:cNvGrpSpPr>
            <p:nvPr/>
          </p:nvGrpSpPr>
          <p:grpSpPr>
            <a:xfrm rot="16200000">
              <a:off x="598655" y="3504547"/>
              <a:ext cx="2403985" cy="767260"/>
              <a:chOff x="4063844" y="1843591"/>
              <a:chExt cx="4064312" cy="1297173"/>
            </a:xfrm>
          </p:grpSpPr>
          <p:sp>
            <p:nvSpPr>
              <p:cNvPr id="6" name="Line 11"/>
              <p:cNvSpPr>
                <a:spLocks noChangeShapeType="1"/>
              </p:cNvSpPr>
              <p:nvPr/>
            </p:nvSpPr>
            <p:spPr bwMode="auto">
              <a:xfrm>
                <a:off x="4638203" y="2101566"/>
                <a:ext cx="38940" cy="963753"/>
              </a:xfrm>
              <a:prstGeom prst="line">
                <a:avLst/>
              </a:prstGeom>
              <a:noFill/>
              <a:ln w="38100">
                <a:solidFill>
                  <a:schemeClr val="accent1"/>
                </a:solidFill>
                <a:round/>
                <a:headEnd/>
                <a:tailEnd/>
              </a:ln>
              <a:effectLst>
                <a:outerShdw dist="1796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7" name="Line 12"/>
              <p:cNvSpPr>
                <a:spLocks noChangeShapeType="1"/>
              </p:cNvSpPr>
              <p:nvPr/>
            </p:nvSpPr>
            <p:spPr bwMode="auto">
              <a:xfrm flipH="1">
                <a:off x="5747979" y="2101566"/>
                <a:ext cx="0" cy="929681"/>
              </a:xfrm>
              <a:prstGeom prst="line">
                <a:avLst/>
              </a:prstGeom>
              <a:noFill/>
              <a:ln w="38100">
                <a:solidFill>
                  <a:schemeClr val="accent1"/>
                </a:solidFill>
                <a:round/>
                <a:headEnd/>
                <a:tailEnd/>
              </a:ln>
              <a:effectLst>
                <a:outerShdw dist="1796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8" name="Line 13"/>
              <p:cNvSpPr>
                <a:spLocks noChangeShapeType="1"/>
              </p:cNvSpPr>
              <p:nvPr/>
            </p:nvSpPr>
            <p:spPr bwMode="auto">
              <a:xfrm>
                <a:off x="6283397" y="2121036"/>
                <a:ext cx="0" cy="944284"/>
              </a:xfrm>
              <a:prstGeom prst="line">
                <a:avLst/>
              </a:prstGeom>
              <a:noFill/>
              <a:ln w="38100">
                <a:solidFill>
                  <a:schemeClr val="accent1"/>
                </a:solidFill>
                <a:round/>
                <a:headEnd/>
                <a:tailEnd/>
              </a:ln>
              <a:effectLst>
                <a:outerShdw dist="1796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 name="Line 15"/>
              <p:cNvSpPr>
                <a:spLocks noChangeShapeType="1"/>
              </p:cNvSpPr>
              <p:nvPr/>
            </p:nvSpPr>
            <p:spPr bwMode="auto">
              <a:xfrm>
                <a:off x="6818815" y="2121036"/>
                <a:ext cx="0" cy="919946"/>
              </a:xfrm>
              <a:prstGeom prst="line">
                <a:avLst/>
              </a:prstGeom>
              <a:noFill/>
              <a:ln w="38100">
                <a:solidFill>
                  <a:schemeClr val="accent1"/>
                </a:solidFill>
                <a:round/>
                <a:headEnd/>
                <a:tailEnd/>
              </a:ln>
              <a:effectLst>
                <a:outerShdw dist="1796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4" name="Line 12"/>
              <p:cNvSpPr>
                <a:spLocks noChangeShapeType="1"/>
              </p:cNvSpPr>
              <p:nvPr/>
            </p:nvSpPr>
            <p:spPr bwMode="auto">
              <a:xfrm flipH="1">
                <a:off x="5212561" y="2119498"/>
                <a:ext cx="0" cy="929681"/>
              </a:xfrm>
              <a:prstGeom prst="line">
                <a:avLst/>
              </a:prstGeom>
              <a:noFill/>
              <a:ln w="38100">
                <a:solidFill>
                  <a:schemeClr val="accent1"/>
                </a:solidFill>
                <a:round/>
                <a:headEnd/>
                <a:tailEnd/>
              </a:ln>
              <a:effectLst>
                <a:outerShdw dist="1796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 name="Line 14"/>
              <p:cNvSpPr>
                <a:spLocks noChangeShapeType="1"/>
              </p:cNvSpPr>
              <p:nvPr/>
            </p:nvSpPr>
            <p:spPr bwMode="auto">
              <a:xfrm>
                <a:off x="7091391" y="1960410"/>
                <a:ext cx="472142" cy="910211"/>
              </a:xfrm>
              <a:prstGeom prst="line">
                <a:avLst/>
              </a:prstGeom>
              <a:noFill/>
              <a:ln w="38100">
                <a:solidFill>
                  <a:schemeClr val="accent1"/>
                </a:solidFill>
                <a:round/>
                <a:headEnd/>
                <a:tailEnd/>
              </a:ln>
              <a:effectLst>
                <a:outerShdw dist="1796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1" name="Line 16"/>
              <p:cNvSpPr>
                <a:spLocks noChangeShapeType="1"/>
              </p:cNvSpPr>
              <p:nvPr/>
            </p:nvSpPr>
            <p:spPr bwMode="auto">
              <a:xfrm>
                <a:off x="7592738" y="2009085"/>
                <a:ext cx="150891" cy="793393"/>
              </a:xfrm>
              <a:prstGeom prst="line">
                <a:avLst/>
              </a:prstGeom>
              <a:noFill/>
              <a:ln w="38100">
                <a:solidFill>
                  <a:schemeClr val="accent1"/>
                </a:solidFill>
                <a:round/>
                <a:headEnd/>
                <a:tailEnd/>
              </a:ln>
              <a:effectLst>
                <a:outerShdw dist="1796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2" name="Freeform 17"/>
              <p:cNvSpPr>
                <a:spLocks/>
              </p:cNvSpPr>
              <p:nvPr/>
            </p:nvSpPr>
            <p:spPr bwMode="auto">
              <a:xfrm>
                <a:off x="4063844" y="1843591"/>
                <a:ext cx="3597037" cy="362624"/>
              </a:xfrm>
              <a:custGeom>
                <a:avLst/>
                <a:gdLst>
                  <a:gd name="T0" fmla="*/ 4 w 1478"/>
                  <a:gd name="T1" fmla="*/ 149 h 149"/>
                  <a:gd name="T2" fmla="*/ 66 w 1478"/>
                  <a:gd name="T3" fmla="*/ 118 h 149"/>
                  <a:gd name="T4" fmla="*/ 400 w 1478"/>
                  <a:gd name="T5" fmla="*/ 106 h 149"/>
                  <a:gd name="T6" fmla="*/ 899 w 1478"/>
                  <a:gd name="T7" fmla="*/ 112 h 149"/>
                  <a:gd name="T8" fmla="*/ 1175 w 1478"/>
                  <a:gd name="T9" fmla="*/ 100 h 149"/>
                  <a:gd name="T10" fmla="*/ 1286 w 1478"/>
                  <a:gd name="T11" fmla="*/ 13 h 149"/>
                  <a:gd name="T12" fmla="*/ 1410 w 1478"/>
                  <a:gd name="T13" fmla="*/ 19 h 149"/>
                  <a:gd name="T14" fmla="*/ 1478 w 1478"/>
                  <a:gd name="T15" fmla="*/ 93 h 1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8" h="149">
                    <a:moveTo>
                      <a:pt x="4" y="149"/>
                    </a:moveTo>
                    <a:cubicBezTo>
                      <a:pt x="14" y="144"/>
                      <a:pt x="0" y="125"/>
                      <a:pt x="66" y="118"/>
                    </a:cubicBezTo>
                    <a:cubicBezTo>
                      <a:pt x="132" y="111"/>
                      <a:pt x="261" y="107"/>
                      <a:pt x="400" y="106"/>
                    </a:cubicBezTo>
                    <a:cubicBezTo>
                      <a:pt x="539" y="105"/>
                      <a:pt x="770" y="113"/>
                      <a:pt x="899" y="112"/>
                    </a:cubicBezTo>
                    <a:cubicBezTo>
                      <a:pt x="1028" y="111"/>
                      <a:pt x="1111" y="116"/>
                      <a:pt x="1175" y="100"/>
                    </a:cubicBezTo>
                    <a:cubicBezTo>
                      <a:pt x="1239" y="84"/>
                      <a:pt x="1247" y="26"/>
                      <a:pt x="1286" y="13"/>
                    </a:cubicBezTo>
                    <a:cubicBezTo>
                      <a:pt x="1325" y="0"/>
                      <a:pt x="1378" y="6"/>
                      <a:pt x="1410" y="19"/>
                    </a:cubicBezTo>
                    <a:cubicBezTo>
                      <a:pt x="1442" y="32"/>
                      <a:pt x="1464" y="78"/>
                      <a:pt x="1478" y="93"/>
                    </a:cubicBezTo>
                  </a:path>
                </a:pathLst>
              </a:custGeom>
              <a:noFill/>
              <a:ln w="76200" cap="flat" cmpd="sng">
                <a:solidFill>
                  <a:srgbClr val="D10000"/>
                </a:solidFill>
                <a:prstDash val="solid"/>
                <a:round/>
                <a:headEnd/>
                <a:tailEnd/>
              </a:ln>
              <a:effectLst>
                <a:outerShdw dist="17961" dir="2700000" algn="ctr" rotWithShape="0">
                  <a:schemeClr val="bg2"/>
                </a:outerShdw>
              </a:effectLst>
              <a:extLst>
                <a:ext uri="{909E8E84-426E-40DD-AFC4-6F175D3DCCD1}">
                  <a14:hiddenFill xmlns:a14="http://schemas.microsoft.com/office/drawing/2010/main">
                    <a:solidFill>
                      <a:schemeClr val="accent2">
                        <a:alpha val="50000"/>
                      </a:schemeClr>
                    </a:solidFill>
                  </a14:hiddenFill>
                </a:ext>
              </a:extLst>
            </p:spPr>
            <p:txBody>
              <a:bodyPr wrap="none" anchor="ctr"/>
              <a:lstStyle/>
              <a:p>
                <a:endParaRPr lang="en-US"/>
              </a:p>
            </p:txBody>
          </p:sp>
          <p:sp>
            <p:nvSpPr>
              <p:cNvPr id="13" name="Freeform 18"/>
              <p:cNvSpPr>
                <a:spLocks/>
              </p:cNvSpPr>
              <p:nvPr/>
            </p:nvSpPr>
            <p:spPr bwMode="auto">
              <a:xfrm>
                <a:off x="4531119" y="2778140"/>
                <a:ext cx="3597037" cy="362624"/>
              </a:xfrm>
              <a:custGeom>
                <a:avLst/>
                <a:gdLst>
                  <a:gd name="T0" fmla="*/ 4 w 1478"/>
                  <a:gd name="T1" fmla="*/ 149 h 149"/>
                  <a:gd name="T2" fmla="*/ 66 w 1478"/>
                  <a:gd name="T3" fmla="*/ 118 h 149"/>
                  <a:gd name="T4" fmla="*/ 400 w 1478"/>
                  <a:gd name="T5" fmla="*/ 106 h 149"/>
                  <a:gd name="T6" fmla="*/ 899 w 1478"/>
                  <a:gd name="T7" fmla="*/ 112 h 149"/>
                  <a:gd name="T8" fmla="*/ 1175 w 1478"/>
                  <a:gd name="T9" fmla="*/ 100 h 149"/>
                  <a:gd name="T10" fmla="*/ 1286 w 1478"/>
                  <a:gd name="T11" fmla="*/ 13 h 149"/>
                  <a:gd name="T12" fmla="*/ 1410 w 1478"/>
                  <a:gd name="T13" fmla="*/ 19 h 149"/>
                  <a:gd name="T14" fmla="*/ 1478 w 1478"/>
                  <a:gd name="T15" fmla="*/ 93 h 1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8" h="149">
                    <a:moveTo>
                      <a:pt x="4" y="149"/>
                    </a:moveTo>
                    <a:cubicBezTo>
                      <a:pt x="14" y="144"/>
                      <a:pt x="0" y="125"/>
                      <a:pt x="66" y="118"/>
                    </a:cubicBezTo>
                    <a:cubicBezTo>
                      <a:pt x="132" y="111"/>
                      <a:pt x="261" y="107"/>
                      <a:pt x="400" y="106"/>
                    </a:cubicBezTo>
                    <a:cubicBezTo>
                      <a:pt x="539" y="105"/>
                      <a:pt x="770" y="113"/>
                      <a:pt x="899" y="112"/>
                    </a:cubicBezTo>
                    <a:cubicBezTo>
                      <a:pt x="1028" y="111"/>
                      <a:pt x="1111" y="116"/>
                      <a:pt x="1175" y="100"/>
                    </a:cubicBezTo>
                    <a:cubicBezTo>
                      <a:pt x="1239" y="84"/>
                      <a:pt x="1247" y="26"/>
                      <a:pt x="1286" y="13"/>
                    </a:cubicBezTo>
                    <a:cubicBezTo>
                      <a:pt x="1325" y="0"/>
                      <a:pt x="1378" y="6"/>
                      <a:pt x="1410" y="19"/>
                    </a:cubicBezTo>
                    <a:cubicBezTo>
                      <a:pt x="1442" y="32"/>
                      <a:pt x="1464" y="78"/>
                      <a:pt x="1478" y="93"/>
                    </a:cubicBezTo>
                  </a:path>
                </a:pathLst>
              </a:custGeom>
              <a:noFill/>
              <a:ln w="76200" cap="flat" cmpd="sng">
                <a:solidFill>
                  <a:srgbClr val="0000FF"/>
                </a:solidFill>
                <a:prstDash val="solid"/>
                <a:round/>
                <a:headEnd/>
                <a:tailEnd/>
              </a:ln>
              <a:effectLst>
                <a:outerShdw dist="17961" dir="2700000" algn="ctr" rotWithShape="0">
                  <a:schemeClr val="bg2"/>
                </a:outerShdw>
              </a:effectLst>
              <a:extLst>
                <a:ext uri="{909E8E84-426E-40DD-AFC4-6F175D3DCCD1}">
                  <a14:hiddenFill xmlns:a14="http://schemas.microsoft.com/office/drawing/2010/main">
                    <a:solidFill>
                      <a:schemeClr val="accent2">
                        <a:alpha val="50000"/>
                      </a:schemeClr>
                    </a:solidFill>
                  </a14:hiddenFill>
                </a:ext>
              </a:extLst>
            </p:spPr>
            <p:txBody>
              <a:bodyPr wrap="none" anchor="ctr"/>
              <a:lstStyle/>
              <a:p>
                <a:endParaRPr lang="en-US"/>
              </a:p>
            </p:txBody>
          </p:sp>
        </p:grpSp>
        <p:sp>
          <p:nvSpPr>
            <p:cNvPr id="18" name="TextBox 17"/>
            <p:cNvSpPr txBox="1"/>
            <p:nvPr/>
          </p:nvSpPr>
          <p:spPr>
            <a:xfrm>
              <a:off x="525743" y="5185556"/>
              <a:ext cx="2654894" cy="523220"/>
            </a:xfrm>
            <a:prstGeom prst="rect">
              <a:avLst/>
            </a:prstGeom>
            <a:noFill/>
          </p:spPr>
          <p:txBody>
            <a:bodyPr wrap="none" rtlCol="0">
              <a:spAutoFit/>
            </a:bodyPr>
            <a:lstStyle/>
            <a:p>
              <a:r>
                <a:rPr lang="en-US" sz="2800" dirty="0" smtClean="0">
                  <a:effectLst/>
                </a:rPr>
                <a:t>Initial Alignment</a:t>
              </a:r>
              <a:endParaRPr lang="en-US" sz="2800" dirty="0">
                <a:effectLst/>
              </a:endParaRPr>
            </a:p>
          </p:txBody>
        </p:sp>
      </p:grpSp>
      <p:grpSp>
        <p:nvGrpSpPr>
          <p:cNvPr id="42" name="Group 41"/>
          <p:cNvGrpSpPr/>
          <p:nvPr/>
        </p:nvGrpSpPr>
        <p:grpSpPr>
          <a:xfrm>
            <a:off x="4178986" y="4396995"/>
            <a:ext cx="1292301" cy="2162608"/>
            <a:chOff x="4178986" y="4396995"/>
            <a:chExt cx="1292301" cy="2162608"/>
          </a:xfrm>
        </p:grpSpPr>
        <p:sp>
          <p:nvSpPr>
            <p:cNvPr id="17" name="TextBox 16"/>
            <p:cNvSpPr txBox="1"/>
            <p:nvPr/>
          </p:nvSpPr>
          <p:spPr>
            <a:xfrm rot="16200000">
              <a:off x="3395823" y="5236316"/>
              <a:ext cx="2027991" cy="461665"/>
            </a:xfrm>
            <a:prstGeom prst="rect">
              <a:avLst/>
            </a:prstGeom>
            <a:noFill/>
          </p:spPr>
          <p:txBody>
            <a:bodyPr wrap="none" rtlCol="0">
              <a:spAutoFit/>
            </a:bodyPr>
            <a:lstStyle/>
            <a:p>
              <a:r>
                <a:rPr lang="en-US" dirty="0" smtClean="0">
                  <a:solidFill>
                    <a:schemeClr val="accent2">
                      <a:lumMod val="50000"/>
                    </a:schemeClr>
                  </a:solidFill>
                  <a:effectLst/>
                </a:rPr>
                <a:t>Point-to-plane</a:t>
              </a:r>
              <a:endParaRPr lang="en-US" dirty="0">
                <a:solidFill>
                  <a:schemeClr val="accent2">
                    <a:lumMod val="50000"/>
                  </a:schemeClr>
                </a:solidFill>
                <a:effectLst/>
              </a:endParaRPr>
            </a:p>
          </p:txBody>
        </p:sp>
        <p:grpSp>
          <p:nvGrpSpPr>
            <p:cNvPr id="39" name="Group 38"/>
            <p:cNvGrpSpPr/>
            <p:nvPr/>
          </p:nvGrpSpPr>
          <p:grpSpPr>
            <a:xfrm>
              <a:off x="5142177" y="4396995"/>
              <a:ext cx="329110" cy="2162608"/>
              <a:chOff x="5142177" y="4508231"/>
              <a:chExt cx="329110" cy="2162608"/>
            </a:xfrm>
          </p:grpSpPr>
          <p:sp>
            <p:nvSpPr>
              <p:cNvPr id="27" name="Freeform 17"/>
              <p:cNvSpPr>
                <a:spLocks/>
              </p:cNvSpPr>
              <p:nvPr/>
            </p:nvSpPr>
            <p:spPr bwMode="auto">
              <a:xfrm rot="16200000">
                <a:off x="4185622" y="5499796"/>
                <a:ext cx="2127598" cy="214487"/>
              </a:xfrm>
              <a:custGeom>
                <a:avLst/>
                <a:gdLst>
                  <a:gd name="T0" fmla="*/ 4 w 1478"/>
                  <a:gd name="T1" fmla="*/ 149 h 149"/>
                  <a:gd name="T2" fmla="*/ 66 w 1478"/>
                  <a:gd name="T3" fmla="*/ 118 h 149"/>
                  <a:gd name="T4" fmla="*/ 400 w 1478"/>
                  <a:gd name="T5" fmla="*/ 106 h 149"/>
                  <a:gd name="T6" fmla="*/ 899 w 1478"/>
                  <a:gd name="T7" fmla="*/ 112 h 149"/>
                  <a:gd name="T8" fmla="*/ 1175 w 1478"/>
                  <a:gd name="T9" fmla="*/ 100 h 149"/>
                  <a:gd name="T10" fmla="*/ 1286 w 1478"/>
                  <a:gd name="T11" fmla="*/ 13 h 149"/>
                  <a:gd name="T12" fmla="*/ 1410 w 1478"/>
                  <a:gd name="T13" fmla="*/ 19 h 149"/>
                  <a:gd name="T14" fmla="*/ 1478 w 1478"/>
                  <a:gd name="T15" fmla="*/ 93 h 1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8" h="149">
                    <a:moveTo>
                      <a:pt x="4" y="149"/>
                    </a:moveTo>
                    <a:cubicBezTo>
                      <a:pt x="14" y="144"/>
                      <a:pt x="0" y="125"/>
                      <a:pt x="66" y="118"/>
                    </a:cubicBezTo>
                    <a:cubicBezTo>
                      <a:pt x="132" y="111"/>
                      <a:pt x="261" y="107"/>
                      <a:pt x="400" y="106"/>
                    </a:cubicBezTo>
                    <a:cubicBezTo>
                      <a:pt x="539" y="105"/>
                      <a:pt x="770" y="113"/>
                      <a:pt x="899" y="112"/>
                    </a:cubicBezTo>
                    <a:cubicBezTo>
                      <a:pt x="1028" y="111"/>
                      <a:pt x="1111" y="116"/>
                      <a:pt x="1175" y="100"/>
                    </a:cubicBezTo>
                    <a:cubicBezTo>
                      <a:pt x="1239" y="84"/>
                      <a:pt x="1247" y="26"/>
                      <a:pt x="1286" y="13"/>
                    </a:cubicBezTo>
                    <a:cubicBezTo>
                      <a:pt x="1325" y="0"/>
                      <a:pt x="1378" y="6"/>
                      <a:pt x="1410" y="19"/>
                    </a:cubicBezTo>
                    <a:cubicBezTo>
                      <a:pt x="1442" y="32"/>
                      <a:pt x="1464" y="78"/>
                      <a:pt x="1478" y="93"/>
                    </a:cubicBezTo>
                  </a:path>
                </a:pathLst>
              </a:custGeom>
              <a:noFill/>
              <a:ln w="76200" cap="flat" cmpd="sng">
                <a:solidFill>
                  <a:srgbClr val="D10000"/>
                </a:solidFill>
                <a:prstDash val="solid"/>
                <a:round/>
                <a:headEnd/>
                <a:tailEnd/>
              </a:ln>
              <a:effectLst>
                <a:outerShdw dist="17961" dir="2700000" algn="ctr" rotWithShape="0">
                  <a:schemeClr val="bg2"/>
                </a:outerShdw>
              </a:effectLst>
              <a:extLst>
                <a:ext uri="{909E8E84-426E-40DD-AFC4-6F175D3DCCD1}">
                  <a14:hiddenFill xmlns:a14="http://schemas.microsoft.com/office/drawing/2010/main">
                    <a:solidFill>
                      <a:schemeClr val="accent2">
                        <a:alpha val="50000"/>
                      </a:schemeClr>
                    </a:solidFill>
                  </a14:hiddenFill>
                </a:ext>
              </a:extLst>
            </p:spPr>
            <p:txBody>
              <a:bodyPr wrap="none" anchor="ctr"/>
              <a:lstStyle/>
              <a:p>
                <a:endParaRPr lang="en-US"/>
              </a:p>
            </p:txBody>
          </p:sp>
          <p:sp>
            <p:nvSpPr>
              <p:cNvPr id="28" name="Freeform 18"/>
              <p:cNvSpPr>
                <a:spLocks/>
              </p:cNvSpPr>
              <p:nvPr/>
            </p:nvSpPr>
            <p:spPr bwMode="auto">
              <a:xfrm rot="16200000">
                <a:off x="4300245" y="5464786"/>
                <a:ext cx="2127598" cy="214487"/>
              </a:xfrm>
              <a:custGeom>
                <a:avLst/>
                <a:gdLst>
                  <a:gd name="T0" fmla="*/ 4 w 1478"/>
                  <a:gd name="T1" fmla="*/ 149 h 149"/>
                  <a:gd name="T2" fmla="*/ 66 w 1478"/>
                  <a:gd name="T3" fmla="*/ 118 h 149"/>
                  <a:gd name="T4" fmla="*/ 400 w 1478"/>
                  <a:gd name="T5" fmla="*/ 106 h 149"/>
                  <a:gd name="T6" fmla="*/ 899 w 1478"/>
                  <a:gd name="T7" fmla="*/ 112 h 149"/>
                  <a:gd name="T8" fmla="*/ 1175 w 1478"/>
                  <a:gd name="T9" fmla="*/ 100 h 149"/>
                  <a:gd name="T10" fmla="*/ 1286 w 1478"/>
                  <a:gd name="T11" fmla="*/ 13 h 149"/>
                  <a:gd name="T12" fmla="*/ 1410 w 1478"/>
                  <a:gd name="T13" fmla="*/ 19 h 149"/>
                  <a:gd name="T14" fmla="*/ 1478 w 1478"/>
                  <a:gd name="T15" fmla="*/ 93 h 1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8" h="149">
                    <a:moveTo>
                      <a:pt x="4" y="149"/>
                    </a:moveTo>
                    <a:cubicBezTo>
                      <a:pt x="14" y="144"/>
                      <a:pt x="0" y="125"/>
                      <a:pt x="66" y="118"/>
                    </a:cubicBezTo>
                    <a:cubicBezTo>
                      <a:pt x="132" y="111"/>
                      <a:pt x="261" y="107"/>
                      <a:pt x="400" y="106"/>
                    </a:cubicBezTo>
                    <a:cubicBezTo>
                      <a:pt x="539" y="105"/>
                      <a:pt x="770" y="113"/>
                      <a:pt x="899" y="112"/>
                    </a:cubicBezTo>
                    <a:cubicBezTo>
                      <a:pt x="1028" y="111"/>
                      <a:pt x="1111" y="116"/>
                      <a:pt x="1175" y="100"/>
                    </a:cubicBezTo>
                    <a:cubicBezTo>
                      <a:pt x="1239" y="84"/>
                      <a:pt x="1247" y="26"/>
                      <a:pt x="1286" y="13"/>
                    </a:cubicBezTo>
                    <a:cubicBezTo>
                      <a:pt x="1325" y="0"/>
                      <a:pt x="1378" y="6"/>
                      <a:pt x="1410" y="19"/>
                    </a:cubicBezTo>
                    <a:cubicBezTo>
                      <a:pt x="1442" y="32"/>
                      <a:pt x="1464" y="78"/>
                      <a:pt x="1478" y="93"/>
                    </a:cubicBezTo>
                  </a:path>
                </a:pathLst>
              </a:custGeom>
              <a:noFill/>
              <a:ln w="76200" cap="flat" cmpd="sng">
                <a:solidFill>
                  <a:srgbClr val="0000FF"/>
                </a:solidFill>
                <a:prstDash val="solid"/>
                <a:round/>
                <a:headEnd/>
                <a:tailEnd/>
              </a:ln>
              <a:effectLst>
                <a:outerShdw dist="17961" dir="2700000" algn="ctr" rotWithShape="0">
                  <a:schemeClr val="bg2"/>
                </a:outerShdw>
              </a:effectLst>
              <a:extLst>
                <a:ext uri="{909E8E84-426E-40DD-AFC4-6F175D3DCCD1}">
                  <a14:hiddenFill xmlns:a14="http://schemas.microsoft.com/office/drawing/2010/main">
                    <a:solidFill>
                      <a:schemeClr val="accent2">
                        <a:alpha val="50000"/>
                      </a:schemeClr>
                    </a:solidFill>
                  </a14:hiddenFill>
                </a:ext>
              </a:extLst>
            </p:spPr>
            <p:txBody>
              <a:bodyPr wrap="none" anchor="ctr"/>
              <a:lstStyle/>
              <a:p>
                <a:endParaRPr lang="en-US"/>
              </a:p>
            </p:txBody>
          </p:sp>
        </p:grpSp>
      </p:grpSp>
      <p:grpSp>
        <p:nvGrpSpPr>
          <p:cNvPr id="41" name="Group 40"/>
          <p:cNvGrpSpPr/>
          <p:nvPr/>
        </p:nvGrpSpPr>
        <p:grpSpPr>
          <a:xfrm>
            <a:off x="4178986" y="1619332"/>
            <a:ext cx="1292301" cy="2403985"/>
            <a:chOff x="4178986" y="1619332"/>
            <a:chExt cx="1292301" cy="2403985"/>
          </a:xfrm>
        </p:grpSpPr>
        <p:sp>
          <p:nvSpPr>
            <p:cNvPr id="16" name="TextBox 15"/>
            <p:cNvSpPr txBox="1"/>
            <p:nvPr/>
          </p:nvSpPr>
          <p:spPr>
            <a:xfrm rot="16200000">
              <a:off x="3415861" y="2590492"/>
              <a:ext cx="1987916" cy="461665"/>
            </a:xfrm>
            <a:prstGeom prst="rect">
              <a:avLst/>
            </a:prstGeom>
            <a:noFill/>
          </p:spPr>
          <p:txBody>
            <a:bodyPr wrap="none" rtlCol="0">
              <a:spAutoFit/>
            </a:bodyPr>
            <a:lstStyle/>
            <a:p>
              <a:r>
                <a:rPr lang="en-US" dirty="0" smtClean="0">
                  <a:solidFill>
                    <a:schemeClr val="accent2">
                      <a:lumMod val="50000"/>
                    </a:schemeClr>
                  </a:solidFill>
                  <a:effectLst/>
                </a:rPr>
                <a:t>Point-to-point</a:t>
              </a:r>
              <a:endParaRPr lang="en-US" dirty="0">
                <a:solidFill>
                  <a:schemeClr val="accent2">
                    <a:lumMod val="50000"/>
                  </a:schemeClr>
                </a:solidFill>
                <a:effectLst/>
              </a:endParaRPr>
            </a:p>
          </p:txBody>
        </p:sp>
        <p:grpSp>
          <p:nvGrpSpPr>
            <p:cNvPr id="5" name="Group 4"/>
            <p:cNvGrpSpPr/>
            <p:nvPr/>
          </p:nvGrpSpPr>
          <p:grpSpPr>
            <a:xfrm>
              <a:off x="5142177" y="1619332"/>
              <a:ext cx="329110" cy="2403985"/>
              <a:chOff x="5142177" y="1629965"/>
              <a:chExt cx="329110" cy="2403985"/>
            </a:xfrm>
          </p:grpSpPr>
          <p:sp>
            <p:nvSpPr>
              <p:cNvPr id="37" name="Freeform 17"/>
              <p:cNvSpPr>
                <a:spLocks/>
              </p:cNvSpPr>
              <p:nvPr/>
            </p:nvSpPr>
            <p:spPr bwMode="auto">
              <a:xfrm rot="16200000">
                <a:off x="4185622" y="2862907"/>
                <a:ext cx="2127598" cy="214487"/>
              </a:xfrm>
              <a:custGeom>
                <a:avLst/>
                <a:gdLst>
                  <a:gd name="T0" fmla="*/ 4 w 1478"/>
                  <a:gd name="T1" fmla="*/ 149 h 149"/>
                  <a:gd name="T2" fmla="*/ 66 w 1478"/>
                  <a:gd name="T3" fmla="*/ 118 h 149"/>
                  <a:gd name="T4" fmla="*/ 400 w 1478"/>
                  <a:gd name="T5" fmla="*/ 106 h 149"/>
                  <a:gd name="T6" fmla="*/ 899 w 1478"/>
                  <a:gd name="T7" fmla="*/ 112 h 149"/>
                  <a:gd name="T8" fmla="*/ 1175 w 1478"/>
                  <a:gd name="T9" fmla="*/ 100 h 149"/>
                  <a:gd name="T10" fmla="*/ 1286 w 1478"/>
                  <a:gd name="T11" fmla="*/ 13 h 149"/>
                  <a:gd name="T12" fmla="*/ 1410 w 1478"/>
                  <a:gd name="T13" fmla="*/ 19 h 149"/>
                  <a:gd name="T14" fmla="*/ 1478 w 1478"/>
                  <a:gd name="T15" fmla="*/ 93 h 1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8" h="149">
                    <a:moveTo>
                      <a:pt x="4" y="149"/>
                    </a:moveTo>
                    <a:cubicBezTo>
                      <a:pt x="14" y="144"/>
                      <a:pt x="0" y="125"/>
                      <a:pt x="66" y="118"/>
                    </a:cubicBezTo>
                    <a:cubicBezTo>
                      <a:pt x="132" y="111"/>
                      <a:pt x="261" y="107"/>
                      <a:pt x="400" y="106"/>
                    </a:cubicBezTo>
                    <a:cubicBezTo>
                      <a:pt x="539" y="105"/>
                      <a:pt x="770" y="113"/>
                      <a:pt x="899" y="112"/>
                    </a:cubicBezTo>
                    <a:cubicBezTo>
                      <a:pt x="1028" y="111"/>
                      <a:pt x="1111" y="116"/>
                      <a:pt x="1175" y="100"/>
                    </a:cubicBezTo>
                    <a:cubicBezTo>
                      <a:pt x="1239" y="84"/>
                      <a:pt x="1247" y="26"/>
                      <a:pt x="1286" y="13"/>
                    </a:cubicBezTo>
                    <a:cubicBezTo>
                      <a:pt x="1325" y="0"/>
                      <a:pt x="1378" y="6"/>
                      <a:pt x="1410" y="19"/>
                    </a:cubicBezTo>
                    <a:cubicBezTo>
                      <a:pt x="1442" y="32"/>
                      <a:pt x="1464" y="78"/>
                      <a:pt x="1478" y="93"/>
                    </a:cubicBezTo>
                  </a:path>
                </a:pathLst>
              </a:custGeom>
              <a:noFill/>
              <a:ln w="76200" cap="flat" cmpd="sng">
                <a:solidFill>
                  <a:srgbClr val="D10000"/>
                </a:solidFill>
                <a:prstDash val="solid"/>
                <a:round/>
                <a:headEnd/>
                <a:tailEnd/>
              </a:ln>
              <a:effectLst>
                <a:outerShdw dist="17961" dir="2700000" algn="ctr" rotWithShape="0">
                  <a:schemeClr val="bg2"/>
                </a:outerShdw>
              </a:effectLst>
              <a:extLst>
                <a:ext uri="{909E8E84-426E-40DD-AFC4-6F175D3DCCD1}">
                  <a14:hiddenFill xmlns:a14="http://schemas.microsoft.com/office/drawing/2010/main">
                    <a:solidFill>
                      <a:schemeClr val="accent2">
                        <a:alpha val="50000"/>
                      </a:schemeClr>
                    </a:solidFill>
                  </a14:hiddenFill>
                </a:ext>
              </a:extLst>
            </p:spPr>
            <p:txBody>
              <a:bodyPr wrap="none" anchor="ctr"/>
              <a:lstStyle/>
              <a:p>
                <a:endParaRPr lang="en-US"/>
              </a:p>
            </p:txBody>
          </p:sp>
          <p:sp>
            <p:nvSpPr>
              <p:cNvPr id="38" name="Freeform 18"/>
              <p:cNvSpPr>
                <a:spLocks/>
              </p:cNvSpPr>
              <p:nvPr/>
            </p:nvSpPr>
            <p:spPr bwMode="auto">
              <a:xfrm rot="16200000">
                <a:off x="4300245" y="2586520"/>
                <a:ext cx="2127598" cy="214487"/>
              </a:xfrm>
              <a:custGeom>
                <a:avLst/>
                <a:gdLst>
                  <a:gd name="T0" fmla="*/ 4 w 1478"/>
                  <a:gd name="T1" fmla="*/ 149 h 149"/>
                  <a:gd name="T2" fmla="*/ 66 w 1478"/>
                  <a:gd name="T3" fmla="*/ 118 h 149"/>
                  <a:gd name="T4" fmla="*/ 400 w 1478"/>
                  <a:gd name="T5" fmla="*/ 106 h 149"/>
                  <a:gd name="T6" fmla="*/ 899 w 1478"/>
                  <a:gd name="T7" fmla="*/ 112 h 149"/>
                  <a:gd name="T8" fmla="*/ 1175 w 1478"/>
                  <a:gd name="T9" fmla="*/ 100 h 149"/>
                  <a:gd name="T10" fmla="*/ 1286 w 1478"/>
                  <a:gd name="T11" fmla="*/ 13 h 149"/>
                  <a:gd name="T12" fmla="*/ 1410 w 1478"/>
                  <a:gd name="T13" fmla="*/ 19 h 149"/>
                  <a:gd name="T14" fmla="*/ 1478 w 1478"/>
                  <a:gd name="T15" fmla="*/ 93 h 1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8" h="149">
                    <a:moveTo>
                      <a:pt x="4" y="149"/>
                    </a:moveTo>
                    <a:cubicBezTo>
                      <a:pt x="14" y="144"/>
                      <a:pt x="0" y="125"/>
                      <a:pt x="66" y="118"/>
                    </a:cubicBezTo>
                    <a:cubicBezTo>
                      <a:pt x="132" y="111"/>
                      <a:pt x="261" y="107"/>
                      <a:pt x="400" y="106"/>
                    </a:cubicBezTo>
                    <a:cubicBezTo>
                      <a:pt x="539" y="105"/>
                      <a:pt x="770" y="113"/>
                      <a:pt x="899" y="112"/>
                    </a:cubicBezTo>
                    <a:cubicBezTo>
                      <a:pt x="1028" y="111"/>
                      <a:pt x="1111" y="116"/>
                      <a:pt x="1175" y="100"/>
                    </a:cubicBezTo>
                    <a:cubicBezTo>
                      <a:pt x="1239" y="84"/>
                      <a:pt x="1247" y="26"/>
                      <a:pt x="1286" y="13"/>
                    </a:cubicBezTo>
                    <a:cubicBezTo>
                      <a:pt x="1325" y="0"/>
                      <a:pt x="1378" y="6"/>
                      <a:pt x="1410" y="19"/>
                    </a:cubicBezTo>
                    <a:cubicBezTo>
                      <a:pt x="1442" y="32"/>
                      <a:pt x="1464" y="78"/>
                      <a:pt x="1478" y="93"/>
                    </a:cubicBezTo>
                  </a:path>
                </a:pathLst>
              </a:custGeom>
              <a:noFill/>
              <a:ln w="76200" cap="flat" cmpd="sng">
                <a:solidFill>
                  <a:srgbClr val="0000FF"/>
                </a:solidFill>
                <a:prstDash val="solid"/>
                <a:round/>
                <a:headEnd/>
                <a:tailEnd/>
              </a:ln>
              <a:effectLst>
                <a:outerShdw dist="17961" dir="2700000" algn="ctr" rotWithShape="0">
                  <a:schemeClr val="bg2"/>
                </a:outerShdw>
              </a:effectLst>
              <a:extLst>
                <a:ext uri="{909E8E84-426E-40DD-AFC4-6F175D3DCCD1}">
                  <a14:hiddenFill xmlns:a14="http://schemas.microsoft.com/office/drawing/2010/main">
                    <a:solidFill>
                      <a:schemeClr val="accent2">
                        <a:alpha val="50000"/>
                      </a:schemeClr>
                    </a:solidFill>
                  </a14:hiddenFill>
                </a:ext>
              </a:extLst>
            </p:spPr>
            <p:txBody>
              <a:bodyPr wrap="none" anchor="ctr"/>
              <a:lstStyle/>
              <a:p>
                <a:endParaRPr lang="en-US"/>
              </a:p>
            </p:txBody>
          </p:sp>
        </p:grpSp>
      </p:grpSp>
    </p:spTree>
    <p:extLst>
      <p:ext uri="{BB962C8B-B14F-4D97-AF65-F5344CB8AC3E}">
        <p14:creationId xmlns:p14="http://schemas.microsoft.com/office/powerpoint/2010/main" val="11221861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500"/>
                                        <p:tgtEl>
                                          <p:spTgt spid="42"/>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Zero-Set of Metric</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Using point-to-point, metric is 0 only if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𝑖</m:t>
                        </m:r>
                      </m:sub>
                    </m:sSub>
                  </m:oMath>
                </a14:m>
                <a:r>
                  <a:rPr lang="en-US" dirty="0" smtClean="0"/>
                  <a:t> maps exactly to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𝑖</m:t>
                        </m:r>
                      </m:sub>
                    </m:sSub>
                  </m:oMath>
                </a14:m>
                <a:endParaRPr lang="en-US" dirty="0" smtClean="0"/>
              </a:p>
              <a:p>
                <a:pPr lvl="1"/>
                <a:r>
                  <a:rPr lang="en-US" dirty="0" smtClean="0"/>
                  <a:t>Converges slowly if correspondences is incorrect</a:t>
                </a:r>
              </a:p>
              <a:p>
                <a:r>
                  <a:rPr lang="en-US" dirty="0" smtClean="0"/>
                  <a:t>Using point-to-plane, metric is 0 whenever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𝑖</m:t>
                        </m:r>
                      </m:sub>
                    </m:sSub>
                  </m:oMath>
                </a14:m>
                <a:r>
                  <a:rPr lang="en-US" dirty="0"/>
                  <a:t> maps </a:t>
                </a:r>
                <a:r>
                  <a:rPr lang="en-US" dirty="0" smtClean="0"/>
                  <a:t>to plane of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𝑖</m:t>
                        </m:r>
                      </m:sub>
                    </m:sSub>
                  </m:oMath>
                </a14:m>
                <a:endParaRPr lang="en-US" dirty="0" smtClean="0"/>
              </a:p>
              <a:p>
                <a:pPr lvl="1"/>
                <a:r>
                  <a:rPr lang="en-US" dirty="0" smtClean="0"/>
                  <a:t>Allows planar “sliding”</a:t>
                </a:r>
              </a:p>
              <a:p>
                <a:pPr lvl="1"/>
                <a:r>
                  <a:rPr lang="en-US" dirty="0" smtClean="0"/>
                  <a:t>But no constraint on orientation of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𝑖</m:t>
                        </m:r>
                      </m:sub>
                    </m:sSub>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981" t="-606"/>
                </a:stretch>
              </a:blipFill>
            </p:spPr>
            <p:txBody>
              <a:bodyPr/>
              <a:lstStyle/>
              <a:p>
                <a:r>
                  <a:rPr lang="en-US">
                    <a:noFill/>
                  </a:rPr>
                  <a:t> </a:t>
                </a:r>
              </a:p>
            </p:txBody>
          </p:sp>
        </mc:Fallback>
      </mc:AlternateContent>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8997" y="4629599"/>
            <a:ext cx="7674005" cy="1097375"/>
          </a:xfrm>
          <a:prstGeom prst="rect">
            <a:avLst/>
          </a:prstGeom>
        </p:spPr>
      </p:pic>
    </p:spTree>
    <p:extLst>
      <p:ext uri="{BB962C8B-B14F-4D97-AF65-F5344CB8AC3E}">
        <p14:creationId xmlns:p14="http://schemas.microsoft.com/office/powerpoint/2010/main" val="33900769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Zero-Set of Symmetric Metric</a:t>
            </a:r>
            <a:endParaRPr lang="en-US" dirty="0"/>
          </a:p>
        </p:txBody>
      </p:sp>
      <p:sp>
        <p:nvSpPr>
          <p:cNvPr id="3" name="Content Placeholder 2"/>
          <p:cNvSpPr>
            <a:spLocks noGrp="1"/>
          </p:cNvSpPr>
          <p:nvPr>
            <p:ph idx="1"/>
          </p:nvPr>
        </p:nvSpPr>
        <p:spPr/>
        <p:txBody>
          <a:bodyPr/>
          <a:lstStyle/>
          <a:p>
            <a:r>
              <a:rPr lang="en-US" dirty="0" smtClean="0"/>
              <a:t>Using </a:t>
            </a:r>
            <a:r>
              <a:rPr lang="en-US" b="1" dirty="0" smtClean="0"/>
              <a:t>symmetric</a:t>
            </a:r>
            <a:r>
              <a:rPr lang="en-US" dirty="0" smtClean="0"/>
              <a:t> metric allows for more sliding!</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6296" y="2015811"/>
            <a:ext cx="7079407" cy="4719605"/>
          </a:xfrm>
          <a:prstGeom prst="rect">
            <a:avLst/>
          </a:prstGeom>
        </p:spPr>
      </p:pic>
    </p:spTree>
    <p:extLst>
      <p:ext uri="{BB962C8B-B14F-4D97-AF65-F5344CB8AC3E}">
        <p14:creationId xmlns:p14="http://schemas.microsoft.com/office/powerpoint/2010/main" val="3527149038"/>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0202" y="1997542"/>
            <a:ext cx="4803798" cy="3202532"/>
          </a:xfrm>
          <a:prstGeom prst="rect">
            <a:avLst/>
          </a:prstGeom>
        </p:spPr>
      </p:pic>
      <p:sp>
        <p:nvSpPr>
          <p:cNvPr id="2" name="Title 1"/>
          <p:cNvSpPr>
            <a:spLocks noGrp="1"/>
          </p:cNvSpPr>
          <p:nvPr>
            <p:ph type="title"/>
          </p:nvPr>
        </p:nvSpPr>
        <p:spPr/>
        <p:txBody>
          <a:bodyPr/>
          <a:lstStyle/>
          <a:p>
            <a:r>
              <a:rPr lang="en-US" dirty="0" smtClean="0"/>
              <a:t>Zero-Set of Symmetric Metric</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Using </a:t>
                </a:r>
                <a:r>
                  <a:rPr lang="en-US" b="1" dirty="0" smtClean="0"/>
                  <a:t>symmetric</a:t>
                </a:r>
                <a:r>
                  <a:rPr lang="en-US" dirty="0" smtClean="0"/>
                  <a:t> metric allows for more sliding!</a:t>
                </a:r>
              </a:p>
              <a:p>
                <a:pPr lvl="1"/>
                <a:endParaRPr lang="en-US" dirty="0" smtClean="0"/>
              </a:p>
              <a:p>
                <a:pPr lvl="1"/>
                <a:endParaRPr lang="en-US" dirty="0" smtClean="0"/>
              </a:p>
              <a:p>
                <a:pPr lvl="1"/>
                <a:r>
                  <a:rPr lang="en-US" dirty="0" smtClean="0"/>
                  <a:t>In 2D, </a:t>
                </a:r>
                <a14:m>
                  <m:oMath xmlns:m="http://schemas.openxmlformats.org/officeDocument/2006/math">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𝑖</m:t>
                            </m:r>
                          </m:sub>
                        </m:sSub>
                      </m:e>
                    </m:d>
                    <m:r>
                      <a:rPr lang="en-US" b="0" i="1" smtClean="0">
                        <a:latin typeface="Cambria Math" panose="02040503050406030204" pitchFamily="18" charset="0"/>
                      </a:rPr>
                      <m:t>⋅</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𝑝</m:t>
                            </m:r>
                            <m:r>
                              <a:rPr lang="en-US" b="0" i="1" smtClean="0">
                                <a:latin typeface="Cambria Math" panose="02040503050406030204" pitchFamily="18" charset="0"/>
                              </a:rPr>
                              <m:t>,</m:t>
                            </m:r>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𝑞</m:t>
                            </m:r>
                            <m:r>
                              <a:rPr lang="en-US" b="0" i="1" smtClean="0">
                                <a:latin typeface="Cambria Math" panose="02040503050406030204" pitchFamily="18" charset="0"/>
                              </a:rPr>
                              <m:t>,</m:t>
                            </m:r>
                            <m:r>
                              <a:rPr lang="en-US" b="0" i="1" smtClean="0">
                                <a:latin typeface="Cambria Math" panose="02040503050406030204" pitchFamily="18" charset="0"/>
                              </a:rPr>
                              <m:t>𝑖</m:t>
                            </m:r>
                          </m:sub>
                        </m:sSub>
                      </m:e>
                    </m:d>
                    <m:r>
                      <a:rPr lang="en-US" b="0" i="1" smtClean="0">
                        <a:latin typeface="Cambria Math" panose="02040503050406030204" pitchFamily="18" charset="0"/>
                      </a:rPr>
                      <m:t>=0</m:t>
                    </m:r>
                  </m:oMath>
                </a14:m>
                <a:r>
                  <a:rPr lang="en-US" dirty="0" smtClean="0"/>
                  <a:t> when</a:t>
                </a:r>
                <a:br>
                  <a:rPr lang="en-US" dirty="0" smtClean="0"/>
                </a:br>
                <a14:m>
                  <m:oMath xmlns:m="http://schemas.openxmlformats.org/officeDocument/2006/math">
                    <m:sSub>
                      <m:sSubPr>
                        <m:ctrlPr>
                          <a:rPr lang="en-US" b="0" i="1" smtClean="0">
                            <a:latin typeface="Cambria Math" panose="02040503050406030204" pitchFamily="18" charset="0"/>
                          </a:rPr>
                        </m:ctrlPr>
                      </m:sSubPr>
                      <m:e>
                        <m:r>
                          <a:rPr lang="en-US" i="1">
                            <a:latin typeface="Cambria Math" panose="02040503050406030204" pitchFamily="18" charset="0"/>
                          </a:rPr>
                          <m:t>𝑝</m:t>
                        </m:r>
                      </m:e>
                      <m:sub>
                        <m:r>
                          <a:rPr lang="en-US" b="0" i="1" smtClean="0">
                            <a:latin typeface="Cambria Math" panose="02040503050406030204" pitchFamily="18" charset="0"/>
                          </a:rPr>
                          <m:t>𝑖</m:t>
                        </m:r>
                      </m:sub>
                    </m:sSub>
                  </m:oMath>
                </a14:m>
                <a:r>
                  <a:rPr lang="en-US" dirty="0" smtClean="0"/>
                  <a:t> and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𝑖</m:t>
                        </m:r>
                      </m:sub>
                    </m:sSub>
                  </m:oMath>
                </a14:m>
                <a:r>
                  <a:rPr lang="en-US" dirty="0" smtClean="0"/>
                  <a:t> are consistent with </a:t>
                </a:r>
                <a:r>
                  <a:rPr lang="en-US" i="1" dirty="0" smtClean="0"/>
                  <a:t>some</a:t>
                </a:r>
                <a:r>
                  <a:rPr lang="en-US" dirty="0" smtClean="0"/>
                  <a:t> circle</a:t>
                </a:r>
              </a:p>
              <a:p>
                <a:pPr lvl="1"/>
                <a:endParaRPr lang="en-US" dirty="0" smtClean="0"/>
              </a:p>
              <a:p>
                <a:pPr lvl="1"/>
                <a:endParaRPr lang="en-US" dirty="0" smtClean="0"/>
              </a:p>
              <a:p>
                <a:pPr lvl="1"/>
                <a:r>
                  <a:rPr lang="en-US" dirty="0" smtClean="0"/>
                  <a:t>In 3D</a:t>
                </a:r>
                <a:r>
                  <a:rPr lang="en-US" dirty="0"/>
                  <a:t>, </a:t>
                </a:r>
                <a14:m>
                  <m:oMath xmlns:m="http://schemas.openxmlformats.org/officeDocument/2006/math">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𝑖</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𝑖</m:t>
                            </m:r>
                          </m:sub>
                        </m:sSub>
                      </m:e>
                    </m:d>
                    <m:r>
                      <a:rPr lang="en-US" i="1">
                        <a:latin typeface="Cambria Math" panose="02040503050406030204" pitchFamily="18" charset="0"/>
                      </a:rPr>
                      <m:t>⋅</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rPr>
                              <m:t>𝑝</m:t>
                            </m:r>
                            <m:r>
                              <a:rPr lang="en-US" i="1">
                                <a:latin typeface="Cambria Math" panose="02040503050406030204" pitchFamily="18" charset="0"/>
                              </a:rPr>
                              <m:t>,</m:t>
                            </m:r>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rPr>
                              <m:t>𝑞</m:t>
                            </m:r>
                            <m:r>
                              <a:rPr lang="en-US" i="1">
                                <a:latin typeface="Cambria Math" panose="02040503050406030204" pitchFamily="18" charset="0"/>
                              </a:rPr>
                              <m:t>,</m:t>
                            </m:r>
                            <m:r>
                              <a:rPr lang="en-US" i="1">
                                <a:latin typeface="Cambria Math" panose="02040503050406030204" pitchFamily="18" charset="0"/>
                              </a:rPr>
                              <m:t>𝑖</m:t>
                            </m:r>
                          </m:sub>
                        </m:sSub>
                      </m:e>
                    </m:d>
                    <m:r>
                      <a:rPr lang="en-US" i="1">
                        <a:latin typeface="Cambria Math" panose="02040503050406030204" pitchFamily="18" charset="0"/>
                      </a:rPr>
                      <m:t>=0</m:t>
                    </m:r>
                  </m:oMath>
                </a14:m>
                <a:r>
                  <a:rPr lang="en-US" dirty="0"/>
                  <a:t> when</a:t>
                </a:r>
                <a:br>
                  <a:rPr lang="en-US" dirty="0"/>
                </a:b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𝑖</m:t>
                        </m:r>
                      </m:sub>
                    </m:sSub>
                  </m:oMath>
                </a14:m>
                <a:r>
                  <a:rPr lang="en-US" dirty="0"/>
                  <a:t> 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𝑖</m:t>
                        </m:r>
                      </m:sub>
                    </m:sSub>
                  </m:oMath>
                </a14:m>
                <a:r>
                  <a:rPr lang="en-US" dirty="0"/>
                  <a:t> are consistent with </a:t>
                </a:r>
                <a:r>
                  <a:rPr lang="en-US" i="1" dirty="0" smtClean="0"/>
                  <a:t>some</a:t>
                </a:r>
                <a:r>
                  <a:rPr lang="en-US" dirty="0" smtClean="0"/>
                  <a:t> cylinder</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4"/>
                <a:stretch>
                  <a:fillRect l="-981" t="-606"/>
                </a:stretch>
              </a:blipFill>
            </p:spPr>
            <p:txBody>
              <a:bodyPr/>
              <a:lstStyle/>
              <a:p>
                <a:r>
                  <a:rPr lang="en-US">
                    <a:noFill/>
                  </a:rPr>
                  <a:t> </a:t>
                </a:r>
              </a:p>
            </p:txBody>
          </p:sp>
        </mc:Fallback>
      </mc:AlternateContent>
    </p:spTree>
    <p:extLst>
      <p:ext uri="{BB962C8B-B14F-4D97-AF65-F5344CB8AC3E}">
        <p14:creationId xmlns:p14="http://schemas.microsoft.com/office/powerpoint/2010/main" val="28056388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9088581" y="1483222"/>
            <a:ext cx="2604655" cy="1601725"/>
          </a:xfrm>
          <a:prstGeom prst="rect">
            <a:avLst/>
          </a:prstGeom>
          <a:no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Zero-Set of Symmetric Metric</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508000" y="1447800"/>
                <a:ext cx="11176000" cy="5410200"/>
              </a:xfrm>
            </p:spPr>
            <p:txBody>
              <a:bodyPr>
                <a:normAutofit/>
              </a:bodyPr>
              <a:lstStyle/>
              <a:p>
                <a:r>
                  <a:rPr lang="en-US" dirty="0" smtClean="0"/>
                  <a:t>Using </a:t>
                </a:r>
                <a:r>
                  <a:rPr lang="en-US" b="1" dirty="0" smtClean="0"/>
                  <a:t>symmetric</a:t>
                </a:r>
                <a:r>
                  <a:rPr lang="en-US" dirty="0" smtClean="0"/>
                  <a:t> metric allows for more sliding!</a:t>
                </a:r>
              </a:p>
              <a:p>
                <a:pPr lvl="1"/>
                <a:endParaRPr lang="en-US" dirty="0" smtClean="0"/>
              </a:p>
              <a:p>
                <a:pPr lvl="1"/>
                <a:endParaRPr lang="en-US" dirty="0" smtClean="0"/>
              </a:p>
              <a:p>
                <a:pPr lvl="1"/>
                <a:r>
                  <a:rPr lang="en-US" dirty="0" smtClean="0"/>
                  <a:t>In 3D, </a:t>
                </a:r>
                <a14:m>
                  <m:oMath xmlns:m="http://schemas.openxmlformats.org/officeDocument/2006/math">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𝑖</m:t>
                            </m:r>
                          </m:sub>
                        </m:sSub>
                      </m:e>
                    </m:d>
                    <m:r>
                      <a:rPr lang="en-US" b="0" i="1" smtClean="0">
                        <a:latin typeface="Cambria Math" panose="02040503050406030204" pitchFamily="18" charset="0"/>
                      </a:rPr>
                      <m:t>⋅</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𝑝</m:t>
                            </m:r>
                            <m:r>
                              <a:rPr lang="en-US" b="0" i="1" smtClean="0">
                                <a:latin typeface="Cambria Math" panose="02040503050406030204" pitchFamily="18" charset="0"/>
                              </a:rPr>
                              <m:t>,</m:t>
                            </m:r>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𝑞</m:t>
                            </m:r>
                            <m:r>
                              <a:rPr lang="en-US" b="0" i="1" smtClean="0">
                                <a:latin typeface="Cambria Math" panose="02040503050406030204" pitchFamily="18" charset="0"/>
                              </a:rPr>
                              <m:t>,</m:t>
                            </m:r>
                            <m:r>
                              <a:rPr lang="en-US" b="0" i="1" smtClean="0">
                                <a:latin typeface="Cambria Math" panose="02040503050406030204" pitchFamily="18" charset="0"/>
                              </a:rPr>
                              <m:t>𝑖</m:t>
                            </m:r>
                          </m:sub>
                        </m:sSub>
                      </m:e>
                    </m:d>
                    <m:r>
                      <a:rPr lang="en-US" b="0" i="1" smtClean="0">
                        <a:latin typeface="Cambria Math" panose="02040503050406030204" pitchFamily="18" charset="0"/>
                      </a:rPr>
                      <m:t>=0</m:t>
                    </m:r>
                  </m:oMath>
                </a14:m>
                <a:r>
                  <a:rPr lang="en-US" dirty="0" smtClean="0"/>
                  <a:t> when</a:t>
                </a:r>
                <a:br>
                  <a:rPr lang="en-US" dirty="0" smtClean="0"/>
                </a:br>
                <a14:m>
                  <m:oMath xmlns:m="http://schemas.openxmlformats.org/officeDocument/2006/math">
                    <m:sSub>
                      <m:sSubPr>
                        <m:ctrlPr>
                          <a:rPr lang="en-US" b="0" i="1" smtClean="0">
                            <a:latin typeface="Cambria Math" panose="02040503050406030204" pitchFamily="18" charset="0"/>
                          </a:rPr>
                        </m:ctrlPr>
                      </m:sSubPr>
                      <m:e>
                        <m:r>
                          <a:rPr lang="en-US" i="1">
                            <a:latin typeface="Cambria Math" panose="02040503050406030204" pitchFamily="18" charset="0"/>
                          </a:rPr>
                          <m:t>𝑝</m:t>
                        </m:r>
                      </m:e>
                      <m:sub>
                        <m:r>
                          <a:rPr lang="en-US" b="0" i="1" smtClean="0">
                            <a:latin typeface="Cambria Math" panose="02040503050406030204" pitchFamily="18" charset="0"/>
                          </a:rPr>
                          <m:t>𝑖</m:t>
                        </m:r>
                      </m:sub>
                    </m:sSub>
                  </m:oMath>
                </a14:m>
                <a:r>
                  <a:rPr lang="en-US" dirty="0" smtClean="0"/>
                  <a:t> and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𝑖</m:t>
                        </m:r>
                      </m:sub>
                    </m:sSub>
                  </m:oMath>
                </a14:m>
                <a:r>
                  <a:rPr lang="en-US" dirty="0" smtClean="0"/>
                  <a:t> are consistent with </a:t>
                </a:r>
                <a:r>
                  <a:rPr lang="en-US" i="1" dirty="0" smtClean="0"/>
                  <a:t>some</a:t>
                </a:r>
                <a:br>
                  <a:rPr lang="en-US" i="1" dirty="0" smtClean="0"/>
                </a:br>
                <a:r>
                  <a:rPr lang="en-US" dirty="0" smtClean="0"/>
                  <a:t>quadratic patch centered between them</a:t>
                </a:r>
              </a:p>
              <a:p>
                <a:pPr lvl="1"/>
                <a:endParaRPr lang="en-US" sz="1400" dirty="0" smtClean="0"/>
              </a:p>
              <a:p>
                <a:pPr lvl="1"/>
                <a:r>
                  <a:rPr lang="en-US" dirty="0" smtClean="0"/>
                  <a:t>Proof sketch:</a:t>
                </a:r>
              </a:p>
              <a:p>
                <a:pPr lvl="2"/>
                <a:r>
                  <a:rPr lang="en-US" dirty="0" smtClean="0"/>
                  <a:t>Let </a:t>
                </a:r>
                <a14:m>
                  <m:oMath xmlns:m="http://schemas.openxmlformats.org/officeDocument/2006/math">
                    <m:r>
                      <a:rPr lang="en-US" b="0" i="1" smtClean="0">
                        <a:latin typeface="Cambria Math" panose="02040503050406030204" pitchFamily="18" charset="0"/>
                      </a:rPr>
                      <m:t>𝑚</m:t>
                    </m:r>
                    <m:r>
                      <a:rPr lang="en-US" i="1">
                        <a:latin typeface="Cambria Math" panose="02040503050406030204" pitchFamily="18" charset="0"/>
                      </a:rPr>
                      <m:t> </m:t>
                    </m:r>
                  </m:oMath>
                </a14:m>
                <a:r>
                  <a:rPr lang="en-US" dirty="0" smtClean="0"/>
                  <a:t>be the geodesic midpoint between </a:t>
                </a:r>
                <a14:m>
                  <m:oMath xmlns:m="http://schemas.openxmlformats.org/officeDocument/2006/math">
                    <m:r>
                      <a:rPr lang="en-US" i="1">
                        <a:latin typeface="Cambria Math" panose="02040503050406030204" pitchFamily="18" charset="0"/>
                      </a:rPr>
                      <m:t>𝑝</m:t>
                    </m:r>
                  </m:oMath>
                </a14:m>
                <a:r>
                  <a:rPr lang="en-US" dirty="0"/>
                  <a:t> and </a:t>
                </a:r>
                <a14:m>
                  <m:oMath xmlns:m="http://schemas.openxmlformats.org/officeDocument/2006/math">
                    <m:r>
                      <a:rPr lang="en-US" i="1">
                        <a:latin typeface="Cambria Math" panose="02040503050406030204" pitchFamily="18" charset="0"/>
                      </a:rPr>
                      <m:t>𝑞</m:t>
                    </m:r>
                  </m:oMath>
                </a14:m>
                <a:endParaRPr lang="en-US" dirty="0" smtClean="0"/>
              </a:p>
              <a:p>
                <a:pPr lvl="2"/>
                <a:r>
                  <a:rPr lang="en-US" dirty="0" smtClean="0"/>
                  <a:t>Variation of </a:t>
                </a:r>
                <a14:m>
                  <m:oMath xmlns:m="http://schemas.openxmlformats.org/officeDocument/2006/math">
                    <m:r>
                      <a:rPr lang="en-US" i="1">
                        <a:latin typeface="Cambria Math" panose="02040503050406030204" pitchFamily="18" charset="0"/>
                      </a:rPr>
                      <m:t>𝑝</m:t>
                    </m:r>
                  </m:oMath>
                </a14:m>
                <a:r>
                  <a:rPr lang="en-US" dirty="0" smtClean="0"/>
                  <a:t> and </a:t>
                </a:r>
                <a14:m>
                  <m:oMath xmlns:m="http://schemas.openxmlformats.org/officeDocument/2006/math">
                    <m:r>
                      <a:rPr lang="en-US" b="0" i="1" smtClean="0">
                        <a:latin typeface="Cambria Math" panose="02040503050406030204" pitchFamily="18" charset="0"/>
                      </a:rPr>
                      <m:t>𝑞</m:t>
                    </m:r>
                  </m:oMath>
                </a14:m>
                <a:r>
                  <a:rPr lang="en-US" dirty="0" smtClean="0"/>
                  <a:t> in direction of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𝑚</m:t>
                        </m:r>
                      </m:sub>
                    </m:sSub>
                  </m:oMath>
                </a14:m>
                <a:r>
                  <a:rPr lang="en-US" dirty="0" smtClean="0"/>
                  <a:t> is even, so </a:t>
                </a:r>
                <a14:m>
                  <m:oMath xmlns:m="http://schemas.openxmlformats.org/officeDocument/2006/math">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𝑖</m:t>
                            </m:r>
                          </m:sub>
                        </m:sSub>
                      </m:e>
                    </m:d>
                    <m:r>
                      <a:rPr lang="en-US"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𝑛</m:t>
                        </m:r>
                      </m:e>
                      <m:sub>
                        <m:r>
                          <a:rPr lang="en-US" b="0" i="1" smtClean="0">
                            <a:latin typeface="Cambria Math" panose="02040503050406030204" pitchFamily="18" charset="0"/>
                            <a:ea typeface="Cambria Math" panose="02040503050406030204" pitchFamily="18" charset="0"/>
                          </a:rPr>
                          <m:t>𝑚</m:t>
                        </m:r>
                      </m:sub>
                    </m:sSub>
                  </m:oMath>
                </a14:m>
                <a:endParaRPr lang="en-US" dirty="0" smtClean="0"/>
              </a:p>
              <a:p>
                <a:pPr lvl="2"/>
                <a:r>
                  <a:rPr lang="en-US" dirty="0"/>
                  <a:t>Variation of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𝑝</m:t>
                        </m:r>
                      </m:sub>
                    </m:sSub>
                  </m:oMath>
                </a14:m>
                <a:r>
                  <a:rPr lang="en-US" dirty="0"/>
                  <a:t> and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𝑞</m:t>
                        </m:r>
                      </m:sub>
                    </m:sSub>
                  </m:oMath>
                </a14:m>
                <a:r>
                  <a:rPr lang="en-US" dirty="0"/>
                  <a:t> </a:t>
                </a:r>
                <a:r>
                  <a:rPr lang="en-US" dirty="0" smtClean="0"/>
                  <a:t>away from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rPr>
                          <m:t>𝑚</m:t>
                        </m:r>
                      </m:sub>
                    </m:sSub>
                  </m:oMath>
                </a14:m>
                <a:r>
                  <a:rPr lang="en-US" dirty="0"/>
                  <a:t> is </a:t>
                </a:r>
                <a:r>
                  <a:rPr lang="en-US" dirty="0" smtClean="0"/>
                  <a:t>odd, </a:t>
                </a:r>
                <a:r>
                  <a:rPr lang="en-US" dirty="0"/>
                  <a:t>so </a:t>
                </a:r>
                <a14:m>
                  <m:oMath xmlns:m="http://schemas.openxmlformats.org/officeDocument/2006/math">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rPr>
                              <m:t>𝑝</m:t>
                            </m:r>
                            <m:r>
                              <a:rPr lang="en-US" i="1">
                                <a:latin typeface="Cambria Math" panose="02040503050406030204" pitchFamily="18" charset="0"/>
                              </a:rPr>
                              <m:t>,</m:t>
                            </m:r>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rPr>
                              <m:t>𝑞</m:t>
                            </m:r>
                            <m:r>
                              <a:rPr lang="en-US" i="1">
                                <a:latin typeface="Cambria Math" panose="02040503050406030204" pitchFamily="18" charset="0"/>
                              </a:rPr>
                              <m:t>,</m:t>
                            </m:r>
                            <m:r>
                              <a:rPr lang="en-US" i="1">
                                <a:latin typeface="Cambria Math" panose="02040503050406030204" pitchFamily="18" charset="0"/>
                              </a:rPr>
                              <m:t>𝑖</m:t>
                            </m:r>
                          </m:sub>
                        </m:sSub>
                      </m:e>
                    </m:d>
                    <m:r>
                      <a:rPr lang="en-US"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𝑛</m:t>
                        </m:r>
                      </m:e>
                      <m:sub>
                        <m:r>
                          <a:rPr lang="en-US" b="0" i="1" smtClean="0">
                            <a:latin typeface="Cambria Math" panose="02040503050406030204" pitchFamily="18" charset="0"/>
                            <a:ea typeface="Cambria Math" panose="02040503050406030204" pitchFamily="18" charset="0"/>
                          </a:rPr>
                          <m:t>𝑚</m:t>
                        </m:r>
                      </m:sub>
                    </m:sSub>
                  </m:oMath>
                </a14:m>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508000" y="1447800"/>
                <a:ext cx="11176000" cy="5410200"/>
              </a:xfrm>
              <a:blipFill>
                <a:blip r:embed="rId3"/>
                <a:stretch>
                  <a:fillRect l="-981" t="-564"/>
                </a:stretch>
              </a:blipFill>
            </p:spPr>
            <p:txBody>
              <a:bodyPr/>
              <a:lstStyle/>
              <a:p>
                <a:r>
                  <a:rPr lang="en-US">
                    <a:noFill/>
                  </a:rPr>
                  <a:t> </a:t>
                </a:r>
              </a:p>
            </p:txBody>
          </p:sp>
        </mc:Fallback>
      </mc:AlternateContent>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8109" y="3283061"/>
            <a:ext cx="4091709" cy="246278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84619" y="1594821"/>
            <a:ext cx="1501856" cy="1378527"/>
          </a:xfrm>
          <a:prstGeom prst="rect">
            <a:avLst/>
          </a:prstGeom>
        </p:spPr>
      </p:pic>
      <p:sp>
        <p:nvSpPr>
          <p:cNvPr id="7" name="TextBox 6"/>
          <p:cNvSpPr txBox="1"/>
          <p:nvPr/>
        </p:nvSpPr>
        <p:spPr>
          <a:xfrm>
            <a:off x="10820631" y="1868586"/>
            <a:ext cx="785793" cy="830997"/>
          </a:xfrm>
          <a:prstGeom prst="rect">
            <a:avLst/>
          </a:prstGeom>
          <a:noFill/>
        </p:spPr>
        <p:txBody>
          <a:bodyPr wrap="none" rtlCol="0">
            <a:spAutoFit/>
          </a:bodyPr>
          <a:lstStyle/>
          <a:p>
            <a:r>
              <a:rPr lang="en-US" dirty="0" smtClean="0">
                <a:solidFill>
                  <a:schemeClr val="accent2">
                    <a:lumMod val="50000"/>
                  </a:schemeClr>
                </a:solidFill>
                <a:effectLst/>
              </a:rPr>
              <a:t>Top</a:t>
            </a:r>
            <a:br>
              <a:rPr lang="en-US" dirty="0" smtClean="0">
                <a:solidFill>
                  <a:schemeClr val="accent2">
                    <a:lumMod val="50000"/>
                  </a:schemeClr>
                </a:solidFill>
                <a:effectLst/>
              </a:rPr>
            </a:br>
            <a:r>
              <a:rPr lang="en-US" dirty="0" smtClean="0">
                <a:solidFill>
                  <a:schemeClr val="accent2">
                    <a:lumMod val="50000"/>
                  </a:schemeClr>
                </a:solidFill>
                <a:effectLst/>
              </a:rPr>
              <a:t>view</a:t>
            </a:r>
            <a:endParaRPr lang="en-US" dirty="0">
              <a:solidFill>
                <a:schemeClr val="accent2">
                  <a:lumMod val="50000"/>
                </a:schemeClr>
              </a:solidFill>
              <a:effectLst/>
            </a:endParaRPr>
          </a:p>
        </p:txBody>
      </p:sp>
      <p:sp>
        <p:nvSpPr>
          <p:cNvPr id="8" name="TextBox 7"/>
          <p:cNvSpPr txBox="1"/>
          <p:nvPr/>
        </p:nvSpPr>
        <p:spPr>
          <a:xfrm>
            <a:off x="11180849" y="3885183"/>
            <a:ext cx="785793" cy="830997"/>
          </a:xfrm>
          <a:prstGeom prst="rect">
            <a:avLst/>
          </a:prstGeom>
          <a:noFill/>
        </p:spPr>
        <p:txBody>
          <a:bodyPr wrap="none" rtlCol="0">
            <a:spAutoFit/>
          </a:bodyPr>
          <a:lstStyle/>
          <a:p>
            <a:r>
              <a:rPr lang="en-US" dirty="0" smtClean="0">
                <a:solidFill>
                  <a:schemeClr val="accent2">
                    <a:lumMod val="50000"/>
                  </a:schemeClr>
                </a:solidFill>
                <a:effectLst/>
              </a:rPr>
              <a:t>Side</a:t>
            </a:r>
            <a:br>
              <a:rPr lang="en-US" dirty="0" smtClean="0">
                <a:solidFill>
                  <a:schemeClr val="accent2">
                    <a:lumMod val="50000"/>
                  </a:schemeClr>
                </a:solidFill>
                <a:effectLst/>
              </a:rPr>
            </a:br>
            <a:r>
              <a:rPr lang="en-US" dirty="0" smtClean="0">
                <a:solidFill>
                  <a:schemeClr val="accent2">
                    <a:lumMod val="50000"/>
                  </a:schemeClr>
                </a:solidFill>
                <a:effectLst/>
              </a:rPr>
              <a:t>view</a:t>
            </a:r>
            <a:endParaRPr lang="en-US" dirty="0">
              <a:solidFill>
                <a:schemeClr val="accent2">
                  <a:lumMod val="50000"/>
                </a:schemeClr>
              </a:solidFill>
              <a:effectLst/>
            </a:endParaRPr>
          </a:p>
        </p:txBody>
      </p:sp>
    </p:spTree>
    <p:extLst>
      <p:ext uri="{BB962C8B-B14F-4D97-AF65-F5344CB8AC3E}">
        <p14:creationId xmlns:p14="http://schemas.microsoft.com/office/powerpoint/2010/main" val="13058548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500"/>
                                        <p:tgtEl>
                                          <p:spTgt spid="3">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fade">
                                      <p:cBhvr>
                                        <p:cTn id="13" dur="500"/>
                                        <p:tgtEl>
                                          <p:spTgt spid="3">
                                            <p:txEl>
                                              <p:pRg st="7" end="7"/>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8" end="8"/>
                                            </p:txEl>
                                          </p:spTgt>
                                        </p:tgtEl>
                                        <p:attrNameLst>
                                          <p:attrName>style.visibility</p:attrName>
                                        </p:attrNameLst>
                                      </p:cBhvr>
                                      <p:to>
                                        <p:strVal val="visible"/>
                                      </p:to>
                                    </p:set>
                                    <p:animEffect transition="in" filter="fade">
                                      <p:cBhvr>
                                        <p:cTn id="1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Compared to Quadratic Minimization</a:t>
            </a:r>
            <a:endParaRPr lang="en-US" dirty="0"/>
          </a:p>
        </p:txBody>
      </p:sp>
      <p:sp>
        <p:nvSpPr>
          <p:cNvPr id="3" name="Content Placeholder 2"/>
          <p:cNvSpPr>
            <a:spLocks noGrp="1"/>
          </p:cNvSpPr>
          <p:nvPr>
            <p:ph idx="1"/>
          </p:nvPr>
        </p:nvSpPr>
        <p:spPr/>
        <p:txBody>
          <a:bodyPr/>
          <a:lstStyle/>
          <a:p>
            <a:r>
              <a:rPr lang="en-US" dirty="0" smtClean="0"/>
              <a:t>Work by [</a:t>
            </a:r>
            <a:r>
              <a:rPr lang="en-US" dirty="0" err="1" smtClean="0"/>
              <a:t>Mitra</a:t>
            </a:r>
            <a:r>
              <a:rPr lang="en-US" dirty="0" smtClean="0"/>
              <a:t>, </a:t>
            </a:r>
            <a:r>
              <a:rPr lang="en-US" dirty="0" err="1" smtClean="0"/>
              <a:t>Gelfand</a:t>
            </a:r>
            <a:r>
              <a:rPr lang="en-US" dirty="0" smtClean="0"/>
              <a:t>, </a:t>
            </a:r>
            <a:r>
              <a:rPr lang="en-US" dirty="0" err="1" smtClean="0"/>
              <a:t>Pottmann</a:t>
            </a:r>
            <a:r>
              <a:rPr lang="en-US" dirty="0" smtClean="0"/>
              <a:t>, </a:t>
            </a:r>
            <a:r>
              <a:rPr lang="en-US" dirty="0" err="1" smtClean="0"/>
              <a:t>Guibas</a:t>
            </a:r>
            <a:r>
              <a:rPr lang="en-US" dirty="0" smtClean="0"/>
              <a:t> 2004] minimizes</a:t>
            </a:r>
            <a:br>
              <a:rPr lang="en-US" dirty="0" smtClean="0"/>
            </a:br>
            <a:r>
              <a:rPr lang="en-US" dirty="0" smtClean="0"/>
              <a:t>quadratic approximant to </a:t>
            </a:r>
            <a:r>
              <a:rPr lang="en-US" i="1" dirty="0" smtClean="0"/>
              <a:t>squared</a:t>
            </a:r>
            <a:r>
              <a:rPr lang="en-US" dirty="0" smtClean="0"/>
              <a:t> distance function</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707" y="2695575"/>
            <a:ext cx="3886200" cy="300037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782" y="2695575"/>
            <a:ext cx="5734050" cy="3933825"/>
          </a:xfrm>
          <a:prstGeom prst="rect">
            <a:avLst/>
          </a:prstGeom>
        </p:spPr>
      </p:pic>
      <mc:AlternateContent xmlns:mc="http://schemas.openxmlformats.org/markup-compatibility/2006" xmlns:a14="http://schemas.microsoft.com/office/drawing/2010/main">
        <mc:Choice Requires="a14">
          <p:sp>
            <p:nvSpPr>
              <p:cNvPr id="9" name="Content Placeholder 2"/>
              <p:cNvSpPr txBox="1">
                <a:spLocks/>
              </p:cNvSpPr>
              <p:nvPr/>
            </p:nvSpPr>
            <p:spPr>
              <a:xfrm>
                <a:off x="6201391" y="3187562"/>
                <a:ext cx="5898459" cy="2949850"/>
              </a:xfrm>
              <a:prstGeom prst="rect">
                <a:avLst/>
              </a:prstGeom>
            </p:spPr>
            <p:txBody>
              <a:bodyPr vert="horz" lIns="91440" tIns="45720" rIns="91440" bIns="45720" rtlCol="0">
                <a:normAutofit/>
              </a:bodyPr>
              <a:lstStyle>
                <a:lvl1pPr marL="287338" indent="-287338" algn="l" defTabSz="914400" rtl="0" eaLnBrk="1" latinLnBrk="0" hangingPunct="1">
                  <a:lnSpc>
                    <a:spcPct val="114000"/>
                  </a:lnSpc>
                  <a:spcBef>
                    <a:spcPts val="800"/>
                  </a:spcBef>
                  <a:buClr>
                    <a:schemeClr val="accent2"/>
                  </a:buClr>
                  <a:buFont typeface="Arial" panose="020B0604020202020204" pitchFamily="34" charset="0"/>
                  <a:buChar char="•"/>
                  <a:defRPr sz="2800" kern="1200">
                    <a:solidFill>
                      <a:schemeClr val="tx1"/>
                    </a:solidFill>
                    <a:latin typeface="+mn-lt"/>
                    <a:ea typeface="+mn-ea"/>
                    <a:cs typeface="+mn-cs"/>
                  </a:defRPr>
                </a:lvl1pPr>
                <a:lvl2pPr marL="627063" indent="-288925" algn="l" defTabSz="914400" rtl="0" eaLnBrk="1" latinLnBrk="0" hangingPunct="1">
                  <a:lnSpc>
                    <a:spcPct val="114000"/>
                  </a:lnSpc>
                  <a:spcBef>
                    <a:spcPts val="8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914400" indent="-225425" algn="l" defTabSz="914400" rtl="0" eaLnBrk="1" latinLnBrk="0" hangingPunct="1">
                  <a:lnSpc>
                    <a:spcPct val="114000"/>
                  </a:lnSpc>
                  <a:spcBef>
                    <a:spcPts val="8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201738" indent="-225425" algn="l" defTabSz="914400" rtl="0" eaLnBrk="1" latinLnBrk="0" hangingPunct="1">
                  <a:lnSpc>
                    <a:spcPct val="114000"/>
                  </a:lnSpc>
                  <a:spcBef>
                    <a:spcPts val="8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1490663" indent="-238125" algn="l" defTabSz="914400" rtl="0" eaLnBrk="1" latinLnBrk="0" hangingPunct="1">
                  <a:lnSpc>
                    <a:spcPct val="114000"/>
                  </a:lnSpc>
                  <a:spcBef>
                    <a:spcPts val="8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96875" indent="-396875" fontAlgn="auto">
                  <a:spcAft>
                    <a:spcPts val="0"/>
                  </a:spcAft>
                  <a:buNone/>
                </a:pPr>
                <a:r>
                  <a:rPr lang="en-US" b="1" dirty="0" smtClean="0">
                    <a:solidFill>
                      <a:schemeClr val="accent5"/>
                    </a:solidFill>
                    <a:effectLst/>
                  </a:rPr>
                  <a:t>+</a:t>
                </a:r>
                <a:r>
                  <a:rPr lang="en-US" dirty="0">
                    <a:effectLst/>
                  </a:rPr>
                  <a:t>	</a:t>
                </a:r>
                <a:r>
                  <a:rPr lang="en-US" dirty="0" smtClean="0">
                    <a:effectLst/>
                  </a:rPr>
                  <a:t>Correct 2</a:t>
                </a:r>
                <a:r>
                  <a:rPr lang="en-US" baseline="30000" dirty="0" smtClean="0">
                    <a:effectLst/>
                  </a:rPr>
                  <a:t>nd</a:t>
                </a:r>
                <a:r>
                  <a:rPr lang="en-US" dirty="0" smtClean="0">
                    <a:effectLst/>
                  </a:rPr>
                  <a:t>-order approximation to squared distance field at point </a:t>
                </a:r>
                <a14:m>
                  <m:oMath xmlns:m="http://schemas.openxmlformats.org/officeDocument/2006/math">
                    <m:r>
                      <a:rPr lang="en-US" b="0" i="1" smtClean="0">
                        <a:solidFill>
                          <a:srgbClr val="FF0000"/>
                        </a:solidFill>
                        <a:effectLst/>
                        <a:latin typeface="Cambria Math" panose="02040503050406030204" pitchFamily="18" charset="0"/>
                      </a:rPr>
                      <m:t>𝑝</m:t>
                    </m:r>
                  </m:oMath>
                </a14:m>
                <a:endParaRPr lang="en-US" dirty="0" smtClean="0">
                  <a:solidFill>
                    <a:srgbClr val="FF0000"/>
                  </a:solidFill>
                  <a:effectLst/>
                </a:endParaRPr>
              </a:p>
              <a:p>
                <a:pPr marL="396875" indent="-396875" fontAlgn="auto">
                  <a:spcAft>
                    <a:spcPts val="0"/>
                  </a:spcAft>
                  <a:buNone/>
                </a:pPr>
                <a:r>
                  <a:rPr lang="en-US" sz="3200" b="1" dirty="0" smtClean="0">
                    <a:solidFill>
                      <a:schemeClr val="accent3"/>
                    </a:solidFill>
                    <a:effectLst/>
                    <a:sym typeface="Symbol" panose="05050102010706020507" pitchFamily="18" charset="2"/>
                  </a:rPr>
                  <a:t></a:t>
                </a:r>
                <a:r>
                  <a:rPr lang="en-US" dirty="0">
                    <a:effectLst/>
                    <a:sym typeface="Symbol" panose="05050102010706020507" pitchFamily="18" charset="2"/>
                  </a:rPr>
                  <a:t>	</a:t>
                </a:r>
                <a:r>
                  <a:rPr lang="en-US" dirty="0" smtClean="0">
                    <a:effectLst/>
                  </a:rPr>
                  <a:t>Zero set is a point (approaching a plane as surfaces are aligned)</a:t>
                </a:r>
                <a:endParaRPr lang="en-US" dirty="0">
                  <a:effectLst/>
                </a:endParaRPr>
              </a:p>
            </p:txBody>
          </p:sp>
        </mc:Choice>
        <mc:Fallback xmlns="">
          <p:sp>
            <p:nvSpPr>
              <p:cNvPr id="9" name="Content Placeholder 2"/>
              <p:cNvSpPr txBox="1">
                <a:spLocks noRot="1" noChangeAspect="1" noMove="1" noResize="1" noEditPoints="1" noAdjustHandles="1" noChangeArrowheads="1" noChangeShapeType="1" noTextEdit="1"/>
              </p:cNvSpPr>
              <p:nvPr/>
            </p:nvSpPr>
            <p:spPr>
              <a:xfrm>
                <a:off x="6201391" y="3187562"/>
                <a:ext cx="5898459" cy="2949850"/>
              </a:xfrm>
              <a:prstGeom prst="rect">
                <a:avLst/>
              </a:prstGeom>
              <a:blipFill>
                <a:blip r:embed="rId5"/>
                <a:stretch>
                  <a:fillRect l="-2583" t="-1033" r="-2893"/>
                </a:stretch>
              </a:blipFill>
            </p:spPr>
            <p:txBody>
              <a:bodyPr/>
              <a:lstStyle/>
              <a:p>
                <a:r>
                  <a:rPr lang="en-US">
                    <a:noFill/>
                  </a:rPr>
                  <a:t> </a:t>
                </a:r>
              </a:p>
            </p:txBody>
          </p:sp>
        </mc:Fallback>
      </mc:AlternateContent>
    </p:spTree>
    <p:extLst>
      <p:ext uri="{BB962C8B-B14F-4D97-AF65-F5344CB8AC3E}">
        <p14:creationId xmlns:p14="http://schemas.microsoft.com/office/powerpoint/2010/main" val="9314788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out)">
                                      <p:cBhvr>
                                        <p:cTn id="12" dur="3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fade">
                                      <p:cBhvr>
                                        <p:cTn id="2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r>
              <a:rPr lang="en-US" dirty="0" smtClean="0"/>
              <a:t>RMS ground-truth distance</a:t>
            </a:r>
            <a:br>
              <a:rPr lang="en-US" dirty="0" smtClean="0"/>
            </a:br>
            <a:r>
              <a:rPr lang="en-US" dirty="0" smtClean="0"/>
              <a:t>before and after 1 iteration</a:t>
            </a:r>
          </a:p>
          <a:p>
            <a:r>
              <a:rPr lang="en-US" dirty="0" smtClean="0"/>
              <a:t>Lower is better</a:t>
            </a:r>
          </a:p>
          <a:p>
            <a:r>
              <a:rPr lang="en-US" dirty="0" smtClean="0"/>
              <a:t>Note log-log scale!</a:t>
            </a:r>
            <a:endParaRPr lang="en-US" dirty="0"/>
          </a:p>
        </p:txBody>
      </p:sp>
      <p:sp>
        <p:nvSpPr>
          <p:cNvPr id="2" name="Title 1"/>
          <p:cNvSpPr>
            <a:spLocks noGrp="1"/>
          </p:cNvSpPr>
          <p:nvPr>
            <p:ph type="title"/>
          </p:nvPr>
        </p:nvSpPr>
        <p:spPr/>
        <p:txBody>
          <a:bodyPr/>
          <a:lstStyle/>
          <a:p>
            <a:r>
              <a:rPr lang="en-US" dirty="0" smtClean="0"/>
              <a:t>Evaluation: Convergence Rate</a:t>
            </a:r>
            <a:endParaRPr lang="en-US" dirty="0"/>
          </a:p>
        </p:txBody>
      </p:sp>
      <p:sp>
        <p:nvSpPr>
          <p:cNvPr id="16" name="TextBox 15"/>
          <p:cNvSpPr txBox="1"/>
          <p:nvPr/>
        </p:nvSpPr>
        <p:spPr>
          <a:xfrm>
            <a:off x="1147100" y="6246167"/>
            <a:ext cx="3528531" cy="461665"/>
          </a:xfrm>
          <a:prstGeom prst="rect">
            <a:avLst/>
          </a:prstGeom>
          <a:noFill/>
        </p:spPr>
        <p:txBody>
          <a:bodyPr wrap="none" rtlCol="0">
            <a:spAutoFit/>
          </a:bodyPr>
          <a:lstStyle/>
          <a:p>
            <a:r>
              <a:rPr lang="en-US" dirty="0" smtClean="0">
                <a:solidFill>
                  <a:schemeClr val="accent2">
                    <a:lumMod val="50000"/>
                  </a:schemeClr>
                </a:solidFill>
                <a:effectLst/>
              </a:rPr>
              <a:t>Aligning dragon to itself…</a:t>
            </a:r>
            <a:endParaRPr lang="en-US" dirty="0">
              <a:solidFill>
                <a:schemeClr val="accent2">
                  <a:lumMod val="50000"/>
                </a:schemeClr>
              </a:solidFill>
              <a:effectLst/>
            </a:endParaRP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99200" y="1780464"/>
            <a:ext cx="5384800" cy="4363872"/>
          </a:xfrm>
        </p:spPr>
      </p:pic>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saturation sat="50000"/>
                    </a14:imgEffect>
                    <a14:imgEffect>
                      <a14:brightnessContrast bright="25000" contrast="25000"/>
                    </a14:imgEffect>
                  </a14:imgLayer>
                </a14:imgProps>
              </a:ext>
              <a:ext uri="{28A0092B-C50C-407E-A947-70E740481C1C}">
                <a14:useLocalDpi xmlns:a14="http://schemas.microsoft.com/office/drawing/2010/main" val="0"/>
              </a:ext>
            </a:extLst>
          </a:blip>
          <a:stretch>
            <a:fillRect/>
          </a:stretch>
        </p:blipFill>
        <p:spPr>
          <a:xfrm>
            <a:off x="1463566" y="3957899"/>
            <a:ext cx="2896084" cy="2286000"/>
          </a:xfrm>
          <a:prstGeom prst="rect">
            <a:avLst/>
          </a:prstGeom>
        </p:spPr>
      </p:pic>
    </p:spTree>
    <p:extLst>
      <p:ext uri="{BB962C8B-B14F-4D97-AF65-F5344CB8AC3E}">
        <p14:creationId xmlns:p14="http://schemas.microsoft.com/office/powerpoint/2010/main" val="1472364253"/>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Work by [</a:t>
            </a:r>
            <a:r>
              <a:rPr lang="en-US" dirty="0" err="1" smtClean="0"/>
              <a:t>Tagliasacchi</a:t>
            </a:r>
            <a:r>
              <a:rPr lang="en-US" dirty="0" smtClean="0"/>
              <a:t> et al. 2015] and others minimizes</a:t>
            </a:r>
            <a:br>
              <a:rPr lang="en-US" dirty="0" smtClean="0"/>
            </a:br>
            <a:r>
              <a:rPr lang="en-US" i="1" dirty="0" smtClean="0"/>
              <a:t>sum</a:t>
            </a:r>
            <a:r>
              <a:rPr lang="en-US" dirty="0" smtClean="0"/>
              <a:t> of squared distances to </a:t>
            </a:r>
            <a:r>
              <a:rPr lang="en-US" i="1" dirty="0" smtClean="0"/>
              <a:t>both</a:t>
            </a:r>
            <a:r>
              <a:rPr lang="en-US" dirty="0" smtClean="0"/>
              <a:t> planes: </a:t>
            </a:r>
            <a:endParaRPr lang="en-US" dirty="0"/>
          </a:p>
        </p:txBody>
      </p:sp>
      <p:sp>
        <p:nvSpPr>
          <p:cNvPr id="2" name="Title 1"/>
          <p:cNvSpPr>
            <a:spLocks noGrp="1"/>
          </p:cNvSpPr>
          <p:nvPr>
            <p:ph type="title"/>
          </p:nvPr>
        </p:nvSpPr>
        <p:spPr/>
        <p:txBody>
          <a:bodyPr/>
          <a:lstStyle/>
          <a:p>
            <a:r>
              <a:rPr lang="en-US" dirty="0" smtClean="0"/>
              <a:t>Compared to Two-Plane Minimization</a:t>
            </a:r>
            <a:endParaRPr lang="en-US" dirty="0"/>
          </a:p>
        </p:txBody>
      </p:sp>
      <p:sp>
        <p:nvSpPr>
          <p:cNvPr id="9" name="Content Placeholder 2"/>
          <p:cNvSpPr txBox="1">
            <a:spLocks/>
          </p:cNvSpPr>
          <p:nvPr/>
        </p:nvSpPr>
        <p:spPr>
          <a:xfrm>
            <a:off x="6614889" y="3187562"/>
            <a:ext cx="5069111" cy="1839412"/>
          </a:xfrm>
          <a:prstGeom prst="rect">
            <a:avLst/>
          </a:prstGeom>
        </p:spPr>
        <p:txBody>
          <a:bodyPr vert="horz" lIns="91440" tIns="45720" rIns="91440" bIns="45720" rtlCol="0">
            <a:normAutofit/>
          </a:bodyPr>
          <a:lstStyle>
            <a:lvl1pPr marL="287338" indent="-287338" algn="l" defTabSz="914400" rtl="0" eaLnBrk="1" latinLnBrk="0" hangingPunct="1">
              <a:lnSpc>
                <a:spcPct val="114000"/>
              </a:lnSpc>
              <a:spcBef>
                <a:spcPts val="800"/>
              </a:spcBef>
              <a:buClr>
                <a:schemeClr val="accent2"/>
              </a:buClr>
              <a:buFont typeface="Arial" panose="020B0604020202020204" pitchFamily="34" charset="0"/>
              <a:buChar char="•"/>
              <a:defRPr sz="2800" kern="1200">
                <a:solidFill>
                  <a:schemeClr val="tx1"/>
                </a:solidFill>
                <a:latin typeface="+mn-lt"/>
                <a:ea typeface="+mn-ea"/>
                <a:cs typeface="+mn-cs"/>
              </a:defRPr>
            </a:lvl1pPr>
            <a:lvl2pPr marL="627063" indent="-288925" algn="l" defTabSz="914400" rtl="0" eaLnBrk="1" latinLnBrk="0" hangingPunct="1">
              <a:lnSpc>
                <a:spcPct val="114000"/>
              </a:lnSpc>
              <a:spcBef>
                <a:spcPts val="8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914400" indent="-225425" algn="l" defTabSz="914400" rtl="0" eaLnBrk="1" latinLnBrk="0" hangingPunct="1">
              <a:lnSpc>
                <a:spcPct val="114000"/>
              </a:lnSpc>
              <a:spcBef>
                <a:spcPts val="8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201738" indent="-225425" algn="l" defTabSz="914400" rtl="0" eaLnBrk="1" latinLnBrk="0" hangingPunct="1">
              <a:lnSpc>
                <a:spcPct val="114000"/>
              </a:lnSpc>
              <a:spcBef>
                <a:spcPts val="8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1490663" indent="-238125" algn="l" defTabSz="914400" rtl="0" eaLnBrk="1" latinLnBrk="0" hangingPunct="1">
              <a:lnSpc>
                <a:spcPct val="114000"/>
              </a:lnSpc>
              <a:spcBef>
                <a:spcPts val="8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96875" indent="-396875" fontAlgn="auto">
              <a:spcAft>
                <a:spcPts val="0"/>
              </a:spcAft>
              <a:buNone/>
            </a:pPr>
            <a:r>
              <a:rPr lang="en-US" b="1" dirty="0" smtClean="0">
                <a:solidFill>
                  <a:srgbClr val="00B050"/>
                </a:solidFill>
                <a:effectLst/>
                <a:latin typeface="ZapfHumnst BT" pitchFamily="34" charset="0"/>
              </a:rPr>
              <a:t>+</a:t>
            </a:r>
            <a:r>
              <a:rPr lang="en-US" dirty="0">
                <a:solidFill>
                  <a:srgbClr val="000000"/>
                </a:solidFill>
                <a:effectLst/>
                <a:latin typeface="ZapfHumnst BT" pitchFamily="34" charset="0"/>
              </a:rPr>
              <a:t>	</a:t>
            </a:r>
            <a:r>
              <a:rPr lang="en-US" dirty="0" smtClean="0">
                <a:solidFill>
                  <a:srgbClr val="000000"/>
                </a:solidFill>
                <a:effectLst/>
                <a:latin typeface="ZapfHumnst BT" pitchFamily="34" charset="0"/>
              </a:rPr>
              <a:t>Related to </a:t>
            </a:r>
            <a:r>
              <a:rPr lang="en-US" dirty="0" err="1" smtClean="0">
                <a:solidFill>
                  <a:srgbClr val="000000"/>
                </a:solidFill>
                <a:effectLst/>
                <a:latin typeface="ZapfHumnst BT" pitchFamily="34" charset="0"/>
              </a:rPr>
              <a:t>Hausdorff</a:t>
            </a:r>
            <a:r>
              <a:rPr lang="en-US" dirty="0" smtClean="0">
                <a:solidFill>
                  <a:srgbClr val="000000"/>
                </a:solidFill>
                <a:effectLst/>
                <a:latin typeface="ZapfHumnst BT" pitchFamily="34" charset="0"/>
              </a:rPr>
              <a:t> distance</a:t>
            </a:r>
          </a:p>
          <a:p>
            <a:pPr marL="396875" indent="-396875" fontAlgn="auto">
              <a:spcAft>
                <a:spcPts val="0"/>
              </a:spcAft>
              <a:buNone/>
            </a:pPr>
            <a:r>
              <a:rPr lang="en-US" sz="3200" b="1" dirty="0" smtClean="0">
                <a:solidFill>
                  <a:schemeClr val="accent3"/>
                </a:solidFill>
                <a:effectLst/>
                <a:sym typeface="Symbol" panose="05050102010706020507" pitchFamily="18" charset="2"/>
              </a:rPr>
              <a:t></a:t>
            </a:r>
            <a:r>
              <a:rPr lang="en-US" dirty="0">
                <a:effectLst/>
                <a:sym typeface="Symbol" panose="05050102010706020507" pitchFamily="18" charset="2"/>
              </a:rPr>
              <a:t>	</a:t>
            </a:r>
            <a:r>
              <a:rPr lang="en-US" dirty="0" smtClean="0">
                <a:effectLst/>
                <a:sym typeface="Symbol" panose="05050102010706020507" pitchFamily="18" charset="2"/>
              </a:rPr>
              <a:t>Zero set is more restrictive than point to plane</a:t>
            </a:r>
            <a:endParaRPr lang="en-US" dirty="0">
              <a:effectLst/>
            </a:endParaRPr>
          </a:p>
        </p:txBody>
      </p:sp>
      <p:grpSp>
        <p:nvGrpSpPr>
          <p:cNvPr id="6" name="Group 5"/>
          <p:cNvGrpSpPr/>
          <p:nvPr/>
        </p:nvGrpSpPr>
        <p:grpSpPr>
          <a:xfrm>
            <a:off x="1691365" y="3187562"/>
            <a:ext cx="2434816" cy="1953713"/>
            <a:chOff x="1691365" y="3187562"/>
            <a:chExt cx="2434816" cy="1953713"/>
          </a:xfrm>
        </p:grpSpPr>
        <p:sp>
          <p:nvSpPr>
            <p:cNvPr id="10" name="Oval 9"/>
            <p:cNvSpPr/>
            <p:nvPr/>
          </p:nvSpPr>
          <p:spPr>
            <a:xfrm>
              <a:off x="1714225" y="3711405"/>
              <a:ext cx="228600" cy="228600"/>
            </a:xfrm>
            <a:prstGeom prst="ellipse">
              <a:avLst/>
            </a:prstGeom>
            <a:solidFill>
              <a:srgbClr val="D1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874721" y="4912675"/>
              <a:ext cx="228600" cy="228600"/>
            </a:xfrm>
            <a:prstGeom prst="ellipse">
              <a:avLst/>
            </a:prstGeom>
            <a:solidFill>
              <a:srgbClr val="0000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V="1">
              <a:off x="3989021" y="4388831"/>
              <a:ext cx="137160" cy="638143"/>
            </a:xfrm>
            <a:prstGeom prst="straightConnector1">
              <a:avLst/>
            </a:prstGeom>
            <a:ln w="76200">
              <a:solidFill>
                <a:srgbClr val="00008F"/>
              </a:solidFill>
              <a:tailEnd type="stealth"/>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1691365" y="3187562"/>
              <a:ext cx="137160" cy="638143"/>
            </a:xfrm>
            <a:prstGeom prst="straightConnector1">
              <a:avLst/>
            </a:prstGeom>
            <a:ln w="76200">
              <a:solidFill>
                <a:srgbClr val="8F0000"/>
              </a:solidFill>
              <a:tailEnd type="stealth"/>
            </a:ln>
          </p:spPr>
          <p:style>
            <a:lnRef idx="1">
              <a:schemeClr val="accent1"/>
            </a:lnRef>
            <a:fillRef idx="0">
              <a:schemeClr val="accent1"/>
            </a:fillRef>
            <a:effectRef idx="0">
              <a:schemeClr val="accent1"/>
            </a:effectRef>
            <a:fontRef idx="minor">
              <a:schemeClr val="tx1"/>
            </a:fontRef>
          </p:style>
        </p:cxnSp>
      </p:grpSp>
      <p:cxnSp>
        <p:nvCxnSpPr>
          <p:cNvPr id="14" name="Straight Connector 13"/>
          <p:cNvCxnSpPr/>
          <p:nvPr/>
        </p:nvCxnSpPr>
        <p:spPr>
          <a:xfrm>
            <a:off x="1144507" y="4442380"/>
            <a:ext cx="3487270" cy="736994"/>
          </a:xfrm>
          <a:prstGeom prst="line">
            <a:avLst/>
          </a:prstGeom>
          <a:ln w="19050">
            <a:solidFill>
              <a:srgbClr val="00008F"/>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1268595" y="3258982"/>
            <a:ext cx="3598968" cy="676243"/>
          </a:xfrm>
          <a:prstGeom prst="line">
            <a:avLst/>
          </a:prstGeom>
          <a:ln w="19050">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1680164" y="3953697"/>
            <a:ext cx="128016" cy="589827"/>
          </a:xfrm>
          <a:prstGeom prst="straightConnector1">
            <a:avLst/>
          </a:prstGeom>
          <a:ln w="38100">
            <a:prstDash val="solid"/>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3725100" y="3549743"/>
            <a:ext cx="222222" cy="1324833"/>
          </a:xfrm>
          <a:prstGeom prst="straightConnector1">
            <a:avLst/>
          </a:prstGeom>
          <a:ln w="38100">
            <a:prstDash val="solid"/>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TextBox 20"/>
              <p:cNvSpPr txBox="1"/>
              <p:nvPr/>
            </p:nvSpPr>
            <p:spPr>
              <a:xfrm>
                <a:off x="400842" y="5556411"/>
                <a:ext cx="5334474" cy="5942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unc>
                        <m:funcPr>
                          <m:ctrlPr>
                            <a:rPr lang="en-US" b="0" i="1" smtClean="0">
                              <a:effectLst/>
                              <a:latin typeface="Cambria Math" panose="02040503050406030204" pitchFamily="18" charset="0"/>
                            </a:rPr>
                          </m:ctrlPr>
                        </m:funcPr>
                        <m:fName>
                          <m:r>
                            <m:rPr>
                              <m:sty m:val="p"/>
                            </m:rPr>
                            <a:rPr lang="en-US" b="0" i="0" smtClean="0">
                              <a:effectLst/>
                              <a:latin typeface="Cambria Math" panose="02040503050406030204" pitchFamily="18" charset="0"/>
                            </a:rPr>
                            <m:t>min</m:t>
                          </m:r>
                          <m:r>
                            <a:rPr lang="en-US" b="0" i="0" smtClean="0">
                              <a:effectLst/>
                              <a:latin typeface="Cambria Math" panose="02040503050406030204" pitchFamily="18" charset="0"/>
                            </a:rPr>
                            <m:t> </m:t>
                          </m:r>
                        </m:fName>
                        <m:e>
                          <m:sSup>
                            <m:sSupPr>
                              <m:ctrlPr>
                                <a:rPr lang="en-US" i="1">
                                  <a:effectLst/>
                                  <a:latin typeface="Cambria Math" panose="02040503050406030204" pitchFamily="18" charset="0"/>
                                </a:rPr>
                              </m:ctrlPr>
                            </m:sSupPr>
                            <m:e>
                              <m:d>
                                <m:dPr>
                                  <m:ctrlPr>
                                    <a:rPr lang="en-US" i="1" smtClean="0">
                                      <a:effectLst/>
                                      <a:latin typeface="Cambria Math" panose="02040503050406030204" pitchFamily="18" charset="0"/>
                                    </a:rPr>
                                  </m:ctrlPr>
                                </m:dPr>
                                <m:e>
                                  <m:r>
                                    <a:rPr lang="en-US" b="0" i="1" smtClean="0">
                                      <a:effectLst/>
                                      <a:latin typeface="Cambria Math" panose="02040503050406030204" pitchFamily="18" charset="0"/>
                                    </a:rPr>
                                    <m:t>(</m:t>
                                  </m:r>
                                  <m:r>
                                    <a:rPr lang="en-US" b="1" i="1">
                                      <a:solidFill>
                                        <a:srgbClr val="D10000"/>
                                      </a:solidFill>
                                      <a:effectLst/>
                                      <a:latin typeface="Cambria Math" panose="02040503050406030204" pitchFamily="18" charset="0"/>
                                    </a:rPr>
                                    <m:t>𝒑</m:t>
                                  </m:r>
                                  <m:r>
                                    <a:rPr lang="en-US" i="1">
                                      <a:effectLst/>
                                      <a:latin typeface="Cambria Math" panose="02040503050406030204" pitchFamily="18" charset="0"/>
                                    </a:rPr>
                                    <m:t>−</m:t>
                                  </m:r>
                                  <m:r>
                                    <a:rPr lang="en-US" b="1" i="1">
                                      <a:solidFill>
                                        <a:srgbClr val="0000FF"/>
                                      </a:solidFill>
                                      <a:effectLst/>
                                      <a:latin typeface="Cambria Math" panose="02040503050406030204" pitchFamily="18" charset="0"/>
                                    </a:rPr>
                                    <m:t>𝒒</m:t>
                                  </m:r>
                                  <m:r>
                                    <a:rPr lang="en-US" b="0" i="1" smtClean="0">
                                      <a:effectLst/>
                                      <a:latin typeface="Cambria Math" panose="02040503050406030204" pitchFamily="18" charset="0"/>
                                    </a:rPr>
                                    <m:t>)</m:t>
                                  </m:r>
                                  <m:r>
                                    <a:rPr lang="en-US" b="0" i="1" smtClean="0">
                                      <a:effectLst/>
                                      <a:latin typeface="Cambria Math" panose="02040503050406030204" pitchFamily="18" charset="0"/>
                                      <a:ea typeface="Cambria Math" panose="02040503050406030204" pitchFamily="18" charset="0"/>
                                    </a:rPr>
                                    <m:t>∙</m:t>
                                  </m:r>
                                  <m:sSub>
                                    <m:sSubPr>
                                      <m:ctrlPr>
                                        <a:rPr lang="en-US" b="1" i="1" smtClean="0">
                                          <a:solidFill>
                                            <a:srgbClr val="8F0000"/>
                                          </a:solidFill>
                                          <a:effectLst/>
                                          <a:latin typeface="Cambria Math" panose="02040503050406030204" pitchFamily="18" charset="0"/>
                                          <a:ea typeface="Cambria Math" panose="02040503050406030204" pitchFamily="18" charset="0"/>
                                        </a:rPr>
                                      </m:ctrlPr>
                                    </m:sSubPr>
                                    <m:e>
                                      <m:r>
                                        <a:rPr lang="en-US" b="1" i="1" smtClean="0">
                                          <a:solidFill>
                                            <a:srgbClr val="8F0000"/>
                                          </a:solidFill>
                                          <a:effectLst/>
                                          <a:latin typeface="Cambria Math" panose="02040503050406030204" pitchFamily="18" charset="0"/>
                                          <a:ea typeface="Cambria Math" panose="02040503050406030204" pitchFamily="18" charset="0"/>
                                        </a:rPr>
                                        <m:t>𝒏</m:t>
                                      </m:r>
                                    </m:e>
                                    <m:sub>
                                      <m:r>
                                        <a:rPr lang="en-US" b="1" i="1" smtClean="0">
                                          <a:solidFill>
                                            <a:srgbClr val="8F0000"/>
                                          </a:solidFill>
                                          <a:effectLst/>
                                          <a:latin typeface="Cambria Math" panose="02040503050406030204" pitchFamily="18" charset="0"/>
                                          <a:ea typeface="Cambria Math" panose="02040503050406030204" pitchFamily="18" charset="0"/>
                                        </a:rPr>
                                        <m:t>𝒑</m:t>
                                      </m:r>
                                    </m:sub>
                                  </m:sSub>
                                </m:e>
                              </m:d>
                            </m:e>
                            <m:sup>
                              <m:r>
                                <a:rPr lang="en-US" i="1">
                                  <a:effectLst/>
                                  <a:latin typeface="Cambria Math" panose="02040503050406030204" pitchFamily="18" charset="0"/>
                                </a:rPr>
                                <m:t>2</m:t>
                              </m:r>
                            </m:sup>
                          </m:sSup>
                          <m:r>
                            <a:rPr lang="en-US" b="0" i="1" smtClean="0">
                              <a:effectLst/>
                              <a:latin typeface="Cambria Math" panose="02040503050406030204" pitchFamily="18" charset="0"/>
                            </a:rPr>
                            <m:t>+</m:t>
                          </m:r>
                          <m:sSup>
                            <m:sSupPr>
                              <m:ctrlPr>
                                <a:rPr lang="en-US" i="1">
                                  <a:effectLst/>
                                  <a:latin typeface="Cambria Math" panose="02040503050406030204" pitchFamily="18" charset="0"/>
                                </a:rPr>
                              </m:ctrlPr>
                            </m:sSupPr>
                            <m:e>
                              <m:d>
                                <m:dPr>
                                  <m:ctrlPr>
                                    <a:rPr lang="en-US" i="1">
                                      <a:effectLst/>
                                      <a:latin typeface="Cambria Math" panose="02040503050406030204" pitchFamily="18" charset="0"/>
                                    </a:rPr>
                                  </m:ctrlPr>
                                </m:dPr>
                                <m:e>
                                  <m:r>
                                    <a:rPr lang="en-US" i="1">
                                      <a:effectLst/>
                                      <a:latin typeface="Cambria Math" panose="02040503050406030204" pitchFamily="18" charset="0"/>
                                    </a:rPr>
                                    <m:t>(</m:t>
                                  </m:r>
                                  <m:r>
                                    <a:rPr lang="en-US" b="1" i="1">
                                      <a:solidFill>
                                        <a:srgbClr val="D10000"/>
                                      </a:solidFill>
                                      <a:effectLst/>
                                      <a:latin typeface="Cambria Math" panose="02040503050406030204" pitchFamily="18" charset="0"/>
                                    </a:rPr>
                                    <m:t>𝒑</m:t>
                                  </m:r>
                                  <m:r>
                                    <a:rPr lang="en-US" i="1">
                                      <a:effectLst/>
                                      <a:latin typeface="Cambria Math" panose="02040503050406030204" pitchFamily="18" charset="0"/>
                                    </a:rPr>
                                    <m:t>−</m:t>
                                  </m:r>
                                  <m:r>
                                    <a:rPr lang="en-US" b="1" i="1">
                                      <a:solidFill>
                                        <a:srgbClr val="0000FF"/>
                                      </a:solidFill>
                                      <a:effectLst/>
                                      <a:latin typeface="Cambria Math" panose="02040503050406030204" pitchFamily="18" charset="0"/>
                                    </a:rPr>
                                    <m:t>𝒒</m:t>
                                  </m:r>
                                  <m:r>
                                    <a:rPr lang="en-US" i="1">
                                      <a:effectLst/>
                                      <a:latin typeface="Cambria Math" panose="02040503050406030204" pitchFamily="18" charset="0"/>
                                    </a:rPr>
                                    <m:t>)</m:t>
                                  </m:r>
                                  <m:r>
                                    <a:rPr lang="en-US" i="1">
                                      <a:effectLst/>
                                      <a:latin typeface="Cambria Math" panose="02040503050406030204" pitchFamily="18" charset="0"/>
                                      <a:ea typeface="Cambria Math" panose="02040503050406030204" pitchFamily="18" charset="0"/>
                                    </a:rPr>
                                    <m:t>∙</m:t>
                                  </m:r>
                                  <m:sSub>
                                    <m:sSubPr>
                                      <m:ctrlPr>
                                        <a:rPr lang="en-US" b="1" i="1">
                                          <a:solidFill>
                                            <a:srgbClr val="00008F"/>
                                          </a:solidFill>
                                          <a:effectLst/>
                                          <a:latin typeface="Cambria Math" panose="02040503050406030204" pitchFamily="18" charset="0"/>
                                          <a:ea typeface="Cambria Math" panose="02040503050406030204" pitchFamily="18" charset="0"/>
                                        </a:rPr>
                                      </m:ctrlPr>
                                    </m:sSubPr>
                                    <m:e>
                                      <m:r>
                                        <a:rPr lang="en-US" b="1" i="1">
                                          <a:solidFill>
                                            <a:srgbClr val="00008F"/>
                                          </a:solidFill>
                                          <a:effectLst/>
                                          <a:latin typeface="Cambria Math" panose="02040503050406030204" pitchFamily="18" charset="0"/>
                                          <a:ea typeface="Cambria Math" panose="02040503050406030204" pitchFamily="18" charset="0"/>
                                        </a:rPr>
                                        <m:t>𝒏</m:t>
                                      </m:r>
                                    </m:e>
                                    <m:sub>
                                      <m:r>
                                        <a:rPr lang="en-US" b="1" i="1">
                                          <a:solidFill>
                                            <a:srgbClr val="00008F"/>
                                          </a:solidFill>
                                          <a:effectLst/>
                                          <a:latin typeface="Cambria Math" panose="02040503050406030204" pitchFamily="18" charset="0"/>
                                          <a:ea typeface="Cambria Math" panose="02040503050406030204" pitchFamily="18" charset="0"/>
                                        </a:rPr>
                                        <m:t>𝒒</m:t>
                                      </m:r>
                                    </m:sub>
                                  </m:sSub>
                                </m:e>
                              </m:d>
                            </m:e>
                            <m:sup>
                              <m:r>
                                <a:rPr lang="en-US" i="1">
                                  <a:effectLst/>
                                  <a:latin typeface="Cambria Math" panose="02040503050406030204" pitchFamily="18" charset="0"/>
                                </a:rPr>
                                <m:t>2</m:t>
                              </m:r>
                            </m:sup>
                          </m:sSup>
                        </m:e>
                      </m:func>
                    </m:oMath>
                  </m:oMathPara>
                </a14:m>
                <a:endParaRPr lang="en-US" dirty="0">
                  <a:effectLst/>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400842" y="5556411"/>
                <a:ext cx="5334474" cy="594265"/>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6963449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fade">
                                      <p:cBhvr>
                                        <p:cTn id="20"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64914" y="3715392"/>
            <a:ext cx="1845733" cy="2530775"/>
          </a:xfrm>
          <a:prstGeom prst="rect">
            <a:avLst/>
          </a:prstGeom>
        </p:spPr>
      </p:pic>
      <p:sp>
        <p:nvSpPr>
          <p:cNvPr id="3" name="Content Placeholder 2"/>
          <p:cNvSpPr>
            <a:spLocks noGrp="1"/>
          </p:cNvSpPr>
          <p:nvPr>
            <p:ph sz="half" idx="1"/>
          </p:nvPr>
        </p:nvSpPr>
        <p:spPr/>
        <p:txBody>
          <a:bodyPr/>
          <a:lstStyle/>
          <a:p>
            <a:r>
              <a:rPr lang="en-US" dirty="0" smtClean="0"/>
              <a:t>RMS ground-truth distance</a:t>
            </a:r>
            <a:br>
              <a:rPr lang="en-US" dirty="0" smtClean="0"/>
            </a:br>
            <a:r>
              <a:rPr lang="en-US" dirty="0" smtClean="0"/>
              <a:t>before and after 1 iteration</a:t>
            </a:r>
          </a:p>
          <a:p>
            <a:r>
              <a:rPr lang="en-US" dirty="0" smtClean="0"/>
              <a:t>Lower is better</a:t>
            </a:r>
          </a:p>
          <a:p>
            <a:r>
              <a:rPr lang="en-US" dirty="0" smtClean="0"/>
              <a:t>Note log-log scale!</a:t>
            </a:r>
            <a:endParaRPr lang="en-US" dirty="0"/>
          </a:p>
        </p:txBody>
      </p:sp>
      <p:sp>
        <p:nvSpPr>
          <p:cNvPr id="2" name="Title 1"/>
          <p:cNvSpPr>
            <a:spLocks noGrp="1"/>
          </p:cNvSpPr>
          <p:nvPr>
            <p:ph type="title"/>
          </p:nvPr>
        </p:nvSpPr>
        <p:spPr/>
        <p:txBody>
          <a:bodyPr/>
          <a:lstStyle/>
          <a:p>
            <a:r>
              <a:rPr lang="en-US" dirty="0" smtClean="0"/>
              <a:t>Evaluation: Convergence Rate</a:t>
            </a:r>
            <a:endParaRPr lang="en-US" dirty="0"/>
          </a:p>
        </p:txBody>
      </p:sp>
      <p:sp>
        <p:nvSpPr>
          <p:cNvPr id="16" name="TextBox 15"/>
          <p:cNvSpPr txBox="1"/>
          <p:nvPr/>
        </p:nvSpPr>
        <p:spPr>
          <a:xfrm>
            <a:off x="881005" y="6246167"/>
            <a:ext cx="4060728" cy="461665"/>
          </a:xfrm>
          <a:prstGeom prst="rect">
            <a:avLst/>
          </a:prstGeom>
          <a:noFill/>
        </p:spPr>
        <p:txBody>
          <a:bodyPr wrap="none" rtlCol="0">
            <a:spAutoFit/>
          </a:bodyPr>
          <a:lstStyle/>
          <a:p>
            <a:r>
              <a:rPr lang="en-US" dirty="0" smtClean="0">
                <a:solidFill>
                  <a:schemeClr val="accent2">
                    <a:lumMod val="50000"/>
                  </a:schemeClr>
                </a:solidFill>
                <a:effectLst/>
              </a:rPr>
              <a:t>Aligning bun090 to bun000…</a:t>
            </a:r>
            <a:endParaRPr lang="en-US" dirty="0">
              <a:solidFill>
                <a:schemeClr val="accent2">
                  <a:lumMod val="50000"/>
                </a:schemeClr>
              </a:solidFill>
              <a:effectLst/>
            </a:endParaRPr>
          </a:p>
        </p:txBody>
      </p:sp>
      <p:pic>
        <p:nvPicPr>
          <p:cNvPr id="6" name="Content Placeholder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299200" y="1780464"/>
            <a:ext cx="5384800" cy="4363872"/>
          </a:xfrm>
        </p:spPr>
      </p:pic>
    </p:spTree>
    <p:extLst>
      <p:ext uri="{BB962C8B-B14F-4D97-AF65-F5344CB8AC3E}">
        <p14:creationId xmlns:p14="http://schemas.microsoft.com/office/powerpoint/2010/main" val="1464900612"/>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9376934" y="6312581"/>
            <a:ext cx="2815066" cy="461665"/>
          </a:xfrm>
          <a:prstGeom prst="rect">
            <a:avLst/>
          </a:prstGeom>
          <a:noFill/>
        </p:spPr>
        <p:txBody>
          <a:bodyPr wrap="none" rtlCol="0">
            <a:spAutoFit/>
          </a:bodyPr>
          <a:lstStyle/>
          <a:p>
            <a:pPr algn="r"/>
            <a:r>
              <a:rPr lang="en-US" dirty="0" smtClean="0">
                <a:solidFill>
                  <a:schemeClr val="accent1"/>
                </a:solidFill>
                <a:effectLst/>
              </a:rPr>
              <a:t>[Turk &amp; </a:t>
            </a:r>
            <a:r>
              <a:rPr lang="en-US" dirty="0" err="1" smtClean="0">
                <a:solidFill>
                  <a:schemeClr val="accent1"/>
                </a:solidFill>
                <a:effectLst/>
              </a:rPr>
              <a:t>Levoy</a:t>
            </a:r>
            <a:r>
              <a:rPr lang="en-US" dirty="0" smtClean="0">
                <a:solidFill>
                  <a:schemeClr val="accent1"/>
                </a:solidFill>
                <a:effectLst/>
              </a:rPr>
              <a:t> 1994]</a:t>
            </a:r>
            <a:endParaRPr lang="en-US" dirty="0">
              <a:solidFill>
                <a:schemeClr val="accent1"/>
              </a:solidFill>
              <a:effectLst/>
            </a:endParaRPr>
          </a:p>
        </p:txBody>
      </p:sp>
      <p:sp>
        <p:nvSpPr>
          <p:cNvPr id="2" name="Title 1"/>
          <p:cNvSpPr>
            <a:spLocks noGrp="1"/>
          </p:cNvSpPr>
          <p:nvPr>
            <p:ph type="title"/>
          </p:nvPr>
        </p:nvSpPr>
        <p:spPr/>
        <p:txBody>
          <a:bodyPr/>
          <a:lstStyle/>
          <a:p>
            <a:r>
              <a:rPr lang="en-US" dirty="0" smtClean="0"/>
              <a:t>The 3D Model Acquisition Pipeline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04760" y="3046412"/>
            <a:ext cx="2267170" cy="221297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8790" y="3046412"/>
            <a:ext cx="2309097" cy="221297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7745" y="3046412"/>
            <a:ext cx="2339932" cy="2212975"/>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360" y="3052184"/>
            <a:ext cx="2646497" cy="2212975"/>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60266" y="3046411"/>
            <a:ext cx="2264648" cy="2212975"/>
          </a:xfrm>
          <a:prstGeom prst="rect">
            <a:avLst/>
          </a:prstGeom>
        </p:spPr>
      </p:pic>
      <p:sp>
        <p:nvSpPr>
          <p:cNvPr id="9" name="TextBox 8"/>
          <p:cNvSpPr txBox="1"/>
          <p:nvPr/>
        </p:nvSpPr>
        <p:spPr>
          <a:xfrm>
            <a:off x="13749" y="5366354"/>
            <a:ext cx="2800767" cy="523220"/>
          </a:xfrm>
          <a:prstGeom prst="rect">
            <a:avLst/>
          </a:prstGeom>
          <a:noFill/>
        </p:spPr>
        <p:txBody>
          <a:bodyPr wrap="none" rtlCol="0">
            <a:spAutoFit/>
          </a:bodyPr>
          <a:lstStyle/>
          <a:p>
            <a:r>
              <a:rPr lang="en-US" sz="2800" dirty="0" smtClean="0">
                <a:effectLst/>
              </a:rPr>
              <a:t>Raw Range Scans</a:t>
            </a:r>
            <a:endParaRPr lang="en-US" sz="2800" dirty="0">
              <a:effectLst/>
            </a:endParaRPr>
          </a:p>
        </p:txBody>
      </p:sp>
      <p:sp>
        <p:nvSpPr>
          <p:cNvPr id="10" name="TextBox 9"/>
          <p:cNvSpPr txBox="1"/>
          <p:nvPr/>
        </p:nvSpPr>
        <p:spPr>
          <a:xfrm>
            <a:off x="10075772" y="5366353"/>
            <a:ext cx="1725152" cy="523220"/>
          </a:xfrm>
          <a:prstGeom prst="rect">
            <a:avLst/>
          </a:prstGeom>
          <a:noFill/>
        </p:spPr>
        <p:txBody>
          <a:bodyPr wrap="none" rtlCol="0">
            <a:spAutoFit/>
          </a:bodyPr>
          <a:lstStyle/>
          <a:p>
            <a:r>
              <a:rPr lang="en-US" sz="2800" dirty="0" smtClean="0">
                <a:effectLst/>
              </a:rPr>
              <a:t>3D Model</a:t>
            </a:r>
            <a:endParaRPr lang="en-US" sz="2800" dirty="0">
              <a:effectLst/>
            </a:endParaRPr>
          </a:p>
        </p:txBody>
      </p:sp>
      <p:sp>
        <p:nvSpPr>
          <p:cNvPr id="25" name="Freeform 24"/>
          <p:cNvSpPr/>
          <p:nvPr/>
        </p:nvSpPr>
        <p:spPr>
          <a:xfrm>
            <a:off x="2305878" y="2280863"/>
            <a:ext cx="1179444" cy="510363"/>
          </a:xfrm>
          <a:custGeom>
            <a:avLst/>
            <a:gdLst>
              <a:gd name="connsiteX0" fmla="*/ 0 w 4146698"/>
              <a:gd name="connsiteY0" fmla="*/ 510363 h 510363"/>
              <a:gd name="connsiteX1" fmla="*/ 2062716 w 4146698"/>
              <a:gd name="connsiteY1" fmla="*/ 0 h 510363"/>
              <a:gd name="connsiteX2" fmla="*/ 4146698 w 4146698"/>
              <a:gd name="connsiteY2" fmla="*/ 510363 h 510363"/>
            </a:gdLst>
            <a:ahLst/>
            <a:cxnLst>
              <a:cxn ang="0">
                <a:pos x="connsiteX0" y="connsiteY0"/>
              </a:cxn>
              <a:cxn ang="0">
                <a:pos x="connsiteX1" y="connsiteY1"/>
              </a:cxn>
              <a:cxn ang="0">
                <a:pos x="connsiteX2" y="connsiteY2"/>
              </a:cxn>
            </a:cxnLst>
            <a:rect l="l" t="t" r="r" b="b"/>
            <a:pathLst>
              <a:path w="4146698" h="510363">
                <a:moveTo>
                  <a:pt x="0" y="510363"/>
                </a:moveTo>
                <a:cubicBezTo>
                  <a:pt x="685800" y="255181"/>
                  <a:pt x="1371600" y="0"/>
                  <a:pt x="2062716" y="0"/>
                </a:cubicBezTo>
                <a:cubicBezTo>
                  <a:pt x="2753832" y="0"/>
                  <a:pt x="3450265" y="255181"/>
                  <a:pt x="4146698" y="510363"/>
                </a:cubicBezTo>
              </a:path>
            </a:pathLst>
          </a:custGeom>
          <a:noFill/>
          <a:ln w="57150">
            <a:solidFill>
              <a:schemeClr val="accent2"/>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4433203" y="2280863"/>
            <a:ext cx="1179444" cy="510363"/>
          </a:xfrm>
          <a:custGeom>
            <a:avLst/>
            <a:gdLst>
              <a:gd name="connsiteX0" fmla="*/ 0 w 4146698"/>
              <a:gd name="connsiteY0" fmla="*/ 510363 h 510363"/>
              <a:gd name="connsiteX1" fmla="*/ 2062716 w 4146698"/>
              <a:gd name="connsiteY1" fmla="*/ 0 h 510363"/>
              <a:gd name="connsiteX2" fmla="*/ 4146698 w 4146698"/>
              <a:gd name="connsiteY2" fmla="*/ 510363 h 510363"/>
            </a:gdLst>
            <a:ahLst/>
            <a:cxnLst>
              <a:cxn ang="0">
                <a:pos x="connsiteX0" y="connsiteY0"/>
              </a:cxn>
              <a:cxn ang="0">
                <a:pos x="connsiteX1" y="connsiteY1"/>
              </a:cxn>
              <a:cxn ang="0">
                <a:pos x="connsiteX2" y="connsiteY2"/>
              </a:cxn>
            </a:cxnLst>
            <a:rect l="l" t="t" r="r" b="b"/>
            <a:pathLst>
              <a:path w="4146698" h="510363">
                <a:moveTo>
                  <a:pt x="0" y="510363"/>
                </a:moveTo>
                <a:cubicBezTo>
                  <a:pt x="685800" y="255181"/>
                  <a:pt x="1371600" y="0"/>
                  <a:pt x="2062716" y="0"/>
                </a:cubicBezTo>
                <a:cubicBezTo>
                  <a:pt x="2753832" y="0"/>
                  <a:pt x="3450265" y="255181"/>
                  <a:pt x="4146698" y="510363"/>
                </a:cubicBezTo>
              </a:path>
            </a:pathLst>
          </a:custGeom>
          <a:noFill/>
          <a:ln w="57150">
            <a:solidFill>
              <a:schemeClr val="accent2"/>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6559826" y="2280863"/>
            <a:ext cx="1179444" cy="510363"/>
          </a:xfrm>
          <a:custGeom>
            <a:avLst/>
            <a:gdLst>
              <a:gd name="connsiteX0" fmla="*/ 0 w 4146698"/>
              <a:gd name="connsiteY0" fmla="*/ 510363 h 510363"/>
              <a:gd name="connsiteX1" fmla="*/ 2062716 w 4146698"/>
              <a:gd name="connsiteY1" fmla="*/ 0 h 510363"/>
              <a:gd name="connsiteX2" fmla="*/ 4146698 w 4146698"/>
              <a:gd name="connsiteY2" fmla="*/ 510363 h 510363"/>
            </a:gdLst>
            <a:ahLst/>
            <a:cxnLst>
              <a:cxn ang="0">
                <a:pos x="connsiteX0" y="connsiteY0"/>
              </a:cxn>
              <a:cxn ang="0">
                <a:pos x="connsiteX1" y="connsiteY1"/>
              </a:cxn>
              <a:cxn ang="0">
                <a:pos x="connsiteX2" y="connsiteY2"/>
              </a:cxn>
            </a:cxnLst>
            <a:rect l="l" t="t" r="r" b="b"/>
            <a:pathLst>
              <a:path w="4146698" h="510363">
                <a:moveTo>
                  <a:pt x="0" y="510363"/>
                </a:moveTo>
                <a:cubicBezTo>
                  <a:pt x="685800" y="255181"/>
                  <a:pt x="1371600" y="0"/>
                  <a:pt x="2062716" y="0"/>
                </a:cubicBezTo>
                <a:cubicBezTo>
                  <a:pt x="2753832" y="0"/>
                  <a:pt x="3450265" y="255181"/>
                  <a:pt x="4146698" y="510363"/>
                </a:cubicBezTo>
              </a:path>
            </a:pathLst>
          </a:custGeom>
          <a:noFill/>
          <a:ln w="57150">
            <a:solidFill>
              <a:schemeClr val="accent2"/>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8686800" y="2280863"/>
            <a:ext cx="1179444" cy="510363"/>
          </a:xfrm>
          <a:custGeom>
            <a:avLst/>
            <a:gdLst>
              <a:gd name="connsiteX0" fmla="*/ 0 w 4146698"/>
              <a:gd name="connsiteY0" fmla="*/ 510363 h 510363"/>
              <a:gd name="connsiteX1" fmla="*/ 2062716 w 4146698"/>
              <a:gd name="connsiteY1" fmla="*/ 0 h 510363"/>
              <a:gd name="connsiteX2" fmla="*/ 4146698 w 4146698"/>
              <a:gd name="connsiteY2" fmla="*/ 510363 h 510363"/>
            </a:gdLst>
            <a:ahLst/>
            <a:cxnLst>
              <a:cxn ang="0">
                <a:pos x="connsiteX0" y="connsiteY0"/>
              </a:cxn>
              <a:cxn ang="0">
                <a:pos x="connsiteX1" y="connsiteY1"/>
              </a:cxn>
              <a:cxn ang="0">
                <a:pos x="connsiteX2" y="connsiteY2"/>
              </a:cxn>
            </a:cxnLst>
            <a:rect l="l" t="t" r="r" b="b"/>
            <a:pathLst>
              <a:path w="4146698" h="510363">
                <a:moveTo>
                  <a:pt x="0" y="510363"/>
                </a:moveTo>
                <a:cubicBezTo>
                  <a:pt x="685800" y="255181"/>
                  <a:pt x="1371600" y="0"/>
                  <a:pt x="2062716" y="0"/>
                </a:cubicBezTo>
                <a:cubicBezTo>
                  <a:pt x="2753832" y="0"/>
                  <a:pt x="3450265" y="255181"/>
                  <a:pt x="4146698" y="510363"/>
                </a:cubicBezTo>
              </a:path>
            </a:pathLst>
          </a:custGeom>
          <a:noFill/>
          <a:ln w="57150">
            <a:solidFill>
              <a:schemeClr val="accent2"/>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8744966" y="1780786"/>
            <a:ext cx="1063112" cy="400110"/>
          </a:xfrm>
          <a:prstGeom prst="rect">
            <a:avLst/>
          </a:prstGeom>
          <a:noFill/>
        </p:spPr>
        <p:txBody>
          <a:bodyPr wrap="none" rtlCol="0">
            <a:spAutoFit/>
          </a:bodyPr>
          <a:lstStyle/>
          <a:p>
            <a:r>
              <a:rPr lang="en-US" sz="2000" dirty="0" smtClean="0">
                <a:solidFill>
                  <a:schemeClr val="accent2">
                    <a:lumMod val="50000"/>
                  </a:schemeClr>
                </a:solidFill>
                <a:effectLst/>
              </a:rPr>
              <a:t>Merging</a:t>
            </a:r>
            <a:endParaRPr lang="en-US" sz="2000" dirty="0">
              <a:solidFill>
                <a:schemeClr val="accent2">
                  <a:lumMod val="50000"/>
                </a:schemeClr>
              </a:solidFill>
              <a:effectLst/>
            </a:endParaRPr>
          </a:p>
        </p:txBody>
      </p:sp>
      <p:sp>
        <p:nvSpPr>
          <p:cNvPr id="30" name="TextBox 29"/>
          <p:cNvSpPr txBox="1"/>
          <p:nvPr/>
        </p:nvSpPr>
        <p:spPr>
          <a:xfrm>
            <a:off x="6345484" y="1473010"/>
            <a:ext cx="1608133" cy="707886"/>
          </a:xfrm>
          <a:prstGeom prst="rect">
            <a:avLst/>
          </a:prstGeom>
          <a:noFill/>
        </p:spPr>
        <p:txBody>
          <a:bodyPr wrap="none" rtlCol="0">
            <a:spAutoFit/>
          </a:bodyPr>
          <a:lstStyle/>
          <a:p>
            <a:r>
              <a:rPr lang="en-US" sz="2000" dirty="0" smtClean="0">
                <a:solidFill>
                  <a:schemeClr val="accent2">
                    <a:lumMod val="50000"/>
                  </a:schemeClr>
                </a:solidFill>
                <a:effectLst/>
              </a:rPr>
              <a:t>Global</a:t>
            </a:r>
            <a:br>
              <a:rPr lang="en-US" sz="2000" dirty="0" smtClean="0">
                <a:solidFill>
                  <a:schemeClr val="accent2">
                    <a:lumMod val="50000"/>
                  </a:schemeClr>
                </a:solidFill>
                <a:effectLst/>
              </a:rPr>
            </a:br>
            <a:r>
              <a:rPr lang="en-US" sz="2000" dirty="0" smtClean="0">
                <a:solidFill>
                  <a:schemeClr val="accent2">
                    <a:lumMod val="50000"/>
                  </a:schemeClr>
                </a:solidFill>
                <a:effectLst/>
              </a:rPr>
              <a:t>Optimization</a:t>
            </a:r>
            <a:endParaRPr lang="en-US" sz="2000" dirty="0">
              <a:solidFill>
                <a:schemeClr val="accent2">
                  <a:lumMod val="50000"/>
                </a:schemeClr>
              </a:solidFill>
              <a:effectLst/>
            </a:endParaRPr>
          </a:p>
        </p:txBody>
      </p:sp>
      <p:sp>
        <p:nvSpPr>
          <p:cNvPr id="31" name="TextBox 30"/>
          <p:cNvSpPr txBox="1"/>
          <p:nvPr/>
        </p:nvSpPr>
        <p:spPr>
          <a:xfrm>
            <a:off x="4303021" y="1473010"/>
            <a:ext cx="1439818" cy="707886"/>
          </a:xfrm>
          <a:prstGeom prst="rect">
            <a:avLst/>
          </a:prstGeom>
          <a:noFill/>
        </p:spPr>
        <p:txBody>
          <a:bodyPr wrap="none" rtlCol="0">
            <a:spAutoFit/>
          </a:bodyPr>
          <a:lstStyle/>
          <a:p>
            <a:r>
              <a:rPr lang="en-US" sz="2000" dirty="0" smtClean="0">
                <a:solidFill>
                  <a:schemeClr val="accent2">
                    <a:lumMod val="50000"/>
                  </a:schemeClr>
                </a:solidFill>
                <a:effectLst/>
              </a:rPr>
              <a:t>Pairwise</a:t>
            </a:r>
            <a:br>
              <a:rPr lang="en-US" sz="2000" dirty="0" smtClean="0">
                <a:solidFill>
                  <a:schemeClr val="accent2">
                    <a:lumMod val="50000"/>
                  </a:schemeClr>
                </a:solidFill>
                <a:effectLst/>
              </a:rPr>
            </a:br>
            <a:r>
              <a:rPr lang="en-US" sz="2000" dirty="0" smtClean="0">
                <a:solidFill>
                  <a:schemeClr val="accent2">
                    <a:lumMod val="50000"/>
                  </a:schemeClr>
                </a:solidFill>
                <a:effectLst/>
              </a:rPr>
              <a:t>Registration</a:t>
            </a:r>
            <a:endParaRPr lang="en-US" sz="2000" dirty="0">
              <a:solidFill>
                <a:schemeClr val="accent2">
                  <a:lumMod val="50000"/>
                </a:schemeClr>
              </a:solidFill>
              <a:effectLst/>
            </a:endParaRPr>
          </a:p>
        </p:txBody>
      </p:sp>
      <p:sp>
        <p:nvSpPr>
          <p:cNvPr id="32" name="TextBox 31"/>
          <p:cNvSpPr txBox="1"/>
          <p:nvPr/>
        </p:nvSpPr>
        <p:spPr>
          <a:xfrm>
            <a:off x="2482668" y="1473010"/>
            <a:ext cx="825867" cy="707886"/>
          </a:xfrm>
          <a:prstGeom prst="rect">
            <a:avLst/>
          </a:prstGeom>
          <a:noFill/>
        </p:spPr>
        <p:txBody>
          <a:bodyPr wrap="none" rtlCol="0">
            <a:spAutoFit/>
          </a:bodyPr>
          <a:lstStyle/>
          <a:p>
            <a:r>
              <a:rPr lang="en-US" sz="2000" dirty="0" smtClean="0">
                <a:solidFill>
                  <a:schemeClr val="accent2">
                    <a:lumMod val="50000"/>
                  </a:schemeClr>
                </a:solidFill>
                <a:effectLst/>
              </a:rPr>
              <a:t>Initial</a:t>
            </a:r>
            <a:br>
              <a:rPr lang="en-US" sz="2000" dirty="0" smtClean="0">
                <a:solidFill>
                  <a:schemeClr val="accent2">
                    <a:lumMod val="50000"/>
                  </a:schemeClr>
                </a:solidFill>
                <a:effectLst/>
              </a:rPr>
            </a:br>
            <a:r>
              <a:rPr lang="en-US" sz="2000" dirty="0" smtClean="0">
                <a:solidFill>
                  <a:schemeClr val="accent2">
                    <a:lumMod val="50000"/>
                  </a:schemeClr>
                </a:solidFill>
                <a:effectLst/>
              </a:rPr>
              <a:t>Guess</a:t>
            </a:r>
            <a:endParaRPr lang="en-US" sz="2000" dirty="0">
              <a:solidFill>
                <a:schemeClr val="accent2">
                  <a:lumMod val="50000"/>
                </a:schemeClr>
              </a:solidFill>
              <a:effectLst/>
            </a:endParaRPr>
          </a:p>
        </p:txBody>
      </p:sp>
      <p:sp>
        <p:nvSpPr>
          <p:cNvPr id="3" name="Rectangle 2"/>
          <p:cNvSpPr/>
          <p:nvPr/>
        </p:nvSpPr>
        <p:spPr>
          <a:xfrm>
            <a:off x="1" y="2891193"/>
            <a:ext cx="2855846" cy="3299180"/>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2137144" y="1381959"/>
            <a:ext cx="1665882" cy="1488599"/>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6403995" y="1381958"/>
            <a:ext cx="3601241" cy="1488599"/>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7560266" y="2891192"/>
            <a:ext cx="4643012" cy="3966807"/>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5400064"/>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Recap</a:t>
            </a:r>
            <a:endParaRPr lang="en-US" dirty="0"/>
          </a:p>
        </p:txBody>
      </p:sp>
      <p:sp>
        <p:nvSpPr>
          <p:cNvPr id="3" name="Content Placeholder 2"/>
          <p:cNvSpPr>
            <a:spLocks noGrp="1"/>
          </p:cNvSpPr>
          <p:nvPr>
            <p:ph idx="1"/>
          </p:nvPr>
        </p:nvSpPr>
        <p:spPr/>
        <p:txBody>
          <a:bodyPr>
            <a:normAutofit/>
          </a:bodyPr>
          <a:lstStyle/>
          <a:p>
            <a:pPr>
              <a:spcBef>
                <a:spcPts val="1800"/>
              </a:spcBef>
            </a:pPr>
            <a:r>
              <a:rPr lang="en-US" dirty="0" smtClean="0"/>
              <a:t>Symmetric metric</a:t>
            </a:r>
          </a:p>
          <a:p>
            <a:pPr lvl="1">
              <a:spcBef>
                <a:spcPts val="1800"/>
              </a:spcBef>
            </a:pPr>
            <a:r>
              <a:rPr lang="en-US" dirty="0" smtClean="0"/>
              <a:t>Zero if point pair consistent with 2</a:t>
            </a:r>
            <a:r>
              <a:rPr lang="en-US" baseline="30000" dirty="0" smtClean="0"/>
              <a:t>nd</a:t>
            </a:r>
            <a:r>
              <a:rPr lang="en-US" dirty="0"/>
              <a:t>-</a:t>
            </a:r>
            <a:r>
              <a:rPr lang="en-US" dirty="0" smtClean="0"/>
              <a:t>order surface</a:t>
            </a:r>
          </a:p>
          <a:p>
            <a:pPr lvl="1">
              <a:spcBef>
                <a:spcPts val="1800"/>
              </a:spcBef>
            </a:pPr>
            <a:r>
              <a:rPr lang="en-US" dirty="0" smtClean="0"/>
              <a:t>Allows more “sliding”</a:t>
            </a:r>
          </a:p>
          <a:p>
            <a:pPr lvl="1">
              <a:spcBef>
                <a:spcPts val="1800"/>
              </a:spcBef>
            </a:pPr>
            <a:r>
              <a:rPr lang="en-US" dirty="0" smtClean="0"/>
              <a:t>Fast optimization</a:t>
            </a:r>
          </a:p>
          <a:p>
            <a:pPr lvl="1">
              <a:spcBef>
                <a:spcPts val="1800"/>
              </a:spcBef>
            </a:pPr>
            <a:r>
              <a:rPr lang="en-US" dirty="0" smtClean="0"/>
              <a:t>Wide convergence basin</a:t>
            </a:r>
          </a:p>
          <a:p>
            <a:pPr lvl="1">
              <a:spcBef>
                <a:spcPts val="1800"/>
              </a:spcBef>
            </a:pPr>
            <a:r>
              <a:rPr lang="en-US" dirty="0" smtClean="0"/>
              <a:t>Minimal extra cost</a:t>
            </a:r>
          </a:p>
        </p:txBody>
      </p:sp>
    </p:spTree>
    <p:extLst>
      <p:ext uri="{BB962C8B-B14F-4D97-AF65-F5344CB8AC3E}">
        <p14:creationId xmlns:p14="http://schemas.microsoft.com/office/powerpoint/2010/main" val="4819000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Thanks To…</a:t>
            </a:r>
            <a:endParaRPr lang="en-US" dirty="0"/>
          </a:p>
        </p:txBody>
      </p:sp>
      <p:sp>
        <p:nvSpPr>
          <p:cNvPr id="3" name="Content Placeholder 2"/>
          <p:cNvSpPr>
            <a:spLocks noGrp="1"/>
          </p:cNvSpPr>
          <p:nvPr>
            <p:ph idx="1"/>
          </p:nvPr>
        </p:nvSpPr>
        <p:spPr/>
        <p:txBody>
          <a:bodyPr/>
          <a:lstStyle/>
          <a:p>
            <a:r>
              <a:rPr lang="en-US" dirty="0" err="1"/>
              <a:t>Maciej</a:t>
            </a:r>
            <a:r>
              <a:rPr lang="en-US" dirty="0"/>
              <a:t> </a:t>
            </a:r>
            <a:r>
              <a:rPr lang="en-US" dirty="0" err="1" smtClean="0"/>
              <a:t>Halber</a:t>
            </a:r>
            <a:r>
              <a:rPr lang="en-US" dirty="0" smtClean="0"/>
              <a:t> and the entire PIXL group</a:t>
            </a:r>
          </a:p>
          <a:p>
            <a:r>
              <a:rPr lang="en-US" dirty="0" err="1" smtClean="0"/>
              <a:t>Misha</a:t>
            </a:r>
            <a:r>
              <a:rPr lang="en-US" dirty="0" smtClean="0"/>
              <a:t> </a:t>
            </a:r>
            <a:r>
              <a:rPr lang="en-US" dirty="0" err="1" smtClean="0"/>
              <a:t>Kazhdan</a:t>
            </a:r>
            <a:endParaRPr lang="en-US" dirty="0"/>
          </a:p>
          <a:p>
            <a:r>
              <a:rPr lang="en-US" dirty="0" smtClean="0"/>
              <a:t>Maps </a:t>
            </a:r>
            <a:r>
              <a:rPr lang="en-US" dirty="0"/>
              <a:t>and 3D scanning groups </a:t>
            </a:r>
            <a:r>
              <a:rPr lang="en-US" dirty="0" smtClean="0"/>
              <a:t>at Google (Visiting Faculty program)</a:t>
            </a:r>
            <a:endParaRPr lang="en-US" dirty="0"/>
          </a:p>
          <a:p>
            <a:r>
              <a:rPr lang="en-US" dirty="0" smtClean="0"/>
              <a:t>NSF grants IIS-1421435</a:t>
            </a:r>
            <a:r>
              <a:rPr lang="en-US" dirty="0"/>
              <a:t>, CHS-1617236, and </a:t>
            </a:r>
            <a:r>
              <a:rPr lang="en-US" dirty="0" smtClean="0"/>
              <a:t>IIS-1815070</a:t>
            </a:r>
            <a:endParaRPr lang="en-US" dirty="0"/>
          </a:p>
        </p:txBody>
      </p:sp>
      <p:sp>
        <p:nvSpPr>
          <p:cNvPr id="6" name="TextBox 5"/>
          <p:cNvSpPr txBox="1"/>
          <p:nvPr/>
        </p:nvSpPr>
        <p:spPr>
          <a:xfrm>
            <a:off x="2231334" y="4265031"/>
            <a:ext cx="7729331" cy="1815882"/>
          </a:xfrm>
          <a:prstGeom prst="rect">
            <a:avLst/>
          </a:prstGeom>
          <a:noFill/>
        </p:spPr>
        <p:txBody>
          <a:bodyPr wrap="square" rtlCol="0">
            <a:spAutoFit/>
          </a:bodyPr>
          <a:lstStyle/>
          <a:p>
            <a:r>
              <a:rPr lang="en-US" sz="3200" dirty="0" smtClean="0">
                <a:effectLst/>
              </a:rPr>
              <a:t>Code at trimesh2.cs.princeton.edu</a:t>
            </a:r>
          </a:p>
          <a:p>
            <a:endParaRPr lang="en-US" sz="3600" cap="small" dirty="0">
              <a:solidFill>
                <a:schemeClr val="accent2">
                  <a:lumMod val="50000"/>
                </a:schemeClr>
              </a:solidFill>
              <a:effectLst/>
            </a:endParaRPr>
          </a:p>
          <a:p>
            <a:r>
              <a:rPr lang="en-US" sz="4000" cap="small" dirty="0" smtClean="0">
                <a:solidFill>
                  <a:schemeClr val="accent2">
                    <a:lumMod val="50000"/>
                  </a:schemeClr>
                </a:solidFill>
                <a:effectLst/>
              </a:rPr>
              <a:t>Thank </a:t>
            </a:r>
            <a:r>
              <a:rPr lang="en-US" sz="4000" cap="small" dirty="0">
                <a:solidFill>
                  <a:schemeClr val="accent2">
                    <a:lumMod val="50000"/>
                  </a:schemeClr>
                </a:solidFill>
                <a:effectLst/>
              </a:rPr>
              <a:t>You for your Attention</a:t>
            </a:r>
            <a:r>
              <a:rPr lang="en-US" sz="4000" cap="small" dirty="0" smtClean="0">
                <a:solidFill>
                  <a:schemeClr val="accent2">
                    <a:lumMod val="50000"/>
                  </a:schemeClr>
                </a:solidFill>
                <a:effectLst/>
              </a:rPr>
              <a:t>!</a:t>
            </a:r>
            <a:endParaRPr lang="en-US" sz="4000" cap="small" dirty="0">
              <a:solidFill>
                <a:schemeClr val="accent2">
                  <a:lumMod val="50000"/>
                </a:schemeClr>
              </a:solidFill>
              <a:effectLst/>
            </a:endParaRPr>
          </a:p>
        </p:txBody>
      </p:sp>
    </p:spTree>
    <p:extLst>
      <p:ext uri="{BB962C8B-B14F-4D97-AF65-F5344CB8AC3E}">
        <p14:creationId xmlns:p14="http://schemas.microsoft.com/office/powerpoint/2010/main" val="9613629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2670616"/>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Convergence Rate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29200" y="1447800"/>
            <a:ext cx="6205781" cy="5029200"/>
          </a:xfrm>
        </p:spPr>
      </p:pic>
      <p:sp>
        <p:nvSpPr>
          <p:cNvPr id="8" name="TextBox 7"/>
          <p:cNvSpPr txBox="1"/>
          <p:nvPr/>
        </p:nvSpPr>
        <p:spPr>
          <a:xfrm>
            <a:off x="508000" y="5392631"/>
            <a:ext cx="3528531" cy="461665"/>
          </a:xfrm>
          <a:prstGeom prst="rect">
            <a:avLst/>
          </a:prstGeom>
          <a:noFill/>
        </p:spPr>
        <p:txBody>
          <a:bodyPr wrap="none" rtlCol="0">
            <a:spAutoFit/>
          </a:bodyPr>
          <a:lstStyle/>
          <a:p>
            <a:r>
              <a:rPr lang="en-US" dirty="0" smtClean="0">
                <a:solidFill>
                  <a:schemeClr val="accent2">
                    <a:lumMod val="50000"/>
                  </a:schemeClr>
                </a:solidFill>
                <a:effectLst/>
              </a:rPr>
              <a:t>Aligning dragon to itself…</a:t>
            </a:r>
            <a:endParaRPr lang="en-US" dirty="0">
              <a:solidFill>
                <a:schemeClr val="accent2">
                  <a:lumMod val="50000"/>
                </a:schemeClr>
              </a:solidFill>
              <a:effectLst/>
            </a:endParaRPr>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saturation sat="50000"/>
                    </a14:imgEffect>
                    <a14:imgEffect>
                      <a14:brightnessContrast bright="25000" contrast="25000"/>
                    </a14:imgEffect>
                  </a14:imgLayer>
                </a14:imgProps>
              </a:ext>
              <a:ext uri="{28A0092B-C50C-407E-A947-70E740481C1C}">
                <a14:useLocalDpi xmlns:a14="http://schemas.microsoft.com/office/drawing/2010/main" val="0"/>
              </a:ext>
            </a:extLst>
          </a:blip>
          <a:stretch>
            <a:fillRect/>
          </a:stretch>
        </p:blipFill>
        <p:spPr>
          <a:xfrm>
            <a:off x="824223" y="3106631"/>
            <a:ext cx="2896084" cy="2286000"/>
          </a:xfrm>
          <a:prstGeom prst="rect">
            <a:avLst/>
          </a:prstGeom>
        </p:spPr>
      </p:pic>
    </p:spTree>
    <p:extLst>
      <p:ext uri="{BB962C8B-B14F-4D97-AF65-F5344CB8AC3E}">
        <p14:creationId xmlns:p14="http://schemas.microsoft.com/office/powerpoint/2010/main" val="2903650202"/>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Evaluation: Convergence Rate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29200" y="1447800"/>
            <a:ext cx="6205781" cy="5029200"/>
          </a:xfrm>
        </p:spPr>
      </p:pic>
      <p:pic>
        <p:nvPicPr>
          <p:cNvPr id="5" name="Picture 4"/>
          <p:cNvPicPr>
            <a:picLocks noChangeAspect="1"/>
          </p:cNvPicPr>
          <p:nvPr/>
        </p:nvPicPr>
        <p:blipFill>
          <a:blip r:embed="rId3"/>
          <a:stretch>
            <a:fillRect/>
          </a:stretch>
        </p:blipFill>
        <p:spPr>
          <a:xfrm>
            <a:off x="1391909" y="2869928"/>
            <a:ext cx="1845733" cy="2530775"/>
          </a:xfrm>
          <a:prstGeom prst="rect">
            <a:avLst/>
          </a:prstGeom>
        </p:spPr>
      </p:pic>
      <p:sp>
        <p:nvSpPr>
          <p:cNvPr id="6" name="TextBox 5"/>
          <p:cNvSpPr txBox="1"/>
          <p:nvPr/>
        </p:nvSpPr>
        <p:spPr>
          <a:xfrm>
            <a:off x="508000" y="5400703"/>
            <a:ext cx="4060728" cy="461665"/>
          </a:xfrm>
          <a:prstGeom prst="rect">
            <a:avLst/>
          </a:prstGeom>
          <a:noFill/>
        </p:spPr>
        <p:txBody>
          <a:bodyPr wrap="none" rtlCol="0">
            <a:spAutoFit/>
          </a:bodyPr>
          <a:lstStyle/>
          <a:p>
            <a:r>
              <a:rPr lang="en-US" dirty="0" smtClean="0">
                <a:solidFill>
                  <a:schemeClr val="accent2">
                    <a:lumMod val="50000"/>
                  </a:schemeClr>
                </a:solidFill>
                <a:effectLst/>
              </a:rPr>
              <a:t>Aligning bun090 to bun000…</a:t>
            </a:r>
            <a:endParaRPr lang="en-US" dirty="0">
              <a:solidFill>
                <a:schemeClr val="accent2">
                  <a:lumMod val="50000"/>
                </a:schemeClr>
              </a:solidFill>
              <a:effectLst/>
            </a:endParaRPr>
          </a:p>
        </p:txBody>
      </p:sp>
    </p:spTree>
    <p:extLst>
      <p:ext uri="{BB962C8B-B14F-4D97-AF65-F5344CB8AC3E}">
        <p14:creationId xmlns:p14="http://schemas.microsoft.com/office/powerpoint/2010/main" val="1621620544"/>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Evaluation: Convergence Rate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29200" y="1447800"/>
            <a:ext cx="6205781" cy="5029200"/>
          </a:xfrm>
        </p:spPr>
      </p:pic>
      <p:sp>
        <p:nvSpPr>
          <p:cNvPr id="5" name="TextBox 4"/>
          <p:cNvSpPr txBox="1"/>
          <p:nvPr/>
        </p:nvSpPr>
        <p:spPr>
          <a:xfrm>
            <a:off x="508000" y="5399509"/>
            <a:ext cx="4061305" cy="461665"/>
          </a:xfrm>
          <a:prstGeom prst="rect">
            <a:avLst/>
          </a:prstGeom>
          <a:noFill/>
        </p:spPr>
        <p:txBody>
          <a:bodyPr wrap="none" rtlCol="0">
            <a:spAutoFit/>
          </a:bodyPr>
          <a:lstStyle/>
          <a:p>
            <a:r>
              <a:rPr lang="en-US" dirty="0" smtClean="0">
                <a:solidFill>
                  <a:schemeClr val="accent2">
                    <a:lumMod val="50000"/>
                  </a:schemeClr>
                </a:solidFill>
                <a:effectLst/>
              </a:rPr>
              <a:t>Aligning TUM RGB-D scans…</a:t>
            </a:r>
            <a:endParaRPr lang="en-US" dirty="0">
              <a:solidFill>
                <a:schemeClr val="accent2">
                  <a:lumMod val="50000"/>
                </a:schemeClr>
              </a:solidFill>
              <a:effectLst/>
            </a:endParaRPr>
          </a:p>
        </p:txBody>
      </p:sp>
      <p:pic>
        <p:nvPicPr>
          <p:cNvPr id="6" name="Picture 5"/>
          <p:cNvPicPr>
            <a:picLocks noChangeAspect="1"/>
          </p:cNvPicPr>
          <p:nvPr/>
        </p:nvPicPr>
        <p:blipFill>
          <a:blip r:embed="rId3"/>
          <a:stretch>
            <a:fillRect/>
          </a:stretch>
        </p:blipFill>
        <p:spPr>
          <a:xfrm>
            <a:off x="774384" y="2864128"/>
            <a:ext cx="3406427" cy="2577544"/>
          </a:xfrm>
          <a:prstGeom prst="rect">
            <a:avLst/>
          </a:prstGeom>
        </p:spPr>
      </p:pic>
    </p:spTree>
    <p:extLst>
      <p:ext uri="{BB962C8B-B14F-4D97-AF65-F5344CB8AC3E}">
        <p14:creationId xmlns:p14="http://schemas.microsoft.com/office/powerpoint/2010/main" val="2087517308"/>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Convergence Basin</a:t>
            </a:r>
            <a:endParaRPr lang="en-US" dirty="0"/>
          </a:p>
        </p:txBody>
      </p:sp>
      <p:sp>
        <p:nvSpPr>
          <p:cNvPr id="3" name="Content Placeholder 2"/>
          <p:cNvSpPr>
            <a:spLocks noGrp="1"/>
          </p:cNvSpPr>
          <p:nvPr>
            <p:ph idx="1"/>
          </p:nvPr>
        </p:nvSpPr>
        <p:spPr/>
        <p:txBody>
          <a:bodyPr/>
          <a:lstStyle/>
          <a:p>
            <a:r>
              <a:rPr lang="en-US" dirty="0" smtClean="0"/>
              <a:t>Success % in </a:t>
            </a:r>
            <a:r>
              <a:rPr lang="en-US" dirty="0" smtClean="0">
                <a:solidFill>
                  <a:schemeClr val="accent2"/>
                </a:solidFill>
              </a:rPr>
              <a:t>20 iterations</a:t>
            </a:r>
            <a:r>
              <a:rPr lang="en-US" dirty="0" smtClean="0"/>
              <a:t>, across all overlapping pairs of bunny scans</a:t>
            </a:r>
            <a:endParaRPr lang="en-US" dirty="0">
              <a:solidFill>
                <a:schemeClr val="accent2"/>
              </a:solidFill>
            </a:endParaRPr>
          </a:p>
        </p:txBody>
      </p:sp>
      <p:sp>
        <p:nvSpPr>
          <p:cNvPr id="10" name="TextBox 9"/>
          <p:cNvSpPr txBox="1"/>
          <p:nvPr/>
        </p:nvSpPr>
        <p:spPr>
          <a:xfrm>
            <a:off x="1574329" y="5679315"/>
            <a:ext cx="1946944" cy="461665"/>
          </a:xfrm>
          <a:prstGeom prst="rect">
            <a:avLst/>
          </a:prstGeom>
          <a:noFill/>
        </p:spPr>
        <p:txBody>
          <a:bodyPr wrap="none" rtlCol="0">
            <a:spAutoFit/>
          </a:bodyPr>
          <a:lstStyle/>
          <a:p>
            <a:r>
              <a:rPr lang="en-US" dirty="0" smtClean="0">
                <a:effectLst/>
              </a:rPr>
              <a:t>Point to point</a:t>
            </a:r>
            <a:endParaRPr lang="en-US" dirty="0">
              <a:effectLst/>
            </a:endParaRPr>
          </a:p>
        </p:txBody>
      </p:sp>
      <p:sp>
        <p:nvSpPr>
          <p:cNvPr id="13" name="TextBox 12"/>
          <p:cNvSpPr txBox="1"/>
          <p:nvPr/>
        </p:nvSpPr>
        <p:spPr>
          <a:xfrm>
            <a:off x="5351952" y="5679315"/>
            <a:ext cx="1987019" cy="461665"/>
          </a:xfrm>
          <a:prstGeom prst="rect">
            <a:avLst/>
          </a:prstGeom>
          <a:noFill/>
        </p:spPr>
        <p:txBody>
          <a:bodyPr wrap="none" rtlCol="0">
            <a:spAutoFit/>
          </a:bodyPr>
          <a:lstStyle/>
          <a:p>
            <a:r>
              <a:rPr lang="en-US" dirty="0" smtClean="0">
                <a:effectLst/>
              </a:rPr>
              <a:t>Point to plane</a:t>
            </a:r>
            <a:endParaRPr lang="en-US" dirty="0">
              <a:effectLst/>
            </a:endParaRPr>
          </a:p>
        </p:txBody>
      </p:sp>
      <p:sp>
        <p:nvSpPr>
          <p:cNvPr id="14" name="TextBox 13"/>
          <p:cNvSpPr txBox="1"/>
          <p:nvPr/>
        </p:nvSpPr>
        <p:spPr>
          <a:xfrm>
            <a:off x="9322325" y="5679315"/>
            <a:ext cx="1625766" cy="461665"/>
          </a:xfrm>
          <a:prstGeom prst="rect">
            <a:avLst/>
          </a:prstGeom>
          <a:noFill/>
        </p:spPr>
        <p:txBody>
          <a:bodyPr wrap="none" rtlCol="0">
            <a:spAutoFit/>
          </a:bodyPr>
          <a:lstStyle/>
          <a:p>
            <a:r>
              <a:rPr lang="en-US" b="1" dirty="0" smtClean="0">
                <a:effectLst/>
              </a:rPr>
              <a:t>Symmetric</a:t>
            </a:r>
            <a:endParaRPr lang="en-US" b="1" dirty="0">
              <a:effectLst/>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5246" y="3051580"/>
            <a:ext cx="3440430" cy="229171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14993" y="3051580"/>
            <a:ext cx="3440430" cy="2291715"/>
          </a:xfrm>
          <a:prstGeom prst="rect">
            <a:avLst/>
          </a:prstGeom>
        </p:spPr>
      </p:pic>
      <p:grpSp>
        <p:nvGrpSpPr>
          <p:cNvPr id="7" name="Group 6"/>
          <p:cNvGrpSpPr/>
          <p:nvPr/>
        </p:nvGrpSpPr>
        <p:grpSpPr>
          <a:xfrm>
            <a:off x="57224" y="2338306"/>
            <a:ext cx="4218704" cy="3004989"/>
            <a:chOff x="57224" y="2338306"/>
            <a:chExt cx="4218704" cy="3004989"/>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9745" y="2805835"/>
              <a:ext cx="3746183" cy="2537460"/>
            </a:xfrm>
            <a:prstGeom prst="rect">
              <a:avLst/>
            </a:prstGeom>
          </p:spPr>
        </p:pic>
        <p:sp>
          <p:nvSpPr>
            <p:cNvPr id="6" name="TextBox 5"/>
            <p:cNvSpPr txBox="1"/>
            <p:nvPr/>
          </p:nvSpPr>
          <p:spPr>
            <a:xfrm>
              <a:off x="1889095" y="2338306"/>
              <a:ext cx="1317412" cy="369332"/>
            </a:xfrm>
            <a:prstGeom prst="rect">
              <a:avLst/>
            </a:prstGeom>
            <a:noFill/>
          </p:spPr>
          <p:txBody>
            <a:bodyPr wrap="none" rtlCol="0">
              <a:spAutoFit/>
            </a:bodyPr>
            <a:lstStyle/>
            <a:p>
              <a:r>
                <a:rPr lang="en-US" sz="1800" dirty="0" smtClean="0">
                  <a:effectLst/>
                  <a:latin typeface="Arial" panose="020B0604020202020204" pitchFamily="34" charset="0"/>
                  <a:cs typeface="Arial" panose="020B0604020202020204" pitchFamily="34" charset="0"/>
                </a:rPr>
                <a:t>Translation</a:t>
              </a:r>
              <a:endParaRPr lang="en-US" sz="1800" dirty="0">
                <a:effectLst/>
                <a:latin typeface="Arial" panose="020B0604020202020204" pitchFamily="34" charset="0"/>
                <a:cs typeface="Arial" panose="020B0604020202020204" pitchFamily="34" charset="0"/>
              </a:endParaRPr>
            </a:p>
          </p:txBody>
        </p:sp>
        <p:sp>
          <p:nvSpPr>
            <p:cNvPr id="12" name="TextBox 11"/>
            <p:cNvSpPr txBox="1"/>
            <p:nvPr/>
          </p:nvSpPr>
          <p:spPr>
            <a:xfrm rot="16200000">
              <a:off x="-280049" y="3968233"/>
              <a:ext cx="1043877" cy="369332"/>
            </a:xfrm>
            <a:prstGeom prst="rect">
              <a:avLst/>
            </a:prstGeom>
            <a:noFill/>
          </p:spPr>
          <p:txBody>
            <a:bodyPr wrap="none" rtlCol="0">
              <a:spAutoFit/>
            </a:bodyPr>
            <a:lstStyle/>
            <a:p>
              <a:r>
                <a:rPr lang="en-US" sz="1800" dirty="0" smtClean="0">
                  <a:effectLst/>
                  <a:latin typeface="Arial" panose="020B0604020202020204" pitchFamily="34" charset="0"/>
                  <a:cs typeface="Arial" panose="020B0604020202020204" pitchFamily="34" charset="0"/>
                </a:rPr>
                <a:t>Rotation</a:t>
              </a:r>
              <a:endParaRPr lang="en-US" sz="1800" dirty="0">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741020478"/>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4039" y="3051580"/>
            <a:ext cx="3440430" cy="2291715"/>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12480" y="3051580"/>
            <a:ext cx="3440430" cy="2291715"/>
          </a:xfrm>
          <a:prstGeom prst="rect">
            <a:avLst/>
          </a:prstGeom>
        </p:spPr>
      </p:pic>
      <p:sp>
        <p:nvSpPr>
          <p:cNvPr id="2" name="Title 1"/>
          <p:cNvSpPr>
            <a:spLocks noGrp="1"/>
          </p:cNvSpPr>
          <p:nvPr>
            <p:ph type="title"/>
          </p:nvPr>
        </p:nvSpPr>
        <p:spPr/>
        <p:txBody>
          <a:bodyPr/>
          <a:lstStyle/>
          <a:p>
            <a:r>
              <a:rPr lang="en-US" dirty="0" smtClean="0"/>
              <a:t>Evaluation: Convergence Basin</a:t>
            </a:r>
            <a:endParaRPr lang="en-US" dirty="0"/>
          </a:p>
        </p:txBody>
      </p:sp>
      <p:sp>
        <p:nvSpPr>
          <p:cNvPr id="3" name="Content Placeholder 2"/>
          <p:cNvSpPr>
            <a:spLocks noGrp="1"/>
          </p:cNvSpPr>
          <p:nvPr>
            <p:ph idx="1"/>
          </p:nvPr>
        </p:nvSpPr>
        <p:spPr/>
        <p:txBody>
          <a:bodyPr/>
          <a:lstStyle/>
          <a:p>
            <a:r>
              <a:rPr lang="en-US" dirty="0" smtClean="0"/>
              <a:t>Success % in </a:t>
            </a:r>
            <a:r>
              <a:rPr lang="en-US" dirty="0" smtClean="0">
                <a:solidFill>
                  <a:schemeClr val="accent2"/>
                </a:solidFill>
              </a:rPr>
              <a:t>500 iterations</a:t>
            </a:r>
            <a:r>
              <a:rPr lang="en-US" dirty="0" smtClean="0"/>
              <a:t>, across all overlapping pairs of bunny scans</a:t>
            </a:r>
            <a:endParaRPr lang="en-US" dirty="0">
              <a:solidFill>
                <a:schemeClr val="accent2"/>
              </a:solidFill>
            </a:endParaRPr>
          </a:p>
        </p:txBody>
      </p:sp>
      <p:sp>
        <p:nvSpPr>
          <p:cNvPr id="16" name="TextBox 15"/>
          <p:cNvSpPr txBox="1"/>
          <p:nvPr/>
        </p:nvSpPr>
        <p:spPr>
          <a:xfrm>
            <a:off x="1565536" y="5679315"/>
            <a:ext cx="1946944" cy="461665"/>
          </a:xfrm>
          <a:prstGeom prst="rect">
            <a:avLst/>
          </a:prstGeom>
          <a:noFill/>
        </p:spPr>
        <p:txBody>
          <a:bodyPr wrap="none" rtlCol="0">
            <a:spAutoFit/>
          </a:bodyPr>
          <a:lstStyle/>
          <a:p>
            <a:r>
              <a:rPr lang="en-US" dirty="0" smtClean="0">
                <a:effectLst/>
              </a:rPr>
              <a:t>Point to point</a:t>
            </a:r>
            <a:endParaRPr lang="en-US" dirty="0">
              <a:effectLst/>
            </a:endParaRPr>
          </a:p>
        </p:txBody>
      </p:sp>
      <p:sp>
        <p:nvSpPr>
          <p:cNvPr id="17" name="TextBox 16"/>
          <p:cNvSpPr txBox="1"/>
          <p:nvPr/>
        </p:nvSpPr>
        <p:spPr>
          <a:xfrm>
            <a:off x="5360745" y="5679315"/>
            <a:ext cx="1987019" cy="461665"/>
          </a:xfrm>
          <a:prstGeom prst="rect">
            <a:avLst/>
          </a:prstGeom>
          <a:noFill/>
        </p:spPr>
        <p:txBody>
          <a:bodyPr wrap="none" rtlCol="0">
            <a:spAutoFit/>
          </a:bodyPr>
          <a:lstStyle/>
          <a:p>
            <a:r>
              <a:rPr lang="en-US" dirty="0" smtClean="0">
                <a:effectLst/>
              </a:rPr>
              <a:t>Point to plane</a:t>
            </a:r>
            <a:endParaRPr lang="en-US" dirty="0">
              <a:effectLst/>
            </a:endParaRPr>
          </a:p>
        </p:txBody>
      </p:sp>
      <p:sp>
        <p:nvSpPr>
          <p:cNvPr id="18" name="TextBox 17"/>
          <p:cNvSpPr txBox="1"/>
          <p:nvPr/>
        </p:nvSpPr>
        <p:spPr>
          <a:xfrm>
            <a:off x="9313532" y="5679315"/>
            <a:ext cx="1625766" cy="461665"/>
          </a:xfrm>
          <a:prstGeom prst="rect">
            <a:avLst/>
          </a:prstGeom>
          <a:noFill/>
        </p:spPr>
        <p:txBody>
          <a:bodyPr wrap="none" rtlCol="0">
            <a:spAutoFit/>
          </a:bodyPr>
          <a:lstStyle/>
          <a:p>
            <a:r>
              <a:rPr lang="en-US" b="1" dirty="0" smtClean="0">
                <a:effectLst/>
              </a:rPr>
              <a:t>Symmetric</a:t>
            </a:r>
            <a:endParaRPr lang="en-US" b="1" dirty="0">
              <a:effectLst/>
            </a:endParaRPr>
          </a:p>
        </p:txBody>
      </p:sp>
      <p:grpSp>
        <p:nvGrpSpPr>
          <p:cNvPr id="4" name="Group 3"/>
          <p:cNvGrpSpPr/>
          <p:nvPr/>
        </p:nvGrpSpPr>
        <p:grpSpPr>
          <a:xfrm>
            <a:off x="57224" y="2338306"/>
            <a:ext cx="4209911" cy="3004989"/>
            <a:chOff x="57224" y="2338306"/>
            <a:chExt cx="4209911" cy="3004989"/>
          </a:xfrm>
        </p:grpSpPr>
        <p:grpSp>
          <p:nvGrpSpPr>
            <p:cNvPr id="24" name="Group 23"/>
            <p:cNvGrpSpPr/>
            <p:nvPr/>
          </p:nvGrpSpPr>
          <p:grpSpPr>
            <a:xfrm>
              <a:off x="520952" y="2805835"/>
              <a:ext cx="3746183" cy="2537460"/>
              <a:chOff x="345112" y="2805835"/>
              <a:chExt cx="3746183" cy="2537460"/>
            </a:xfrm>
          </p:grpSpPr>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0865" y="3051580"/>
                <a:ext cx="3440430" cy="2291715"/>
              </a:xfrm>
              <a:prstGeom prst="rect">
                <a:avLst/>
              </a:prstGeom>
            </p:spPr>
          </p:pic>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b="91993"/>
              <a:stretch/>
            </p:blipFill>
            <p:spPr>
              <a:xfrm>
                <a:off x="345112" y="2805835"/>
                <a:ext cx="3746183" cy="203179"/>
              </a:xfrm>
              <a:prstGeom prst="rect">
                <a:avLst/>
              </a:prstGeom>
            </p:spPr>
          </p:pic>
          <p:pic>
            <p:nvPicPr>
              <p:cNvPr id="23" name="Picture 22"/>
              <p:cNvPicPr>
                <a:picLocks noChangeAspect="1"/>
              </p:cNvPicPr>
              <p:nvPr/>
            </p:nvPicPr>
            <p:blipFill rotWithShape="1">
              <a:blip r:embed="rId6" cstate="print">
                <a:extLst>
                  <a:ext uri="{28A0092B-C50C-407E-A947-70E740481C1C}">
                    <a14:useLocalDpi xmlns:a14="http://schemas.microsoft.com/office/drawing/2010/main" val="0"/>
                  </a:ext>
                </a:extLst>
              </a:blip>
              <a:srcRect r="91922"/>
              <a:stretch/>
            </p:blipFill>
            <p:spPr>
              <a:xfrm>
                <a:off x="345112" y="2805835"/>
                <a:ext cx="302587" cy="2537460"/>
              </a:xfrm>
              <a:prstGeom prst="rect">
                <a:avLst/>
              </a:prstGeom>
            </p:spPr>
          </p:pic>
        </p:grpSp>
        <p:sp>
          <p:nvSpPr>
            <p:cNvPr id="20" name="TextBox 19"/>
            <p:cNvSpPr txBox="1"/>
            <p:nvPr/>
          </p:nvSpPr>
          <p:spPr>
            <a:xfrm>
              <a:off x="1889095" y="2338306"/>
              <a:ext cx="1317412" cy="369332"/>
            </a:xfrm>
            <a:prstGeom prst="rect">
              <a:avLst/>
            </a:prstGeom>
            <a:noFill/>
          </p:spPr>
          <p:txBody>
            <a:bodyPr wrap="none" rtlCol="0">
              <a:spAutoFit/>
            </a:bodyPr>
            <a:lstStyle/>
            <a:p>
              <a:r>
                <a:rPr lang="en-US" sz="1800" dirty="0" smtClean="0">
                  <a:effectLst/>
                  <a:latin typeface="Arial" panose="020B0604020202020204" pitchFamily="34" charset="0"/>
                  <a:cs typeface="Arial" panose="020B0604020202020204" pitchFamily="34" charset="0"/>
                </a:rPr>
                <a:t>Translation</a:t>
              </a:r>
              <a:endParaRPr lang="en-US" sz="1800" dirty="0">
                <a:effectLst/>
                <a:latin typeface="Arial" panose="020B0604020202020204" pitchFamily="34" charset="0"/>
                <a:cs typeface="Arial" panose="020B0604020202020204" pitchFamily="34" charset="0"/>
              </a:endParaRPr>
            </a:p>
          </p:txBody>
        </p:sp>
        <p:sp>
          <p:nvSpPr>
            <p:cNvPr id="21" name="TextBox 20"/>
            <p:cNvSpPr txBox="1"/>
            <p:nvPr/>
          </p:nvSpPr>
          <p:spPr>
            <a:xfrm rot="16200000">
              <a:off x="-280049" y="3968233"/>
              <a:ext cx="1043877" cy="369332"/>
            </a:xfrm>
            <a:prstGeom prst="rect">
              <a:avLst/>
            </a:prstGeom>
            <a:noFill/>
          </p:spPr>
          <p:txBody>
            <a:bodyPr wrap="none" rtlCol="0">
              <a:spAutoFit/>
            </a:bodyPr>
            <a:lstStyle/>
            <a:p>
              <a:r>
                <a:rPr lang="en-US" sz="1800" dirty="0" smtClean="0">
                  <a:effectLst/>
                  <a:latin typeface="Arial" panose="020B0604020202020204" pitchFamily="34" charset="0"/>
                  <a:cs typeface="Arial" panose="020B0604020202020204" pitchFamily="34" charset="0"/>
                </a:rPr>
                <a:t>Rotation</a:t>
              </a:r>
              <a:endParaRPr lang="en-US" sz="1800" dirty="0">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857726580"/>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Iterative Closest Point (ICP) Algorithm for Mesh Alignment</a:t>
            </a:r>
            <a:endParaRPr lang="en-US" dirty="0"/>
          </a:p>
        </p:txBody>
      </p:sp>
      <p:grpSp>
        <p:nvGrpSpPr>
          <p:cNvPr id="3" name="Group 2"/>
          <p:cNvGrpSpPr/>
          <p:nvPr/>
        </p:nvGrpSpPr>
        <p:grpSpPr>
          <a:xfrm>
            <a:off x="830797" y="1287703"/>
            <a:ext cx="3094076" cy="3406388"/>
            <a:chOff x="830797" y="1287703"/>
            <a:chExt cx="3094076" cy="3406388"/>
          </a:xfrm>
        </p:grpSpPr>
        <p:pic>
          <p:nvPicPr>
            <p:cNvPr id="19" name="Picture 18"/>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9348" r="13950"/>
            <a:stretch/>
          </p:blipFill>
          <p:spPr>
            <a:xfrm>
              <a:off x="830797" y="1287703"/>
              <a:ext cx="3094076" cy="2571750"/>
            </a:xfrm>
            <a:prstGeom prst="rect">
              <a:avLst/>
            </a:prstGeom>
          </p:spPr>
        </p:pic>
        <p:sp>
          <p:nvSpPr>
            <p:cNvPr id="7" name="TextBox 6"/>
            <p:cNvSpPr txBox="1"/>
            <p:nvPr/>
          </p:nvSpPr>
          <p:spPr>
            <a:xfrm>
              <a:off x="1321907" y="3863094"/>
              <a:ext cx="2157963" cy="830997"/>
            </a:xfrm>
            <a:prstGeom prst="rect">
              <a:avLst/>
            </a:prstGeom>
            <a:noFill/>
          </p:spPr>
          <p:txBody>
            <a:bodyPr wrap="none" rtlCol="0">
              <a:spAutoFit/>
            </a:bodyPr>
            <a:lstStyle/>
            <a:p>
              <a:r>
                <a:rPr lang="en-US" dirty="0" smtClean="0">
                  <a:effectLst/>
                </a:rPr>
                <a:t>1. Select points</a:t>
              </a:r>
              <a:br>
                <a:rPr lang="en-US" dirty="0" smtClean="0">
                  <a:effectLst/>
                </a:rPr>
              </a:br>
              <a:r>
                <a:rPr lang="en-US" dirty="0" smtClean="0">
                  <a:effectLst/>
                </a:rPr>
                <a:t>on one mesh</a:t>
              </a:r>
              <a:endParaRPr lang="en-US" dirty="0">
                <a:effectLst/>
              </a:endParaRPr>
            </a:p>
          </p:txBody>
        </p:sp>
      </p:grpSp>
      <p:grpSp>
        <p:nvGrpSpPr>
          <p:cNvPr id="4" name="Group 3"/>
          <p:cNvGrpSpPr/>
          <p:nvPr/>
        </p:nvGrpSpPr>
        <p:grpSpPr>
          <a:xfrm>
            <a:off x="8477679" y="1287703"/>
            <a:ext cx="3157870" cy="3406388"/>
            <a:chOff x="8477679" y="1287703"/>
            <a:chExt cx="3157870" cy="3406388"/>
          </a:xfrm>
        </p:grpSpPr>
        <p:pic>
          <p:nvPicPr>
            <p:cNvPr id="20" name="Picture 19"/>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8733" r="13190"/>
            <a:stretch/>
          </p:blipFill>
          <p:spPr>
            <a:xfrm>
              <a:off x="8477679" y="1287703"/>
              <a:ext cx="3157870" cy="2571750"/>
            </a:xfrm>
            <a:prstGeom prst="rect">
              <a:avLst/>
            </a:prstGeom>
          </p:spPr>
        </p:pic>
        <p:sp>
          <p:nvSpPr>
            <p:cNvPr id="8" name="TextBox 7"/>
            <p:cNvSpPr txBox="1"/>
            <p:nvPr/>
          </p:nvSpPr>
          <p:spPr>
            <a:xfrm>
              <a:off x="9024531" y="3863094"/>
              <a:ext cx="2061783" cy="830997"/>
            </a:xfrm>
            <a:prstGeom prst="rect">
              <a:avLst/>
            </a:prstGeom>
            <a:noFill/>
          </p:spPr>
          <p:txBody>
            <a:bodyPr wrap="none" rtlCol="0">
              <a:spAutoFit/>
            </a:bodyPr>
            <a:lstStyle/>
            <a:p>
              <a:r>
                <a:rPr lang="en-US" dirty="0">
                  <a:effectLst/>
                </a:rPr>
                <a:t>2</a:t>
              </a:r>
              <a:r>
                <a:rPr lang="en-US" dirty="0" smtClean="0">
                  <a:effectLst/>
                </a:rPr>
                <a:t>. Find closest</a:t>
              </a:r>
              <a:br>
                <a:rPr lang="en-US" dirty="0" smtClean="0">
                  <a:effectLst/>
                </a:rPr>
              </a:br>
              <a:r>
                <a:rPr lang="en-US" dirty="0" smtClean="0">
                  <a:effectLst/>
                </a:rPr>
                <a:t>on other mesh</a:t>
              </a:r>
              <a:endParaRPr lang="en-US" dirty="0">
                <a:effectLst/>
              </a:endParaRPr>
            </a:p>
          </p:txBody>
        </p:sp>
      </p:grpSp>
      <p:grpSp>
        <p:nvGrpSpPr>
          <p:cNvPr id="5" name="Group 4"/>
          <p:cNvGrpSpPr/>
          <p:nvPr/>
        </p:nvGrpSpPr>
        <p:grpSpPr>
          <a:xfrm>
            <a:off x="2996546" y="5146544"/>
            <a:ext cx="4684798" cy="1616150"/>
            <a:chOff x="2996546" y="5146544"/>
            <a:chExt cx="4684798" cy="1616150"/>
          </a:xfrm>
        </p:grpSpPr>
        <p:pic>
          <p:nvPicPr>
            <p:cNvPr id="21" name="Picture 20"/>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9611" t="33041" r="16897" b="4117"/>
            <a:stretch/>
          </p:blipFill>
          <p:spPr>
            <a:xfrm>
              <a:off x="4736125" y="5146544"/>
              <a:ext cx="2945219" cy="1616150"/>
            </a:xfrm>
            <a:prstGeom prst="rect">
              <a:avLst/>
            </a:prstGeom>
          </p:spPr>
        </p:pic>
        <p:sp>
          <p:nvSpPr>
            <p:cNvPr id="9" name="TextBox 8"/>
            <p:cNvSpPr txBox="1"/>
            <p:nvPr/>
          </p:nvSpPr>
          <p:spPr>
            <a:xfrm>
              <a:off x="2996546" y="5712417"/>
              <a:ext cx="1739579" cy="830997"/>
            </a:xfrm>
            <a:prstGeom prst="rect">
              <a:avLst/>
            </a:prstGeom>
            <a:noFill/>
          </p:spPr>
          <p:txBody>
            <a:bodyPr wrap="none" rtlCol="0">
              <a:spAutoFit/>
            </a:bodyPr>
            <a:lstStyle/>
            <a:p>
              <a:r>
                <a:rPr lang="en-US" dirty="0" smtClean="0">
                  <a:effectLst/>
                </a:rPr>
                <a:t>3. Minimize</a:t>
              </a:r>
              <a:br>
                <a:rPr lang="en-US" dirty="0" smtClean="0">
                  <a:effectLst/>
                </a:rPr>
              </a:br>
              <a:r>
                <a:rPr lang="en-US" dirty="0" smtClean="0">
                  <a:effectLst/>
                </a:rPr>
                <a:t>distances</a:t>
              </a:r>
              <a:endParaRPr lang="en-US" dirty="0">
                <a:effectLst/>
              </a:endParaRPr>
            </a:p>
          </p:txBody>
        </p:sp>
      </p:grpSp>
      <p:sp>
        <p:nvSpPr>
          <p:cNvPr id="10" name="TextBox 9"/>
          <p:cNvSpPr txBox="1"/>
          <p:nvPr/>
        </p:nvSpPr>
        <p:spPr>
          <a:xfrm>
            <a:off x="5092360" y="3214339"/>
            <a:ext cx="2007280" cy="830997"/>
          </a:xfrm>
          <a:prstGeom prst="rect">
            <a:avLst/>
          </a:prstGeom>
          <a:noFill/>
        </p:spPr>
        <p:txBody>
          <a:bodyPr wrap="none" rtlCol="0">
            <a:spAutoFit/>
          </a:bodyPr>
          <a:lstStyle/>
          <a:p>
            <a:r>
              <a:rPr lang="en-US" dirty="0" smtClean="0">
                <a:effectLst/>
              </a:rPr>
              <a:t>4. Iterate until</a:t>
            </a:r>
            <a:br>
              <a:rPr lang="en-US" dirty="0" smtClean="0">
                <a:effectLst/>
              </a:rPr>
            </a:br>
            <a:r>
              <a:rPr lang="en-US" dirty="0" smtClean="0">
                <a:effectLst/>
              </a:rPr>
              <a:t>convergence</a:t>
            </a:r>
            <a:endParaRPr lang="en-US" dirty="0">
              <a:effectLst/>
            </a:endParaRPr>
          </a:p>
        </p:txBody>
      </p:sp>
      <p:grpSp>
        <p:nvGrpSpPr>
          <p:cNvPr id="6" name="Group 5"/>
          <p:cNvGrpSpPr/>
          <p:nvPr/>
        </p:nvGrpSpPr>
        <p:grpSpPr>
          <a:xfrm>
            <a:off x="4200710" y="2116712"/>
            <a:ext cx="3792122" cy="2922175"/>
            <a:chOff x="4200710" y="2116712"/>
            <a:chExt cx="3792122" cy="2922175"/>
          </a:xfrm>
        </p:grpSpPr>
        <p:sp>
          <p:nvSpPr>
            <p:cNvPr id="11" name="Curved Up Arrow 10"/>
            <p:cNvSpPr/>
            <p:nvPr/>
          </p:nvSpPr>
          <p:spPr>
            <a:xfrm flipV="1">
              <a:off x="4455304" y="2116712"/>
              <a:ext cx="3537528" cy="1355222"/>
            </a:xfrm>
            <a:prstGeom prst="curvedUpArrow">
              <a:avLst>
                <a:gd name="adj1" fmla="val 25000"/>
                <a:gd name="adj2" fmla="val 63230"/>
                <a:gd name="adj3" fmla="val 25000"/>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urved Up Arrow 11"/>
            <p:cNvSpPr/>
            <p:nvPr/>
          </p:nvSpPr>
          <p:spPr>
            <a:xfrm rot="10800000" flipV="1">
              <a:off x="4200710" y="3683665"/>
              <a:ext cx="3537528" cy="1355222"/>
            </a:xfrm>
            <a:prstGeom prst="curvedUpArrow">
              <a:avLst>
                <a:gd name="adj1" fmla="val 25000"/>
                <a:gd name="adj2" fmla="val 63230"/>
                <a:gd name="adj3" fmla="val 25000"/>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3" name="TextBox 12"/>
          <p:cNvSpPr txBox="1"/>
          <p:nvPr/>
        </p:nvSpPr>
        <p:spPr>
          <a:xfrm>
            <a:off x="9288641" y="6312581"/>
            <a:ext cx="2903359" cy="461665"/>
          </a:xfrm>
          <a:prstGeom prst="rect">
            <a:avLst/>
          </a:prstGeom>
          <a:noFill/>
        </p:spPr>
        <p:txBody>
          <a:bodyPr wrap="none" rtlCol="0">
            <a:spAutoFit/>
          </a:bodyPr>
          <a:lstStyle/>
          <a:p>
            <a:pPr algn="r"/>
            <a:r>
              <a:rPr lang="en-US" dirty="0" smtClean="0">
                <a:solidFill>
                  <a:schemeClr val="accent1"/>
                </a:solidFill>
                <a:effectLst/>
              </a:rPr>
              <a:t>[</a:t>
            </a:r>
            <a:r>
              <a:rPr lang="en-US" dirty="0" err="1" smtClean="0">
                <a:solidFill>
                  <a:schemeClr val="accent1"/>
                </a:solidFill>
                <a:effectLst/>
              </a:rPr>
              <a:t>Besl</a:t>
            </a:r>
            <a:r>
              <a:rPr lang="en-US" dirty="0" smtClean="0">
                <a:solidFill>
                  <a:schemeClr val="accent1"/>
                </a:solidFill>
                <a:effectLst/>
              </a:rPr>
              <a:t> &amp; McKay 1992]</a:t>
            </a:r>
            <a:endParaRPr lang="en-US" dirty="0">
              <a:solidFill>
                <a:schemeClr val="accent1"/>
              </a:solidFill>
              <a:effectLst/>
            </a:endParaRPr>
          </a:p>
        </p:txBody>
      </p:sp>
    </p:spTree>
    <p:extLst>
      <p:ext uri="{BB962C8B-B14F-4D97-AF65-F5344CB8AC3E}">
        <p14:creationId xmlns:p14="http://schemas.microsoft.com/office/powerpoint/2010/main" val="10058972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heel(1)">
                                      <p:cBhvr>
                                        <p:cTn id="22" dur="50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Iterative Closest Point (ICP) Algorithm for </a:t>
            </a:r>
            <a:r>
              <a:rPr lang="en-US" dirty="0">
                <a:effectLst/>
              </a:rPr>
              <a:t>Mesh</a:t>
            </a:r>
            <a:r>
              <a:rPr lang="en-US" dirty="0"/>
              <a:t> Alignment</a:t>
            </a:r>
          </a:p>
        </p:txBody>
      </p:sp>
      <p:sp>
        <p:nvSpPr>
          <p:cNvPr id="3" name="TextBox 2"/>
          <p:cNvSpPr txBox="1"/>
          <p:nvPr/>
        </p:nvSpPr>
        <p:spPr>
          <a:xfrm>
            <a:off x="3503204" y="5054312"/>
            <a:ext cx="2018501" cy="523220"/>
          </a:xfrm>
          <a:prstGeom prst="rect">
            <a:avLst/>
          </a:prstGeom>
          <a:noFill/>
        </p:spPr>
        <p:txBody>
          <a:bodyPr wrap="none" rtlCol="0">
            <a:spAutoFit/>
          </a:bodyPr>
          <a:lstStyle/>
          <a:p>
            <a:r>
              <a:rPr lang="en-US" sz="2800" dirty="0" smtClean="0">
                <a:effectLst/>
              </a:rPr>
              <a:t>Iteration #1</a:t>
            </a:r>
            <a:endParaRPr lang="en-US" sz="2800" dirty="0">
              <a:effectLst/>
            </a:endParaRPr>
          </a:p>
        </p:txBody>
      </p:sp>
      <p:sp>
        <p:nvSpPr>
          <p:cNvPr id="4" name="TextBox 3"/>
          <p:cNvSpPr txBox="1"/>
          <p:nvPr/>
        </p:nvSpPr>
        <p:spPr>
          <a:xfrm>
            <a:off x="254959" y="5054312"/>
            <a:ext cx="2654894" cy="523220"/>
          </a:xfrm>
          <a:prstGeom prst="rect">
            <a:avLst/>
          </a:prstGeom>
          <a:noFill/>
        </p:spPr>
        <p:txBody>
          <a:bodyPr wrap="none" rtlCol="0">
            <a:spAutoFit/>
          </a:bodyPr>
          <a:lstStyle/>
          <a:p>
            <a:r>
              <a:rPr lang="en-US" sz="2800" dirty="0" smtClean="0">
                <a:effectLst/>
              </a:rPr>
              <a:t>Initial Alignment</a:t>
            </a:r>
            <a:endParaRPr lang="en-US" sz="2800" dirty="0">
              <a:effectLst/>
            </a:endParaRPr>
          </a:p>
        </p:txBody>
      </p:sp>
      <p:sp>
        <p:nvSpPr>
          <p:cNvPr id="5" name="TextBox 4"/>
          <p:cNvSpPr txBox="1"/>
          <p:nvPr/>
        </p:nvSpPr>
        <p:spPr>
          <a:xfrm>
            <a:off x="6298577" y="5054312"/>
            <a:ext cx="2018501" cy="523220"/>
          </a:xfrm>
          <a:prstGeom prst="rect">
            <a:avLst/>
          </a:prstGeom>
          <a:noFill/>
        </p:spPr>
        <p:txBody>
          <a:bodyPr wrap="none" rtlCol="0">
            <a:spAutoFit/>
          </a:bodyPr>
          <a:lstStyle/>
          <a:p>
            <a:r>
              <a:rPr lang="en-US" sz="2800" dirty="0" smtClean="0">
                <a:effectLst/>
              </a:rPr>
              <a:t>Iteration #2</a:t>
            </a:r>
            <a:endParaRPr lang="en-US" sz="2800" dirty="0">
              <a:effectLst/>
            </a:endParaRPr>
          </a:p>
        </p:txBody>
      </p:sp>
      <p:grpSp>
        <p:nvGrpSpPr>
          <p:cNvPr id="9" name="Group 8"/>
          <p:cNvGrpSpPr/>
          <p:nvPr/>
        </p:nvGrpSpPr>
        <p:grpSpPr>
          <a:xfrm>
            <a:off x="8829422" y="2687132"/>
            <a:ext cx="3153917" cy="2890400"/>
            <a:chOff x="8829422" y="2687132"/>
            <a:chExt cx="3153917" cy="2890400"/>
          </a:xfrm>
        </p:grpSpPr>
        <p:sp>
          <p:nvSpPr>
            <p:cNvPr id="6" name="TextBox 5"/>
            <p:cNvSpPr txBox="1"/>
            <p:nvPr/>
          </p:nvSpPr>
          <p:spPr>
            <a:xfrm>
              <a:off x="9570498" y="5054312"/>
              <a:ext cx="2412841" cy="523220"/>
            </a:xfrm>
            <a:prstGeom prst="rect">
              <a:avLst/>
            </a:prstGeom>
            <a:noFill/>
          </p:spPr>
          <p:txBody>
            <a:bodyPr wrap="none" rtlCol="0">
              <a:spAutoFit/>
            </a:bodyPr>
            <a:lstStyle/>
            <a:p>
              <a:r>
                <a:rPr lang="en-US" sz="2800" dirty="0" smtClean="0">
                  <a:effectLst/>
                </a:rPr>
                <a:t>Iteration #100</a:t>
              </a:r>
              <a:endParaRPr lang="en-US" sz="2800" dirty="0">
                <a:effectLst/>
              </a:endParaRPr>
            </a:p>
          </p:txBody>
        </p:sp>
        <p:sp>
          <p:nvSpPr>
            <p:cNvPr id="7" name="TextBox 6"/>
            <p:cNvSpPr txBox="1"/>
            <p:nvPr/>
          </p:nvSpPr>
          <p:spPr>
            <a:xfrm>
              <a:off x="8829422" y="3856027"/>
              <a:ext cx="543740" cy="523220"/>
            </a:xfrm>
            <a:prstGeom prst="rect">
              <a:avLst/>
            </a:prstGeom>
            <a:noFill/>
          </p:spPr>
          <p:txBody>
            <a:bodyPr wrap="none" rtlCol="0">
              <a:spAutoFit/>
            </a:bodyPr>
            <a:lstStyle/>
            <a:p>
              <a:r>
                <a:rPr lang="en-US" sz="2800" dirty="0" smtClean="0">
                  <a:effectLst/>
                </a:rPr>
                <a:t>…</a:t>
              </a:r>
              <a:endParaRPr lang="en-US" sz="2800" dirty="0">
                <a:effectLst/>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63999" y="2687132"/>
              <a:ext cx="2225840" cy="2345549"/>
            </a:xfrm>
            <a:prstGeom prst="rect">
              <a:avLst/>
            </a:prstGeom>
          </p:spPr>
        </p:pic>
      </p:gr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975" y="2593786"/>
            <a:ext cx="2730863" cy="2427849"/>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8675" y="2679512"/>
            <a:ext cx="2547558" cy="2353031"/>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77069" y="2662366"/>
            <a:ext cx="2461517" cy="2367995"/>
          </a:xfrm>
          <a:prstGeom prst="rect">
            <a:avLst/>
          </a:prstGeom>
        </p:spPr>
      </p:pic>
      <p:sp>
        <p:nvSpPr>
          <p:cNvPr id="8" name="TextBox 7"/>
          <p:cNvSpPr txBox="1"/>
          <p:nvPr/>
        </p:nvSpPr>
        <p:spPr>
          <a:xfrm>
            <a:off x="3877722" y="3726075"/>
            <a:ext cx="4439356" cy="677108"/>
          </a:xfrm>
          <a:prstGeom prst="rect">
            <a:avLst/>
          </a:prstGeom>
          <a:solidFill>
            <a:schemeClr val="bg1"/>
          </a:solidFill>
          <a:ln w="12700">
            <a:solidFill>
              <a:schemeClr val="tx1"/>
            </a:solidFill>
          </a:ln>
          <a:effectLst>
            <a:glow rad="139700">
              <a:schemeClr val="bg1">
                <a:alpha val="60000"/>
              </a:schemeClr>
            </a:glow>
          </a:effectLst>
        </p:spPr>
        <p:txBody>
          <a:bodyPr wrap="none" lIns="182880" tIns="91440" rIns="182880" bIns="91440" rtlCol="0" anchor="ctr" anchorCtr="0">
            <a:spAutoFit/>
          </a:bodyPr>
          <a:lstStyle/>
          <a:p>
            <a:r>
              <a:rPr lang="en-US" sz="3200" cap="small" dirty="0" smtClean="0">
                <a:solidFill>
                  <a:schemeClr val="accent2">
                    <a:lumMod val="50000"/>
                  </a:schemeClr>
                </a:solidFill>
                <a:effectLst/>
              </a:rPr>
              <a:t>Converges, but slowly</a:t>
            </a:r>
            <a:endParaRPr lang="en-US" sz="3200" cap="small" dirty="0">
              <a:solidFill>
                <a:schemeClr val="accent2">
                  <a:lumMod val="50000"/>
                </a:schemeClr>
              </a:solidFill>
              <a:effectLst/>
            </a:endParaRPr>
          </a:p>
        </p:txBody>
      </p:sp>
    </p:spTree>
    <p:extLst>
      <p:ext uri="{BB962C8B-B14F-4D97-AF65-F5344CB8AC3E}">
        <p14:creationId xmlns:p14="http://schemas.microsoft.com/office/powerpoint/2010/main" val="130227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Effect transition="in" filter="fade">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Worry About the Speed of ICP?</a:t>
            </a:r>
            <a:endParaRPr lang="en-US" dirty="0"/>
          </a:p>
        </p:txBody>
      </p:sp>
      <p:sp>
        <p:nvSpPr>
          <p:cNvPr id="3" name="Content Placeholder 2"/>
          <p:cNvSpPr>
            <a:spLocks noGrp="1"/>
          </p:cNvSpPr>
          <p:nvPr>
            <p:ph idx="1"/>
          </p:nvPr>
        </p:nvSpPr>
        <p:spPr/>
        <p:txBody>
          <a:bodyPr/>
          <a:lstStyle/>
          <a:p>
            <a:r>
              <a:rPr lang="en-US" dirty="0" smtClean="0"/>
              <a:t>Real-time registration for interactive 3D scanning</a:t>
            </a:r>
            <a:endParaRPr lang="en-US" dirty="0"/>
          </a:p>
        </p:txBody>
      </p:sp>
      <p:grpSp>
        <p:nvGrpSpPr>
          <p:cNvPr id="11" name="Group 10"/>
          <p:cNvGrpSpPr/>
          <p:nvPr/>
        </p:nvGrpSpPr>
        <p:grpSpPr>
          <a:xfrm>
            <a:off x="93851" y="2173719"/>
            <a:ext cx="5487024" cy="4600527"/>
            <a:chOff x="93851" y="2173719"/>
            <a:chExt cx="5487024" cy="4600527"/>
          </a:xfrm>
        </p:grpSpPr>
        <p:pic>
          <p:nvPicPr>
            <p:cNvPr id="4" name="Picture 3" descr="C:\My Documents\rtrange\layout_p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600" y="2173719"/>
              <a:ext cx="5375275" cy="4032250"/>
            </a:xfrm>
            <a:prstGeom prst="rect">
              <a:avLst/>
            </a:prstGeom>
            <a:noFill/>
            <a:ln w="0">
              <a:solidFill>
                <a:schemeClr val="folHlink"/>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93851" y="6312581"/>
              <a:ext cx="3499099" cy="461665"/>
            </a:xfrm>
            <a:prstGeom prst="rect">
              <a:avLst/>
            </a:prstGeom>
            <a:noFill/>
          </p:spPr>
          <p:txBody>
            <a:bodyPr wrap="none" rtlCol="0">
              <a:spAutoFit/>
            </a:bodyPr>
            <a:lstStyle/>
            <a:p>
              <a:pPr algn="l"/>
              <a:r>
                <a:rPr lang="en-US" dirty="0" smtClean="0">
                  <a:solidFill>
                    <a:schemeClr val="accent1"/>
                  </a:solidFill>
                  <a:effectLst/>
                </a:rPr>
                <a:t>[Rusinkiewicz et al. 2002]</a:t>
              </a:r>
              <a:endParaRPr lang="en-US" dirty="0">
                <a:solidFill>
                  <a:schemeClr val="accent1"/>
                </a:solidFill>
                <a:effectLst/>
              </a:endParaRPr>
            </a:p>
          </p:txBody>
        </p:sp>
      </p:grpSp>
      <p:grpSp>
        <p:nvGrpSpPr>
          <p:cNvPr id="12" name="Group 11"/>
          <p:cNvGrpSpPr/>
          <p:nvPr/>
        </p:nvGrpSpPr>
        <p:grpSpPr>
          <a:xfrm>
            <a:off x="5797622" y="2173719"/>
            <a:ext cx="6394378" cy="4600527"/>
            <a:chOff x="5797622" y="2173719"/>
            <a:chExt cx="6394378" cy="4600527"/>
          </a:xfrm>
        </p:grpSpPr>
        <p:pic>
          <p:nvPicPr>
            <p:cNvPr id="7" name="Picture 6"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7622" y="2173719"/>
              <a:ext cx="6325417" cy="4030233"/>
            </a:xfrm>
            <a:prstGeom prst="rect">
              <a:avLst/>
            </a:prstGeom>
          </p:spPr>
        </p:pic>
        <p:sp>
          <p:nvSpPr>
            <p:cNvPr id="10" name="TextBox 9"/>
            <p:cNvSpPr txBox="1"/>
            <p:nvPr/>
          </p:nvSpPr>
          <p:spPr>
            <a:xfrm>
              <a:off x="8857433" y="6312581"/>
              <a:ext cx="3334567" cy="461665"/>
            </a:xfrm>
            <a:prstGeom prst="rect">
              <a:avLst/>
            </a:prstGeom>
            <a:noFill/>
          </p:spPr>
          <p:txBody>
            <a:bodyPr wrap="none" rtlCol="0">
              <a:spAutoFit/>
            </a:bodyPr>
            <a:lstStyle/>
            <a:p>
              <a:pPr algn="r"/>
              <a:r>
                <a:rPr lang="en-US" dirty="0" smtClean="0">
                  <a:solidFill>
                    <a:schemeClr val="accent1"/>
                  </a:solidFill>
                  <a:effectLst/>
                </a:rPr>
                <a:t>[</a:t>
              </a:r>
              <a:r>
                <a:rPr lang="en-US" dirty="0" err="1" smtClean="0">
                  <a:solidFill>
                    <a:schemeClr val="accent1"/>
                  </a:solidFill>
                  <a:effectLst/>
                </a:rPr>
                <a:t>Newcombe</a:t>
              </a:r>
              <a:r>
                <a:rPr lang="en-US" dirty="0" smtClean="0">
                  <a:solidFill>
                    <a:schemeClr val="accent1"/>
                  </a:solidFill>
                  <a:effectLst/>
                </a:rPr>
                <a:t> et al. 2011]</a:t>
              </a:r>
              <a:endParaRPr lang="en-US" dirty="0">
                <a:solidFill>
                  <a:schemeClr val="accent1"/>
                </a:solidFill>
                <a:effectLst/>
              </a:endParaRPr>
            </a:p>
          </p:txBody>
        </p:sp>
      </p:grpSp>
    </p:spTree>
    <p:extLst>
      <p:ext uri="{BB962C8B-B14F-4D97-AF65-F5344CB8AC3E}">
        <p14:creationId xmlns:p14="http://schemas.microsoft.com/office/powerpoint/2010/main" val="33793304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Worry About the Speed of ICP?</a:t>
            </a:r>
            <a:endParaRPr lang="en-US" dirty="0"/>
          </a:p>
        </p:txBody>
      </p:sp>
      <p:sp>
        <p:nvSpPr>
          <p:cNvPr id="3" name="Content Placeholder 2"/>
          <p:cNvSpPr>
            <a:spLocks noGrp="1"/>
          </p:cNvSpPr>
          <p:nvPr>
            <p:ph idx="1"/>
          </p:nvPr>
        </p:nvSpPr>
        <p:spPr>
          <a:xfrm>
            <a:off x="508000" y="1447800"/>
            <a:ext cx="11684000" cy="5029200"/>
          </a:xfrm>
        </p:spPr>
        <p:txBody>
          <a:bodyPr/>
          <a:lstStyle/>
          <a:p>
            <a:r>
              <a:rPr lang="en-US" dirty="0" smtClean="0"/>
              <a:t>ICP in the inner loop: non-rigid alignment, fine-to-coarse refinement, etc.</a:t>
            </a:r>
          </a:p>
        </p:txBody>
      </p:sp>
      <p:grpSp>
        <p:nvGrpSpPr>
          <p:cNvPr id="12" name="Group 11"/>
          <p:cNvGrpSpPr/>
          <p:nvPr/>
        </p:nvGrpSpPr>
        <p:grpSpPr>
          <a:xfrm>
            <a:off x="210288" y="1985977"/>
            <a:ext cx="11981712" cy="2820995"/>
            <a:chOff x="210288" y="1985977"/>
            <a:chExt cx="11981712" cy="2820995"/>
          </a:xfrm>
        </p:grpSpPr>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288" y="1985977"/>
              <a:ext cx="8451273" cy="2400312"/>
            </a:xfrm>
            <a:prstGeom prst="rect">
              <a:avLst/>
            </a:prstGeom>
          </p:spPr>
        </p:pic>
        <p:sp>
          <p:nvSpPr>
            <p:cNvPr id="8" name="TextBox 7"/>
            <p:cNvSpPr txBox="1"/>
            <p:nvPr/>
          </p:nvSpPr>
          <p:spPr>
            <a:xfrm>
              <a:off x="8090171" y="4345307"/>
              <a:ext cx="4101829" cy="461665"/>
            </a:xfrm>
            <a:prstGeom prst="rect">
              <a:avLst/>
            </a:prstGeom>
            <a:noFill/>
          </p:spPr>
          <p:txBody>
            <a:bodyPr wrap="none" rtlCol="0">
              <a:spAutoFit/>
            </a:bodyPr>
            <a:lstStyle/>
            <a:p>
              <a:pPr algn="r"/>
              <a:r>
                <a:rPr lang="en-US" dirty="0" smtClean="0">
                  <a:solidFill>
                    <a:schemeClr val="accent1"/>
                  </a:solidFill>
                  <a:effectLst/>
                </a:rPr>
                <a:t>[Brown &amp; Rusinkiewicz 2007]</a:t>
              </a:r>
              <a:endParaRPr lang="en-US" dirty="0">
                <a:solidFill>
                  <a:schemeClr val="accent1"/>
                </a:solidFill>
                <a:effectLst/>
              </a:endParaRPr>
            </a:p>
          </p:txBody>
        </p:sp>
      </p:grpSp>
      <p:grpSp>
        <p:nvGrpSpPr>
          <p:cNvPr id="13" name="Group 12"/>
          <p:cNvGrpSpPr/>
          <p:nvPr/>
        </p:nvGrpSpPr>
        <p:grpSpPr>
          <a:xfrm>
            <a:off x="210288" y="4839417"/>
            <a:ext cx="11981712" cy="1934829"/>
            <a:chOff x="210288" y="4839417"/>
            <a:chExt cx="11981712" cy="1934829"/>
          </a:xfrm>
        </p:grpSpPr>
        <p:pic>
          <p:nvPicPr>
            <p:cNvPr id="5" name="Picture 4" descr="Screen Clipping"/>
            <p:cNvPicPr>
              <a:picLocks noChangeAspect="1"/>
            </p:cNvPicPr>
            <p:nvPr/>
          </p:nvPicPr>
          <p:blipFill rotWithShape="1">
            <a:blip r:embed="rId4">
              <a:extLst>
                <a:ext uri="{28A0092B-C50C-407E-A947-70E740481C1C}">
                  <a14:useLocalDpi xmlns:a14="http://schemas.microsoft.com/office/drawing/2010/main" val="0"/>
                </a:ext>
              </a:extLst>
            </a:blip>
            <a:srcRect l="1288" t="10716" b="1719"/>
            <a:stretch/>
          </p:blipFill>
          <p:spPr>
            <a:xfrm>
              <a:off x="210288" y="4839417"/>
              <a:ext cx="9218578" cy="1549400"/>
            </a:xfrm>
            <a:prstGeom prst="rect">
              <a:avLst/>
            </a:prstGeom>
          </p:spPr>
        </p:pic>
        <p:sp>
          <p:nvSpPr>
            <p:cNvPr id="11" name="TextBox 10"/>
            <p:cNvSpPr txBox="1"/>
            <p:nvPr/>
          </p:nvSpPr>
          <p:spPr>
            <a:xfrm>
              <a:off x="8315041" y="6312581"/>
              <a:ext cx="3876959" cy="461665"/>
            </a:xfrm>
            <a:prstGeom prst="rect">
              <a:avLst/>
            </a:prstGeom>
            <a:noFill/>
          </p:spPr>
          <p:txBody>
            <a:bodyPr wrap="none" rtlCol="0">
              <a:spAutoFit/>
            </a:bodyPr>
            <a:lstStyle/>
            <a:p>
              <a:pPr algn="r"/>
              <a:r>
                <a:rPr lang="en-US" dirty="0" smtClean="0">
                  <a:solidFill>
                    <a:schemeClr val="accent1"/>
                  </a:solidFill>
                  <a:effectLst/>
                </a:rPr>
                <a:t>[</a:t>
              </a:r>
              <a:r>
                <a:rPr lang="en-US" dirty="0" err="1" smtClean="0">
                  <a:solidFill>
                    <a:schemeClr val="accent1"/>
                  </a:solidFill>
                  <a:effectLst/>
                </a:rPr>
                <a:t>Halber</a:t>
              </a:r>
              <a:r>
                <a:rPr lang="en-US" dirty="0" smtClean="0">
                  <a:solidFill>
                    <a:schemeClr val="accent1"/>
                  </a:solidFill>
                  <a:effectLst/>
                </a:rPr>
                <a:t> &amp; </a:t>
              </a:r>
              <a:r>
                <a:rPr lang="en-US" dirty="0" err="1" smtClean="0">
                  <a:solidFill>
                    <a:schemeClr val="accent1"/>
                  </a:solidFill>
                  <a:effectLst/>
                </a:rPr>
                <a:t>Funkhouser</a:t>
              </a:r>
              <a:r>
                <a:rPr lang="en-US" dirty="0" smtClean="0">
                  <a:solidFill>
                    <a:schemeClr val="accent1"/>
                  </a:solidFill>
                  <a:effectLst/>
                </a:rPr>
                <a:t> 2017]</a:t>
              </a:r>
              <a:endParaRPr lang="en-US" dirty="0">
                <a:solidFill>
                  <a:schemeClr val="accent1"/>
                </a:solidFill>
                <a:effectLst/>
              </a:endParaRPr>
            </a:p>
          </p:txBody>
        </p:sp>
      </p:grpSp>
    </p:spTree>
    <p:extLst>
      <p:ext uri="{BB962C8B-B14F-4D97-AF65-F5344CB8AC3E}">
        <p14:creationId xmlns:p14="http://schemas.microsoft.com/office/powerpoint/2010/main" val="8913244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07999" y="2374952"/>
            <a:ext cx="11176000" cy="2308324"/>
          </a:xfrm>
        </p:spPr>
        <p:txBody>
          <a:bodyPr/>
          <a:lstStyle/>
          <a:p>
            <a:pPr>
              <a:lnSpc>
                <a:spcPct val="150000"/>
              </a:lnSpc>
            </a:pPr>
            <a:r>
              <a:rPr lang="en-US" dirty="0" smtClean="0"/>
              <a:t>How do we speed up ICP?</a:t>
            </a:r>
            <a:br>
              <a:rPr lang="en-US" dirty="0" smtClean="0"/>
            </a:br>
            <a:r>
              <a:rPr lang="en-US" dirty="0" smtClean="0">
                <a:solidFill>
                  <a:schemeClr val="bg1">
                    <a:lumMod val="75000"/>
                  </a:schemeClr>
                </a:solidFill>
              </a:rPr>
              <a:t>How well does the method work in general?</a:t>
            </a:r>
            <a:br>
              <a:rPr lang="en-US" dirty="0" smtClean="0">
                <a:solidFill>
                  <a:schemeClr val="bg1">
                    <a:lumMod val="75000"/>
                  </a:schemeClr>
                </a:solidFill>
              </a:rPr>
            </a:br>
            <a:r>
              <a:rPr lang="en-US" dirty="0" smtClean="0">
                <a:solidFill>
                  <a:schemeClr val="bg1">
                    <a:lumMod val="75000"/>
                  </a:schemeClr>
                </a:solidFill>
              </a:rPr>
              <a:t>Why does it work?</a:t>
            </a:r>
            <a:endParaRPr lang="en-US" dirty="0">
              <a:solidFill>
                <a:schemeClr val="bg1">
                  <a:lumMod val="75000"/>
                </a:schemeClr>
              </a:solidFill>
            </a:endParaRPr>
          </a:p>
        </p:txBody>
      </p:sp>
    </p:spTree>
    <p:extLst>
      <p:ext uri="{BB962C8B-B14F-4D97-AF65-F5344CB8AC3E}">
        <p14:creationId xmlns:p14="http://schemas.microsoft.com/office/powerpoint/2010/main" val="602423183"/>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smr">
  <a:themeElements>
    <a:clrScheme name="Custom 6">
      <a:dk1>
        <a:srgbClr val="000000"/>
      </a:dk1>
      <a:lt1>
        <a:sysClr val="window" lastClr="FFFFFF"/>
      </a:lt1>
      <a:dk2>
        <a:srgbClr val="1F497D"/>
      </a:dk2>
      <a:lt2>
        <a:srgbClr val="EEECE1"/>
      </a:lt2>
      <a:accent1>
        <a:srgbClr val="7F7F83"/>
      </a:accent1>
      <a:accent2>
        <a:srgbClr val="F58025"/>
      </a:accent2>
      <a:accent3>
        <a:srgbClr val="C00000"/>
      </a:accent3>
      <a:accent4>
        <a:srgbClr val="FFFF00"/>
      </a:accent4>
      <a:accent5>
        <a:srgbClr val="00B050"/>
      </a:accent5>
      <a:accent6>
        <a:srgbClr val="0070C0"/>
      </a:accent6>
      <a:hlink>
        <a:srgbClr val="002060"/>
      </a:hlink>
      <a:folHlink>
        <a:srgbClr val="7030A0"/>
      </a:folHlink>
    </a:clrScheme>
    <a:fontScheme name="Custom 3">
      <a:majorFont>
        <a:latin typeface="Palatino Linotype"/>
        <a:ea typeface=""/>
        <a:cs typeface=""/>
      </a:majorFont>
      <a:minorFont>
        <a:latin typeface="ZapfHumnst BT"/>
        <a:ea typeface=""/>
        <a:cs typeface=""/>
      </a:minorFont>
    </a:fontScheme>
    <a:fmtScheme name="Composite">
      <a:fillStyleLst>
        <a:solidFill>
          <a:schemeClr val="phClr"/>
        </a:solidFill>
        <a:gradFill rotWithShape="1">
          <a:gsLst>
            <a:gs pos="0">
              <a:schemeClr val="phClr">
                <a:tint val="50000"/>
                <a:shade val="95000"/>
                <a:satMod val="300000"/>
              </a:schemeClr>
            </a:gs>
            <a:gs pos="12000">
              <a:schemeClr val="phClr">
                <a:tint val="50000"/>
                <a:shade val="90000"/>
                <a:satMod val="250000"/>
              </a:schemeClr>
            </a:gs>
            <a:gs pos="100000">
              <a:schemeClr val="phClr">
                <a:tint val="85000"/>
                <a:shade val="75000"/>
                <a:satMod val="150000"/>
              </a:schemeClr>
            </a:gs>
          </a:gsLst>
          <a:lin ang="16200000" scaled="1"/>
        </a:gradFill>
        <a:gradFill rotWithShape="1">
          <a:gsLst>
            <a:gs pos="0">
              <a:schemeClr val="phClr">
                <a:tint val="75000"/>
                <a:shade val="95000"/>
                <a:satMod val="175000"/>
              </a:schemeClr>
            </a:gs>
            <a:gs pos="12000">
              <a:schemeClr val="phClr">
                <a:tint val="90000"/>
                <a:shade val="90000"/>
                <a:satMod val="150000"/>
              </a:schemeClr>
            </a:gs>
            <a:gs pos="100000">
              <a:schemeClr val="phClr">
                <a:tint val="100000"/>
                <a:shade val="75000"/>
                <a:satMod val="150000"/>
              </a:schemeClr>
            </a:gs>
          </a:gsLst>
          <a:lin ang="16200000" scaled="1"/>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scene3d>
            <a:camera prst="orthographicFront">
              <a:rot lat="0" lon="0" rev="0"/>
            </a:camera>
            <a:lightRig rig="freezing" dir="t">
              <a:rot lat="0" lon="0" rev="6000000"/>
            </a:lightRig>
          </a:scene3d>
          <a:sp3d contourW="12700" prstMaterial="dkEdge">
            <a:bevelT w="44450" h="25400"/>
            <a:contourClr>
              <a:schemeClr val="phClr">
                <a:shade val="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mr" id="{539630B8-5E9D-4873-88D8-AD1F03D3C527}" vid="{9DA51A00-4F44-4E52-9730-C8B1543C42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smr</Template>
  <TotalTime>11588</TotalTime>
  <Words>3600</Words>
  <Application>Microsoft Office PowerPoint</Application>
  <PresentationFormat>Widescreen</PresentationFormat>
  <Paragraphs>340</Paragraphs>
  <Slides>47</Slides>
  <Notes>42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47</vt:i4>
      </vt:variant>
    </vt:vector>
  </HeadingPairs>
  <TitlesOfParts>
    <vt:vector size="55" baseType="lpstr">
      <vt:lpstr>ZapfHumnst BT</vt:lpstr>
      <vt:lpstr>Cambria Math</vt:lpstr>
      <vt:lpstr>ZapfHumnst Dm BT</vt:lpstr>
      <vt:lpstr>Palatino Linotype</vt:lpstr>
      <vt:lpstr>Symbol</vt:lpstr>
      <vt:lpstr>Arial</vt:lpstr>
      <vt:lpstr>Calibri</vt:lpstr>
      <vt:lpstr>smr</vt:lpstr>
      <vt:lpstr>A Symmetric Objective Function for ICP</vt:lpstr>
      <vt:lpstr>The 3D Model Acquisition Pipeline</vt:lpstr>
      <vt:lpstr>The 3D Model Acquisition Pipeline</vt:lpstr>
      <vt:lpstr>The 3D Model Acquisition Pipeline</vt:lpstr>
      <vt:lpstr>Iterative Closest Point (ICP) Algorithm for Mesh Alignment</vt:lpstr>
      <vt:lpstr>Iterative Closest Point (ICP) Algorithm for Mesh Alignment</vt:lpstr>
      <vt:lpstr>Why Worry About the Speed of ICP?</vt:lpstr>
      <vt:lpstr>Why Worry About the Speed of ICP?</vt:lpstr>
      <vt:lpstr>How do we speed up ICP? How well does the method work in general? Why does it work?</vt:lpstr>
      <vt:lpstr>Methods for Optimizing ICP</vt:lpstr>
      <vt:lpstr>Organizing Methods for Optimizing ICP</vt:lpstr>
      <vt:lpstr>Basic Example</vt:lpstr>
      <vt:lpstr>This Paper</vt:lpstr>
      <vt:lpstr>What Metric Should ICP Minimize?</vt:lpstr>
      <vt:lpstr>What Metric Should ICP Minimize?</vt:lpstr>
      <vt:lpstr>Effect of Different Metrics</vt:lpstr>
      <vt:lpstr>What Metric Should ICP Minimize?</vt:lpstr>
      <vt:lpstr>What Metric Should ICP Minimize?</vt:lpstr>
      <vt:lpstr>As Long As We’re Making Things Symmetric…</vt:lpstr>
      <vt:lpstr>Effect of Different Metrics</vt:lpstr>
      <vt:lpstr>How do we speed up ICP? How well does the method work in general? Why does it work?</vt:lpstr>
      <vt:lpstr>Evaluation: Convergence Rate</vt:lpstr>
      <vt:lpstr>Evaluation: Convergence Rate</vt:lpstr>
      <vt:lpstr>Evaluation: Convergence Rate</vt:lpstr>
      <vt:lpstr>Evaluation: Convergence Rate</vt:lpstr>
      <vt:lpstr>Evaluation: Convergence Rate</vt:lpstr>
      <vt:lpstr>Evaluation: Convergence Basin</vt:lpstr>
      <vt:lpstr>Evaluation: Convergence Basin</vt:lpstr>
      <vt:lpstr>How do we speed up ICP? How well does the method work in general? Why does it work?</vt:lpstr>
      <vt:lpstr>Understanding ICP</vt:lpstr>
      <vt:lpstr>Zero-Set of Metric Determines Allowable “Sliding”</vt:lpstr>
      <vt:lpstr>Zero-Set of Metric</vt:lpstr>
      <vt:lpstr>Zero-Set of Symmetric Metric</vt:lpstr>
      <vt:lpstr>Zero-Set of Symmetric Metric</vt:lpstr>
      <vt:lpstr>Zero-Set of Symmetric Metric</vt:lpstr>
      <vt:lpstr>Compared to Quadratic Minimization</vt:lpstr>
      <vt:lpstr>Evaluation: Convergence Rate</vt:lpstr>
      <vt:lpstr>Compared to Two-Plane Minimization</vt:lpstr>
      <vt:lpstr>Evaluation: Convergence Rate</vt:lpstr>
      <vt:lpstr>Recap</vt:lpstr>
      <vt:lpstr>Thanks To…</vt:lpstr>
      <vt:lpstr>PowerPoint Presentation</vt:lpstr>
      <vt:lpstr>Evaluation: Convergence Rate</vt:lpstr>
      <vt:lpstr>Evaluation: Convergence Rate</vt:lpstr>
      <vt:lpstr>Evaluation: Convergence Rate</vt:lpstr>
      <vt:lpstr>Evaluation: Convergence Basin</vt:lpstr>
      <vt:lpstr>Evaluation: Convergence Basin</vt:lpstr>
    </vt:vector>
  </TitlesOfParts>
  <Company>Princeton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bar</dc:title>
  <dc:creator>Szymon M. Rusinkiewicz</dc:creator>
  <cp:lastModifiedBy>Szymon M. Rusinkiewicz</cp:lastModifiedBy>
  <cp:revision>203</cp:revision>
  <dcterms:created xsi:type="dcterms:W3CDTF">2019-06-10T20:55:41Z</dcterms:created>
  <dcterms:modified xsi:type="dcterms:W3CDTF">2019-07-31T16:17:42Z</dcterms:modified>
</cp:coreProperties>
</file>